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0" r:id="rId3"/>
    <p:sldId id="341" r:id="rId4"/>
    <p:sldId id="340" r:id="rId5"/>
    <p:sldId id="342" r:id="rId6"/>
    <p:sldId id="343" r:id="rId7"/>
    <p:sldId id="331" r:id="rId8"/>
    <p:sldId id="336" r:id="rId9"/>
    <p:sldId id="345" r:id="rId10"/>
    <p:sldId id="346" r:id="rId11"/>
    <p:sldId id="337" r:id="rId12"/>
    <p:sldId id="344" r:id="rId13"/>
    <p:sldId id="347" r:id="rId14"/>
    <p:sldId id="348" r:id="rId15"/>
    <p:sldId id="349" r:id="rId16"/>
    <p:sldId id="350" r:id="rId17"/>
    <p:sldId id="352" r:id="rId18"/>
    <p:sldId id="353" r:id="rId19"/>
    <p:sldId id="351" r:id="rId20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72996" autoAdjust="0"/>
  </p:normalViewPr>
  <p:slideViewPr>
    <p:cSldViewPr snapToGrid="0">
      <p:cViewPr>
        <p:scale>
          <a:sx n="125" d="100"/>
          <a:sy n="125" d="100"/>
        </p:scale>
        <p:origin x="14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3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64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5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7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1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Introduction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바퀴의 비선형 부분을 </a:t>
            </a:r>
            <a:r>
              <a:rPr lang="en-US" altLang="ko-KR" dirty="0"/>
              <a:t>LSTM</a:t>
            </a:r>
            <a:r>
              <a:rPr lang="ko-KR" altLang="en-US" dirty="0"/>
              <a:t>으로 예측하여 </a:t>
            </a:r>
            <a:r>
              <a:rPr lang="en-US" altLang="ko-KR" dirty="0"/>
              <a:t>Sliding Mode Control</a:t>
            </a:r>
            <a:r>
              <a:rPr lang="ko-KR" altLang="en-US" dirty="0"/>
              <a:t>의 </a:t>
            </a:r>
            <a:r>
              <a:rPr lang="ko-KR" altLang="en-US" dirty="0" err="1"/>
              <a:t>입력값을</a:t>
            </a:r>
            <a:r>
              <a:rPr lang="ko-KR" altLang="en-US" dirty="0"/>
              <a:t> 쓰겠다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Torque Vectoring</a:t>
            </a:r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Vehicle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Vehicle Model -&gt; </a:t>
            </a:r>
            <a:r>
              <a:rPr lang="en-US" altLang="ko-KR" dirty="0" err="1"/>
              <a:t>Fx</a:t>
            </a:r>
            <a:r>
              <a:rPr lang="en-US" altLang="ko-KR" dirty="0"/>
              <a:t>, </a:t>
            </a:r>
            <a:r>
              <a:rPr lang="en-US" altLang="ko-KR" dirty="0" err="1"/>
              <a:t>Fy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 err="1"/>
              <a:t>Fx</a:t>
            </a:r>
            <a:r>
              <a:rPr lang="ko-KR" altLang="en-US" dirty="0"/>
              <a:t>는 필요하다면 일정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 err="1"/>
              <a:t>Fy</a:t>
            </a:r>
            <a:r>
              <a:rPr lang="ko-KR" altLang="en-US" dirty="0"/>
              <a:t>는 </a:t>
            </a:r>
            <a:r>
              <a:rPr lang="en-US" altLang="ko-KR" dirty="0"/>
              <a:t>~~~~~~ </a:t>
            </a:r>
            <a:r>
              <a:rPr lang="ko-KR" altLang="en-US" dirty="0"/>
              <a:t>그래서 예측하기 어렵다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Sliding Mode Control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Sliding</a:t>
            </a:r>
            <a:r>
              <a:rPr lang="ko-KR" altLang="en-US" dirty="0"/>
              <a:t> </a:t>
            </a:r>
            <a:r>
              <a:rPr lang="en-US" altLang="ko-KR" dirty="0"/>
              <a:t>Mode Control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계산식 설명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 err="1"/>
              <a:t>결과고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중요하다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Long Short Term Memory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가볍게 설명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데이터 선정 배경 및 데이터 수집 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결과 </a:t>
            </a: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Result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결과 보여주기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0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2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2.png"/><Relationship Id="rId3" Type="http://schemas.openxmlformats.org/officeDocument/2006/relationships/image" Target="../media/image42.png"/><Relationship Id="rId7" Type="http://schemas.openxmlformats.org/officeDocument/2006/relationships/image" Target="../media/image2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60.png"/><Relationship Id="rId5" Type="http://schemas.openxmlformats.org/officeDocument/2006/relationships/image" Target="../media/image44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2024. 4. 26</a:t>
            </a:r>
          </a:p>
          <a:p>
            <a:r>
              <a:rPr lang="en-US" altLang="ko-KR" b="0" dirty="0"/>
              <a:t>SMEET LAB </a:t>
            </a:r>
            <a:r>
              <a:rPr lang="ko-KR" altLang="en-US" b="0" dirty="0"/>
              <a:t>김진민</a:t>
            </a:r>
            <a:r>
              <a:rPr lang="en-US" altLang="ko-KR" b="0" dirty="0"/>
              <a:t>, </a:t>
            </a:r>
            <a:r>
              <a:rPr lang="ko-KR" altLang="en-US" b="0" dirty="0"/>
              <a:t>윤상원</a:t>
            </a:r>
            <a:r>
              <a:rPr lang="en-US" altLang="ko-KR" b="0" baseline="30000" dirty="0"/>
              <a:t>*</a:t>
            </a:r>
            <a:endParaRPr lang="en-US" altLang="ko-KR" b="0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Tire Model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전체 사용가능한 힘에는 한계가 존재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타이어는 지면과 미끄러져서 이동하고 이에 따라 특성이 변화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타이어의 횡방향 힘은 </a:t>
            </a:r>
            <a:r>
              <a:rPr lang="en-US" altLang="ko-KR" sz="1800" dirty="0"/>
              <a:t>Slip Angle</a:t>
            </a:r>
            <a:r>
              <a:rPr lang="ko-KR" altLang="en-US" sz="1800" dirty="0"/>
              <a:t>에 따라 변화한다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E9C446-EC8E-C56D-BA0A-740FF6A3C68D}"/>
              </a:ext>
            </a:extLst>
          </p:cNvPr>
          <p:cNvGrpSpPr/>
          <p:nvPr/>
        </p:nvGrpSpPr>
        <p:grpSpPr>
          <a:xfrm>
            <a:off x="782165" y="3166691"/>
            <a:ext cx="4205850" cy="3016397"/>
            <a:chOff x="769980" y="2792625"/>
            <a:chExt cx="4205850" cy="301639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F90B1B7-05B0-30CD-578B-2075FBDC0171}"/>
                </a:ext>
              </a:extLst>
            </p:cNvPr>
            <p:cNvGrpSpPr/>
            <p:nvPr/>
          </p:nvGrpSpPr>
          <p:grpSpPr>
            <a:xfrm>
              <a:off x="769980" y="2792625"/>
              <a:ext cx="4205850" cy="2491807"/>
              <a:chOff x="3599654" y="1530927"/>
              <a:chExt cx="5197480" cy="3110956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F7E8B40-EDFA-6145-BA0A-5C64FBCEEAFD}"/>
                  </a:ext>
                </a:extLst>
              </p:cNvPr>
              <p:cNvGrpSpPr/>
              <p:nvPr/>
            </p:nvGrpSpPr>
            <p:grpSpPr>
              <a:xfrm>
                <a:off x="3599654" y="1530927"/>
                <a:ext cx="5197480" cy="3110956"/>
                <a:chOff x="3599654" y="1530927"/>
                <a:chExt cx="5197480" cy="3110956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8A280B36-8A3F-A071-661E-F0F7ABAB5B8B}"/>
                    </a:ext>
                  </a:extLst>
                </p:cNvPr>
                <p:cNvGrpSpPr/>
                <p:nvPr/>
              </p:nvGrpSpPr>
              <p:grpSpPr>
                <a:xfrm>
                  <a:off x="3599654" y="1530927"/>
                  <a:ext cx="4333639" cy="3110956"/>
                  <a:chOff x="3599654" y="1530927"/>
                  <a:chExt cx="4333639" cy="3110956"/>
                </a:xfrm>
              </p:grpSpPr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04C5BA4C-1882-7896-EC46-66708FD8AF06}"/>
                      </a:ext>
                    </a:extLst>
                  </p:cNvPr>
                  <p:cNvGrpSpPr/>
                  <p:nvPr/>
                </p:nvGrpSpPr>
                <p:grpSpPr>
                  <a:xfrm>
                    <a:off x="4460788" y="1849426"/>
                    <a:ext cx="2520000" cy="2520000"/>
                    <a:chOff x="1241853" y="1386048"/>
                    <a:chExt cx="2520000" cy="2520000"/>
                  </a:xfrm>
                </p:grpSpPr>
                <p:sp>
                  <p:nvSpPr>
                    <p:cNvPr id="25" name="순서도: 연결자 24">
                      <a:extLst>
                        <a:ext uri="{FF2B5EF4-FFF2-40B4-BE49-F238E27FC236}">
                          <a16:creationId xmlns:a16="http://schemas.microsoft.com/office/drawing/2014/main" id="{4F7C9D58-C380-794A-AA63-483AD1B15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1853" y="1746048"/>
                      <a:ext cx="1800000" cy="1800000"/>
                    </a:xfrm>
                    <a:prstGeom prst="flowChartConnec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203F3CBF-35B6-3E19-9759-56A6D682E3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1853" y="1386048"/>
                      <a:ext cx="2520000" cy="2520000"/>
                      <a:chOff x="1241853" y="1386048"/>
                      <a:chExt cx="2520000" cy="2520000"/>
                    </a:xfrm>
                  </p:grpSpPr>
                  <p:cxnSp>
                    <p:nvCxnSpPr>
                      <p:cNvPr id="27" name="직선 연결선 26">
                        <a:extLst>
                          <a:ext uri="{FF2B5EF4-FFF2-40B4-BE49-F238E27FC236}">
                            <a16:creationId xmlns:a16="http://schemas.microsoft.com/office/drawing/2014/main" id="{9A6A0F7E-713A-BB72-0C7C-8D5983C6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1853" y="2646048"/>
                        <a:ext cx="2520000" cy="0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직선 연결선 27">
                        <a:extLst>
                          <a:ext uri="{FF2B5EF4-FFF2-40B4-BE49-F238E27FC236}">
                            <a16:creationId xmlns:a16="http://schemas.microsoft.com/office/drawing/2014/main" id="{288E2A76-469C-0B86-1046-AD6E4556ED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01853" y="1386048"/>
                        <a:ext cx="0" cy="2520000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2C7BD333-2BFE-E896-0002-5179829293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85755" y="1530927"/>
                        <a:ext cx="4700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BA566589-62B6-B641-A1DE-CA29F58448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85755" y="1530927"/>
                        <a:ext cx="470065" cy="27699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08853701-6564-630A-5045-F722F3B145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60788" y="4364884"/>
                        <a:ext cx="6465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𝑏𝑟𝑎𝑘𝑒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3AE71D-3876-1E3E-6DA5-9853AC482B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0788" y="4364884"/>
                        <a:ext cx="646523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4F15A74C-5228-D412-29C0-DF1079D9A8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80788" y="2970925"/>
                        <a:ext cx="95250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𝑡𝑢𝑟𝑛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B81C07E-8585-9EC2-866C-9CBFDA13E7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80788" y="2970925"/>
                        <a:ext cx="952505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D593BD3-BEE1-25F1-340D-7109D9DD9E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99654" y="2970926"/>
                        <a:ext cx="8611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𝑡𝑢𝑟𝑛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136FC203-9916-164B-A2CA-5453083D97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99654" y="2970926"/>
                        <a:ext cx="861133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F03CCB75-B2B9-295A-4C4A-1761A6AE5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4048" y="2607276"/>
                  <a:ext cx="396740" cy="5021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1BCC6FA-360A-F7FA-BFF7-510BD4F95C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3427" y="1844760"/>
                      <a:ext cx="1943707" cy="4226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𝑓𝑟𝑖𝑐𝑡𝑖𝑜𝑛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𝑐𝑖𝑟𝑐𝑙𝑒</m:t>
                            </m:r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1BCC6FA-360A-F7FA-BFF7-510BD4F95C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3427" y="1844760"/>
                      <a:ext cx="1943707" cy="42267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FC3B4FAE-90F3-0F52-D982-DDF62E996005}"/>
                    </a:ext>
                  </a:extLst>
                </p:cNvPr>
                <p:cNvCxnSpPr>
                  <a:cxnSpLocks/>
                  <a:stCxn id="15" idx="1"/>
                  <a:endCxn id="25" idx="7"/>
                </p:cNvCxnSpPr>
                <p:nvPr/>
              </p:nvCxnSpPr>
              <p:spPr>
                <a:xfrm flipH="1">
                  <a:off x="6357183" y="2056098"/>
                  <a:ext cx="496245" cy="4169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285492-D807-E43C-A5FC-B9E34A2AC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8906" y="3132897"/>
                      <a:ext cx="8637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𝑐𝑜𝑛𝑒𝑟𝑖𝑛𝑔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EFFE951-594F-5CC5-3A55-631B397EB5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8906" y="3132897"/>
                      <a:ext cx="86376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57A2A4A3-1A9F-981D-EC51-14081EC8E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3681" y="3109426"/>
                <a:ext cx="4371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9BA20E4-2CA3-3BDC-B3B4-C25882BD418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049" y="2690435"/>
                    <a:ext cx="4700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2807B77-3AB4-0E87-24D8-4015355933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4049" y="2690435"/>
                    <a:ext cx="47006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CB6D66F8-5C94-CB14-4D1C-79881DEC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0787" y="2551670"/>
                <a:ext cx="0" cy="557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F336F77-329A-3B99-7E76-AF9141D2F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965" y="2613454"/>
                <a:ext cx="32326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6072FE5-3EFE-ADDA-CDDF-5482BFBFF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26" y="2638166"/>
                <a:ext cx="0" cy="46168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A823AA-3E62-E8F5-8EC5-05A310E7C82B}"/>
                </a:ext>
              </a:extLst>
            </p:cNvPr>
            <p:cNvSpPr txBox="1"/>
            <p:nvPr/>
          </p:nvSpPr>
          <p:spPr>
            <a:xfrm>
              <a:off x="1895886" y="5501245"/>
              <a:ext cx="1318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Kamm’s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Circle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53291C5-94B8-BCC6-5440-F17637145EE6}"/>
              </a:ext>
            </a:extLst>
          </p:cNvPr>
          <p:cNvGrpSpPr/>
          <p:nvPr/>
        </p:nvGrpSpPr>
        <p:grpSpPr>
          <a:xfrm>
            <a:off x="5263240" y="3117933"/>
            <a:ext cx="2360509" cy="3073547"/>
            <a:chOff x="5263240" y="3117933"/>
            <a:chExt cx="2360509" cy="307354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DC5FBCF-5E57-B401-6BC1-AC8C0B4D7545}"/>
                </a:ext>
              </a:extLst>
            </p:cNvPr>
            <p:cNvGrpSpPr/>
            <p:nvPr/>
          </p:nvGrpSpPr>
          <p:grpSpPr>
            <a:xfrm>
              <a:off x="5263240" y="3117933"/>
              <a:ext cx="2360509" cy="2540565"/>
              <a:chOff x="5052291" y="683490"/>
              <a:chExt cx="2577541" cy="276407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35D82A98-3179-AAAD-A79D-9645ADCD49AA}"/>
                  </a:ext>
                </a:extLst>
              </p:cNvPr>
              <p:cNvGrpSpPr/>
              <p:nvPr/>
            </p:nvGrpSpPr>
            <p:grpSpPr>
              <a:xfrm>
                <a:off x="5052291" y="683490"/>
                <a:ext cx="2577541" cy="2764073"/>
                <a:chOff x="5052291" y="683490"/>
                <a:chExt cx="2577541" cy="2764073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7059D63-0E0D-B745-7E71-2B9C29DAC079}"/>
                    </a:ext>
                  </a:extLst>
                </p:cNvPr>
                <p:cNvSpPr/>
                <p:nvPr/>
              </p:nvSpPr>
              <p:spPr>
                <a:xfrm rot="14111534">
                  <a:off x="5510121" y="2469997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69AF5251-E014-E58F-B721-A1FA5D31215C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5052291" y="1052822"/>
                  <a:ext cx="1582351" cy="226665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E3179D7D-8F25-001D-7813-948867150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84800" y="683490"/>
                  <a:ext cx="813491" cy="1974303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5E8B8B7-E761-FD90-76D1-872982F6E0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3053" y="683490"/>
                      <a:ext cx="2116779" cy="5692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𝐷𝑖𝑟𝑒𝑐𝑡𝑖𝑜𝑛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𝑀𝑜𝑡𝑖𝑜𝑛</m:t>
                            </m:r>
                          </m:oMath>
                        </m:oMathPara>
                      </a14:m>
                      <a:endParaRPr lang="ko-KR" altLang="en-US" sz="1400" dirty="0"/>
                    </a:p>
                    <a:p>
                      <a:endParaRPr lang="ko-KR" altLang="en-US" sz="1400" dirty="0"/>
                    </a:p>
                  </p:txBody>
                </p:sp>
              </mc:Choice>
              <mc:Fallback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5E8B8B7-E761-FD90-76D1-872982F6E0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3053" y="683490"/>
                      <a:ext cx="2116779" cy="56925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D86CCE1B-FD33-7C1D-9935-BD77EFCA6F2C}"/>
                    </a:ext>
                  </a:extLst>
                </p:cNvPr>
                <p:cNvSpPr/>
                <p:nvPr/>
              </p:nvSpPr>
              <p:spPr>
                <a:xfrm rot="3506336">
                  <a:off x="5466610" y="1500666"/>
                  <a:ext cx="505287" cy="573912"/>
                </a:xfrm>
                <a:prstGeom prst="arc">
                  <a:avLst>
                    <a:gd name="adj1" fmla="val 8830780"/>
                    <a:gd name="adj2" fmla="val 13149219"/>
                  </a:avLst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A5E6EEE4-C246-9FAE-2114-0E3754331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22038" y="1198995"/>
                      <a:ext cx="4112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BAEFE6B2-8AFD-E88B-29FF-79E92EF00C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2038" y="1198995"/>
                      <a:ext cx="41126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0CD208F6-CE5E-915F-1466-AFC69C3E8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2494" y="2657793"/>
                  <a:ext cx="595797" cy="3693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1323F1B-27DB-BCD7-9C92-365DE9731155}"/>
                      </a:ext>
                    </a:extLst>
                  </p:cNvPr>
                  <p:cNvSpPr txBox="1"/>
                  <p:nvPr/>
                </p:nvSpPr>
                <p:spPr>
                  <a:xfrm>
                    <a:off x="5649882" y="2899155"/>
                    <a:ext cx="483466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5F5B4B2-7340-F542-20B0-482F4DE259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9882" y="2899155"/>
                    <a:ext cx="483466" cy="39126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0B3B-58D2-7EB9-2F97-A93061D07083}"/>
                </a:ext>
              </a:extLst>
            </p:cNvPr>
            <p:cNvSpPr txBox="1"/>
            <p:nvPr/>
          </p:nvSpPr>
          <p:spPr>
            <a:xfrm>
              <a:off x="5941758" y="5883703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Slip Angle</a:t>
              </a:r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27E4BE3-56F9-EA2D-AD3C-50A90998B711}"/>
              </a:ext>
            </a:extLst>
          </p:cNvPr>
          <p:cNvGrpSpPr/>
          <p:nvPr/>
        </p:nvGrpSpPr>
        <p:grpSpPr>
          <a:xfrm>
            <a:off x="8283379" y="3131472"/>
            <a:ext cx="2891893" cy="2673452"/>
            <a:chOff x="3885748" y="1662260"/>
            <a:chExt cx="2891893" cy="267345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37D4C0E-531A-7184-00A5-073742849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DA8FC3A-DB9E-0EF1-50A8-D5D2C78353C5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AE1E8A6-D477-0DB4-DB60-AE46F08693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78D4610-8B1B-6338-05F3-218A9E2CE292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192538B-8D76-52EB-CEA5-C6C508561B6E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192538B-8D76-52EB-CEA5-C6C5085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254693-0864-8D37-743E-914EAF3A7737}"/>
                    </a:ext>
                  </a:extLst>
                </p:cNvPr>
                <p:cNvSpPr txBox="1"/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254693-0864-8D37-743E-914EAF3A7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08BBA09-8B4C-772E-8D63-9ED7290B164A}"/>
                </a:ext>
              </a:extLst>
            </p:cNvPr>
            <p:cNvGrpSpPr/>
            <p:nvPr/>
          </p:nvGrpSpPr>
          <p:grpSpPr>
            <a:xfrm>
              <a:off x="3885748" y="1662260"/>
              <a:ext cx="2891893" cy="2673452"/>
              <a:chOff x="3885748" y="1662260"/>
              <a:chExt cx="2891893" cy="2673452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381B201E-7AB0-E546-0A71-C932493714EB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D2B8E6E-83CB-288D-AEAE-B5A13FD04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A024419D-063F-A8BB-D5EF-B3DD7368F1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FB016C9-8A66-E2D7-D5FD-FDABC3EFF0FD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𝑆𝑖𝑑𝑒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FB016C9-8A66-E2D7-D5FD-FDABC3EFF0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CE86568-BBC4-00AE-EBA5-7C90642C9A33}"/>
                      </a:ext>
                    </a:extLst>
                  </p:cNvPr>
                  <p:cNvSpPr txBox="1"/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CE86568-BBC4-00AE-EBA5-7C90642C9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01CA78-9F66-9A9F-B5A6-559430B04F54}"/>
              </a:ext>
            </a:extLst>
          </p:cNvPr>
          <p:cNvSpPr txBox="1"/>
          <p:nvPr/>
        </p:nvSpPr>
        <p:spPr>
          <a:xfrm>
            <a:off x="9428621" y="5878561"/>
            <a:ext cx="122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Lateral Force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859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식을 구분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A8D5BA-C81B-C8BB-DFC4-AF22751A9D30}"/>
                  </a:ext>
                </a:extLst>
              </p:cNvPr>
              <p:cNvSpPr txBox="1"/>
              <p:nvPr/>
            </p:nvSpPr>
            <p:spPr>
              <a:xfrm>
                <a:off x="1367378" y="2663188"/>
                <a:ext cx="9549799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ko-KR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8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altLang="ko-KR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sz="18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US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ko-KR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A8D5BA-C81B-C8BB-DFC4-AF22751A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78" y="2663188"/>
                <a:ext cx="9549799" cy="887935"/>
              </a:xfrm>
              <a:prstGeom prst="rect">
                <a:avLst/>
              </a:prstGeom>
              <a:blipFill>
                <a:blip r:embed="rId4"/>
                <a:stretch>
                  <a:fillRect r="-5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B0E83-6EF6-8037-5E39-261C3A35ED49}"/>
                  </a:ext>
                </a:extLst>
              </p:cNvPr>
              <p:cNvSpPr txBox="1"/>
              <p:nvPr/>
            </p:nvSpPr>
            <p:spPr>
              <a:xfrm>
                <a:off x="1367378" y="4438379"/>
                <a:ext cx="8793035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𝐹𝑅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𝐹𝐿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B0E83-6EF6-8037-5E39-261C3A35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78" y="4438379"/>
                <a:ext cx="8793035" cy="610936"/>
              </a:xfrm>
              <a:prstGeom prst="rect">
                <a:avLst/>
              </a:prstGeom>
              <a:blipFill>
                <a:blip r:embed="rId5"/>
                <a:stretch>
                  <a:fillRect r="-4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D06153-F2AB-D936-6B9A-7B7AE25B3CAE}"/>
              </a:ext>
            </a:extLst>
          </p:cNvPr>
          <p:cNvSpPr txBox="1"/>
          <p:nvPr/>
        </p:nvSpPr>
        <p:spPr>
          <a:xfrm>
            <a:off x="3682519" y="3951755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구동계의 출력을 통해 </a:t>
            </a:r>
            <a:r>
              <a:rPr lang="ko-KR" altLang="en-US" sz="2000"/>
              <a:t>예측 및 조절 가능</a:t>
            </a:r>
            <a:endParaRPr lang="ko-KR" altLang="en-US" sz="20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38A7AF2-E66F-40C2-BF6A-ACC0829FF20C}"/>
              </a:ext>
            </a:extLst>
          </p:cNvPr>
          <p:cNvSpPr/>
          <p:nvPr/>
        </p:nvSpPr>
        <p:spPr>
          <a:xfrm rot="16200000">
            <a:off x="5891657" y="3502463"/>
            <a:ext cx="428798" cy="22692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3AF40-986E-538E-3FD2-67DAD578E5EA}"/>
              </a:ext>
            </a:extLst>
          </p:cNvPr>
          <p:cNvSpPr txBox="1"/>
          <p:nvPr/>
        </p:nvSpPr>
        <p:spPr>
          <a:xfrm>
            <a:off x="3252914" y="5680200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예측을 위해서는 복잡한 </a:t>
            </a:r>
            <a:r>
              <a:rPr lang="ko-KR" altLang="en-US" sz="2000"/>
              <a:t>식이 필요 및 조절 불가</a:t>
            </a:r>
            <a:endParaRPr lang="ko-KR" altLang="en-US" sz="20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4EEED2-373D-16A4-C877-FFBDDDDB81C1}"/>
              </a:ext>
            </a:extLst>
          </p:cNvPr>
          <p:cNvSpPr/>
          <p:nvPr/>
        </p:nvSpPr>
        <p:spPr>
          <a:xfrm rot="16200000">
            <a:off x="5891657" y="5251298"/>
            <a:ext cx="428798" cy="22692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7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SMC </a:t>
                </a:r>
                <a:r>
                  <a:rPr lang="ko-KR" altLang="en-US" sz="2400" dirty="0"/>
                  <a:t>설계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목표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차량의 </a:t>
                </a:r>
                <a:r>
                  <a:rPr lang="en-US" altLang="ko-KR" sz="2000" dirty="0"/>
                  <a:t>Neutral Steer</a:t>
                </a:r>
                <a:r>
                  <a:rPr lang="ko-KR" altLang="en-US" sz="2000" dirty="0"/>
                  <a:t>로 설정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현재 차량의 </a:t>
                </a:r>
                <a:r>
                  <a:rPr lang="en-US" altLang="ko-KR" sz="2000" dirty="0"/>
                  <a:t>Yaw rate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되</m:t>
                    </m:r>
                  </m:oMath>
                </a14:m>
                <a:r>
                  <a:rPr lang="ko-KR" altLang="en-US" sz="2000" dirty="0"/>
                  <a:t>도록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를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Sliding Surface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01A7F81B-7CB2-649E-CA5C-21CCB0B58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77" y="1015324"/>
            <a:ext cx="2386590" cy="47097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76251D-FC47-76FA-382D-9FF468F1AB7A}"/>
              </a:ext>
            </a:extLst>
          </p:cNvPr>
          <p:cNvSpPr txBox="1"/>
          <p:nvPr/>
        </p:nvSpPr>
        <p:spPr>
          <a:xfrm>
            <a:off x="9053130" y="5768269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5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Sliding Surface</a:t>
                </a:r>
                <a:r>
                  <a:rPr lang="ko-KR" altLang="en-US" sz="2000" dirty="0"/>
                  <a:t>가 수렴하기 위해서는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만족하고 </a:t>
                </a:r>
                <a:r>
                  <a:rPr lang="en-US" altLang="ko-KR" sz="2000" dirty="0"/>
                  <a:t>Lyapunov function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미분 값인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̇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만족하는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정확하게 예측할 수록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값을 작게 할 수 있음 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1534168" y="3544329"/>
                <a:ext cx="893805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68" y="3544329"/>
                <a:ext cx="893805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8840840" y="4390848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7901111" y="4878198"/>
                <a:ext cx="2106859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11" y="4878198"/>
                <a:ext cx="2106859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C03E1284-9321-7551-8B0B-5C669164E448}"/>
              </a:ext>
            </a:extLst>
          </p:cNvPr>
          <p:cNvSpPr/>
          <p:nvPr/>
        </p:nvSpPr>
        <p:spPr>
          <a:xfrm>
            <a:off x="6568322" y="4396903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463B1C-856E-2FF2-C710-6AC8F7558186}"/>
                  </a:ext>
                </a:extLst>
              </p:cNvPr>
              <p:cNvSpPr txBox="1"/>
              <p:nvPr/>
            </p:nvSpPr>
            <p:spPr>
              <a:xfrm>
                <a:off x="5114687" y="5031398"/>
                <a:ext cx="290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𝑀𝑜𝑚𝑒𝑛𝑡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𝐿𝑎𝑡𝑒𝑟𝑎𝑙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463B1C-856E-2FF2-C710-6AC8F755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87" y="5031398"/>
                <a:ext cx="290727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E7DD8667-128B-0FDA-94F7-AF1851731D6C}"/>
              </a:ext>
            </a:extLst>
          </p:cNvPr>
          <p:cNvSpPr/>
          <p:nvPr/>
        </p:nvSpPr>
        <p:spPr>
          <a:xfrm>
            <a:off x="6194323" y="3634590"/>
            <a:ext cx="776416" cy="584775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74937DD9-AA76-2CDA-F207-840C8652F57E}"/>
              </a:ext>
            </a:extLst>
          </p:cNvPr>
          <p:cNvSpPr/>
          <p:nvPr/>
        </p:nvSpPr>
        <p:spPr>
          <a:xfrm>
            <a:off x="7486651" y="3634590"/>
            <a:ext cx="2834692" cy="584775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997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9568" y="2888323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6623667" y="5872136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54" y="3094625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032742" y="5872136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0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SMC Gain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예측하지 않을 시 시스템이 안정되기 위해서는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만족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최고속도 일 때 </a:t>
                </a:r>
                <a:r>
                  <a:rPr lang="en-US" altLang="ko-KR" sz="2000" dirty="0"/>
                  <a:t>Sinus Steer Test </a:t>
                </a:r>
                <a:r>
                  <a:rPr lang="ko-KR" altLang="en-US" sz="2000" dirty="0"/>
                  <a:t>진행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=915.5785[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BC8280FA-4847-10BC-BC9C-45E849545E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t="1656" r="6425" b="6041"/>
          <a:stretch/>
        </p:blipFill>
        <p:spPr>
          <a:xfrm>
            <a:off x="6026055" y="2432745"/>
            <a:ext cx="6004611" cy="32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64C8-A4BB-2FD7-2743-AEB5BEFC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FECAF6-86BE-2F55-4C22-83A24F82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2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Vehicle Model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Key Words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914366" lvl="1" indent="-457200">
              <a:buFont typeface="+mj-lt"/>
              <a:buAutoNum type="arabicPeriod"/>
            </a:pPr>
            <a:r>
              <a:rPr lang="en-US" altLang="ko-KR" sz="2000" dirty="0"/>
              <a:t>Torque Vectoring</a:t>
            </a:r>
          </a:p>
          <a:p>
            <a:pPr marL="914366" lvl="1" indent="-457200">
              <a:buFont typeface="+mj-lt"/>
              <a:buAutoNum type="arabicPeriod"/>
            </a:pPr>
            <a:endParaRPr lang="en-US" altLang="ko-KR" sz="2000" dirty="0"/>
          </a:p>
          <a:p>
            <a:pPr marL="914366" lvl="1" indent="-457200">
              <a:buFont typeface="+mj-lt"/>
              <a:buAutoNum type="arabicPeriod"/>
            </a:pPr>
            <a:r>
              <a:rPr lang="en-US" altLang="ko-KR" sz="2000" dirty="0"/>
              <a:t>Long Short-Term Memory (LSTM)</a:t>
            </a:r>
          </a:p>
          <a:p>
            <a:pPr marL="914366" lvl="1" indent="-457200">
              <a:buFont typeface="+mj-lt"/>
              <a:buAutoNum type="arabicPeriod"/>
            </a:pPr>
            <a:endParaRPr lang="en-US" altLang="ko-KR" sz="2000" dirty="0"/>
          </a:p>
          <a:p>
            <a:pPr marL="914366" lvl="1" indent="-457200">
              <a:buFont typeface="+mj-lt"/>
              <a:buAutoNum type="arabicPeriod"/>
            </a:pPr>
            <a:r>
              <a:rPr lang="en-US" altLang="ko-KR" sz="2000" dirty="0"/>
              <a:t>Sliding Mode Control (SMC)</a:t>
            </a:r>
          </a:p>
        </p:txBody>
      </p:sp>
    </p:spTree>
    <p:extLst>
      <p:ext uri="{BB962C8B-B14F-4D97-AF65-F5344CB8AC3E}">
        <p14:creationId xmlns:p14="http://schemas.microsoft.com/office/powerpoint/2010/main" val="369116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9063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선회능력을 향상시키는 기술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Ex) Tank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조향</a:t>
            </a:r>
            <a:r>
              <a:rPr lang="ko-KR" altLang="en-US" sz="2000" dirty="0"/>
              <a:t> 방법</a:t>
            </a:r>
            <a:r>
              <a:rPr lang="en-US" altLang="ko-KR" sz="2000" dirty="0"/>
              <a:t>, limited Slip Differential(LSD)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6B1C3-AA31-9163-F5D8-F3E2470E3915}"/>
              </a:ext>
            </a:extLst>
          </p:cNvPr>
          <p:cNvSpPr txBox="1"/>
          <p:nvPr/>
        </p:nvSpPr>
        <p:spPr>
          <a:xfrm>
            <a:off x="7001658" y="5727924"/>
            <a:ext cx="5112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사진 출처 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:https://www.autoevolution.com/news/what-is-torque-vectoring-and-how-it-works-152235.html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01F50A-290D-5FB8-C1C3-EDBCF4F7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62" y="1542819"/>
            <a:ext cx="6035777" cy="37723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903B98-893B-1D04-F76F-7577B43A6A7A}"/>
              </a:ext>
            </a:extLst>
          </p:cNvPr>
          <p:cNvSpPr txBox="1"/>
          <p:nvPr/>
        </p:nvSpPr>
        <p:spPr>
          <a:xfrm>
            <a:off x="8219498" y="5367663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Torque Vectoring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Long Term </a:t>
            </a:r>
            <a:r>
              <a:rPr lang="en-US" altLang="ko-KR" sz="2000" dirty="0" err="1"/>
              <a:t>Dependcy</a:t>
            </a:r>
            <a:r>
              <a:rPr lang="ko-KR" altLang="en-US" sz="2000" dirty="0"/>
              <a:t>를 해결하기 위해  </a:t>
            </a:r>
            <a:r>
              <a:rPr lang="de-DE" altLang="ko-KR" sz="2000" dirty="0"/>
              <a:t>S. Hochreiter and J. Schmidhuber(1997)</a:t>
            </a:r>
            <a:r>
              <a:rPr lang="ko-KR" altLang="en-US" sz="2000" dirty="0"/>
              <a:t>이 고안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강한 이점을 보임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166917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694890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SMC</a:t>
                </a:r>
                <a:r>
                  <a:rPr lang="ko-KR" altLang="en-US" sz="2000" dirty="0"/>
                  <a:t>는 비선형 제어 기법 중 하나로 </a:t>
                </a:r>
                <a:r>
                  <a:rPr lang="en-US" altLang="ko-KR" sz="2000" dirty="0" err="1"/>
                  <a:t>Robut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제어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주요 특징으로 정의된 </a:t>
                </a:r>
                <a:r>
                  <a:rPr lang="en-US" altLang="ko-KR" sz="2000" dirty="0"/>
                  <a:t>Sliding Surface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2000" dirty="0"/>
                  <a:t> 위로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제어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으로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𝑔𝑛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Term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을 추가하여 </a:t>
                </a:r>
                <a:r>
                  <a:rPr lang="ko-KR" altLang="en-US" sz="2000" dirty="0" err="1">
                    <a:solidFill>
                      <a:schemeClr val="tx1"/>
                    </a:solidFill>
                  </a:rPr>
                  <a:t>외란을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억제하여 안정적 제어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키울수록 빠르고 안정적으로 수렴하지만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문제가 발생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6948905" cy="5053013"/>
              </a:xfrm>
              <a:prstGeom prst="rect">
                <a:avLst/>
              </a:prstGeom>
              <a:blipFill>
                <a:blip r:embed="rId3"/>
                <a:stretch>
                  <a:fillRect l="-1228" t="-1689" r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83C61E41-7BF9-CA8E-9E9E-37505F6C642E}"/>
              </a:ext>
            </a:extLst>
          </p:cNvPr>
          <p:cNvGrpSpPr/>
          <p:nvPr/>
        </p:nvGrpSpPr>
        <p:grpSpPr>
          <a:xfrm>
            <a:off x="7813588" y="1815156"/>
            <a:ext cx="4164229" cy="3369072"/>
            <a:chOff x="4460788" y="1779576"/>
            <a:chExt cx="2832708" cy="25898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CA082A-C674-0EDC-E2C1-C4CB72653CD6}"/>
                </a:ext>
              </a:extLst>
            </p:cNvPr>
            <p:cNvGrpSpPr/>
            <p:nvPr/>
          </p:nvGrpSpPr>
          <p:grpSpPr>
            <a:xfrm>
              <a:off x="4460788" y="1779576"/>
              <a:ext cx="2579619" cy="2589850"/>
              <a:chOff x="4460788" y="1779576"/>
              <a:chExt cx="2579619" cy="258985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379686B-4AA9-1158-72B0-4A03B0182EBF}"/>
                  </a:ext>
                </a:extLst>
              </p:cNvPr>
              <p:cNvGrpSpPr/>
              <p:nvPr/>
            </p:nvGrpSpPr>
            <p:grpSpPr>
              <a:xfrm>
                <a:off x="4460788" y="1849426"/>
                <a:ext cx="2520000" cy="2520000"/>
                <a:chOff x="1241853" y="1386048"/>
                <a:chExt cx="2520000" cy="252000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362B0836-184F-4F49-5F5E-4D3432B3B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853" y="2646048"/>
                  <a:ext cx="2520000" cy="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20DC8128-F4F2-5C28-8C81-17EE50688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853" y="1386048"/>
                  <a:ext cx="0" cy="252000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9DD21DE-D417-93BD-9407-5AEC3A714D1F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9DD21DE-D417-93BD-9407-5AEC3A714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F579DDB-26C5-C06A-6928-1BC224E21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F579DDB-26C5-C06A-6928-1BC224E21D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049028-33EA-AFE5-9382-CF0BECC1D3CD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5" y="2157413"/>
              <a:ext cx="1952625" cy="189071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1599B0-7CB0-58EC-E692-9E356A7FD7B8}"/>
                    </a:ext>
                  </a:extLst>
                </p:cNvPr>
                <p:cNvSpPr txBox="1"/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1599B0-7CB0-58EC-E692-9E356A7FD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D4E98905-3628-A836-B0D1-78AC46BBAF02}"/>
                </a:ext>
              </a:extLst>
            </p:cNvPr>
            <p:cNvSpPr/>
            <p:nvPr/>
          </p:nvSpPr>
          <p:spPr>
            <a:xfrm>
              <a:off x="5276849" y="1922420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953967A-7F1B-6ECE-88C9-2C744C5FEDB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5026775" y="1968512"/>
              <a:ext cx="257982" cy="46036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D36323C-A9AC-5550-C9F0-C079EF591462}"/>
                </a:ext>
              </a:extLst>
            </p:cNvPr>
            <p:cNvCxnSpPr>
              <a:cxnSpLocks/>
            </p:cNvCxnSpPr>
            <p:nvPr/>
          </p:nvCxnSpPr>
          <p:spPr>
            <a:xfrm>
              <a:off x="5026775" y="2428875"/>
              <a:ext cx="639128" cy="6183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FB18CFFF-8EAA-044D-958A-FDFB6C775BE6}"/>
                </a:ext>
              </a:extLst>
            </p:cNvPr>
            <p:cNvSpPr/>
            <p:nvPr/>
          </p:nvSpPr>
          <p:spPr>
            <a:xfrm>
              <a:off x="5990774" y="3978187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986A37-8EEE-AAEE-DDBA-367B77E106CD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6036866" y="3656886"/>
              <a:ext cx="277893" cy="329209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98488F1-51C1-5872-C8FE-4E63591C56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788" y="3298328"/>
              <a:ext cx="394971" cy="4061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차량 제어 시스템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목표로 하는 값을 제어기에 입력하여 조종</a:t>
            </a:r>
            <a:endParaRPr lang="en-US" altLang="ko-KR" sz="20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300D8C-88B2-FAFE-282F-D69566913E2C}"/>
              </a:ext>
            </a:extLst>
          </p:cNvPr>
          <p:cNvGrpSpPr/>
          <p:nvPr/>
        </p:nvGrpSpPr>
        <p:grpSpPr>
          <a:xfrm>
            <a:off x="2505461" y="2139973"/>
            <a:ext cx="8102600" cy="3587952"/>
            <a:chOff x="2143023" y="2139973"/>
            <a:chExt cx="8102600" cy="3587952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EEB6F7D-0B11-B091-F0C2-038E19D42D85}"/>
                </a:ext>
              </a:extLst>
            </p:cNvPr>
            <p:cNvGrpSpPr/>
            <p:nvPr/>
          </p:nvGrpSpPr>
          <p:grpSpPr>
            <a:xfrm>
              <a:off x="2143023" y="2139973"/>
              <a:ext cx="8102600" cy="3587952"/>
              <a:chOff x="2143023" y="2139973"/>
              <a:chExt cx="8102600" cy="358795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72ED0C7-9189-5C78-7F41-DCE0461870FA}"/>
                  </a:ext>
                </a:extLst>
              </p:cNvPr>
              <p:cNvGrpSpPr/>
              <p:nvPr/>
            </p:nvGrpSpPr>
            <p:grpSpPr>
              <a:xfrm>
                <a:off x="2143023" y="2139973"/>
                <a:ext cx="8102600" cy="3587952"/>
                <a:chOff x="2276373" y="1682773"/>
                <a:chExt cx="8102600" cy="3587952"/>
              </a:xfrm>
            </p:grpSpPr>
            <p:sp>
              <p:nvSpPr>
                <p:cNvPr id="15" name="화살표: 오른쪽 14">
                  <a:extLst>
                    <a:ext uri="{FF2B5EF4-FFF2-40B4-BE49-F238E27FC236}">
                      <a16:creationId xmlns:a16="http://schemas.microsoft.com/office/drawing/2014/main" id="{FAEE2B25-6D8D-B35F-ADDE-B637572A4144}"/>
                    </a:ext>
                  </a:extLst>
                </p:cNvPr>
                <p:cNvSpPr/>
                <p:nvPr/>
              </p:nvSpPr>
              <p:spPr>
                <a:xfrm>
                  <a:off x="4023976" y="3168770"/>
                  <a:ext cx="582687" cy="296565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화살표: 오른쪽 26">
                  <a:extLst>
                    <a:ext uri="{FF2B5EF4-FFF2-40B4-BE49-F238E27FC236}">
                      <a16:creationId xmlns:a16="http://schemas.microsoft.com/office/drawing/2014/main" id="{E6A460DE-506E-BC2B-6E16-87BD59FBB005}"/>
                    </a:ext>
                  </a:extLst>
                </p:cNvPr>
                <p:cNvSpPr/>
                <p:nvPr/>
              </p:nvSpPr>
              <p:spPr>
                <a:xfrm>
                  <a:off x="7265759" y="3190172"/>
                  <a:ext cx="582687" cy="296565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1B80DAD2-B417-E29B-2FB8-140C8C78DF72}"/>
                    </a:ext>
                  </a:extLst>
                </p:cNvPr>
                <p:cNvGrpSpPr/>
                <p:nvPr/>
              </p:nvGrpSpPr>
              <p:grpSpPr>
                <a:xfrm>
                  <a:off x="8109501" y="1704637"/>
                  <a:ext cx="2269472" cy="3463811"/>
                  <a:chOff x="8118627" y="1223445"/>
                  <a:chExt cx="2748152" cy="4584417"/>
                </a:xfrm>
              </p:grpSpPr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FF7792E2-0473-62D2-BE49-F3AEAC7B7D97}"/>
                      </a:ext>
                    </a:extLst>
                  </p:cNvPr>
                  <p:cNvGrpSpPr/>
                  <p:nvPr/>
                </p:nvGrpSpPr>
                <p:grpSpPr>
                  <a:xfrm>
                    <a:off x="8118627" y="1223445"/>
                    <a:ext cx="2748152" cy="2172745"/>
                    <a:chOff x="8118627" y="1116439"/>
                    <a:chExt cx="2748152" cy="2172745"/>
                  </a:xfrm>
                </p:grpSpPr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F9E6FBC-11AB-C5C2-5B35-02BD58DA8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83465" y="2881836"/>
                      <a:ext cx="1197277" cy="4073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Acc/Brake</a:t>
                      </a:r>
                      <a:endParaRPr lang="ko-KR" altLang="en-US" sz="1400" dirty="0"/>
                    </a:p>
                  </p:txBody>
                </p:sp>
                <p:pic>
                  <p:nvPicPr>
                    <p:cNvPr id="30" name="그림 29" descr="블랙, 스케치, 어둠, 예술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1392894F-DB6E-0432-8D7D-B30B1A62F8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118627" y="1116439"/>
                      <a:ext cx="2748152" cy="175148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03E05FCA-ABE5-402E-9F31-B7FCE08BFF20}"/>
                      </a:ext>
                    </a:extLst>
                  </p:cNvPr>
                  <p:cNvGrpSpPr/>
                  <p:nvPr/>
                </p:nvGrpSpPr>
                <p:grpSpPr>
                  <a:xfrm>
                    <a:off x="8575497" y="3678515"/>
                    <a:ext cx="1834412" cy="2129347"/>
                    <a:chOff x="8575497" y="3553760"/>
                    <a:chExt cx="1834412" cy="2129347"/>
                  </a:xfrm>
                </p:grpSpPr>
                <p:pic>
                  <p:nvPicPr>
                    <p:cNvPr id="34" name="그림 33" descr="스케치, 그림, 그래픽, 예술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1BBB5F91-DE9E-3C33-A895-FD8A30889A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575497" y="3553760"/>
                      <a:ext cx="1834412" cy="190666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4E88EA7-6620-A165-952F-47DF305419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4132" y="5275758"/>
                      <a:ext cx="1029565" cy="407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Steering</a:t>
                      </a:r>
                      <a:endParaRPr lang="ko-KR" altLang="en-US" sz="1400" dirty="0"/>
                    </a:p>
                  </p:txBody>
                </p:sp>
              </p:grp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7E76848D-B866-C2F3-896E-EB74691ECB28}"/>
                    </a:ext>
                  </a:extLst>
                </p:cNvPr>
                <p:cNvGrpSpPr/>
                <p:nvPr/>
              </p:nvGrpSpPr>
              <p:grpSpPr>
                <a:xfrm>
                  <a:off x="2276373" y="1682773"/>
                  <a:ext cx="1486550" cy="3492453"/>
                  <a:chOff x="1055167" y="1194507"/>
                  <a:chExt cx="1800095" cy="4622325"/>
                </a:xfrm>
              </p:grpSpPr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52FADB7A-8F5B-FA3A-1491-DFEC48D0DF10}"/>
                      </a:ext>
                    </a:extLst>
                  </p:cNvPr>
                  <p:cNvGrpSpPr/>
                  <p:nvPr/>
                </p:nvGrpSpPr>
                <p:grpSpPr>
                  <a:xfrm>
                    <a:off x="1055167" y="1194507"/>
                    <a:ext cx="1800095" cy="2230620"/>
                    <a:chOff x="1055167" y="1272575"/>
                    <a:chExt cx="1800095" cy="2230620"/>
                  </a:xfrm>
                </p:grpSpPr>
                <p:pic>
                  <p:nvPicPr>
                    <p:cNvPr id="24" name="그래픽 23" descr="속도계 낮음 단색으로 채워진">
                      <a:extLst>
                        <a:ext uri="{FF2B5EF4-FFF2-40B4-BE49-F238E27FC236}">
                          <a16:creationId xmlns:a16="http://schemas.microsoft.com/office/drawing/2014/main" id="{A68A0F45-7516-84F3-EE48-B139BBC8E0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5167" y="1272575"/>
                      <a:ext cx="1800095" cy="180009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4D0CA1F-BE86-0B97-D181-542A75053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7982" y="3095847"/>
                      <a:ext cx="1511737" cy="4073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Target Speed</a:t>
                      </a:r>
                      <a:endParaRPr lang="ko-KR" altLang="en-US" sz="1400" dirty="0"/>
                    </a:p>
                  </p:txBody>
                </p:sp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8D6A01AA-FED2-5F3F-6599-1E76C3501C3E}"/>
                      </a:ext>
                    </a:extLst>
                  </p:cNvPr>
                  <p:cNvGrpSpPr/>
                  <p:nvPr/>
                </p:nvGrpSpPr>
                <p:grpSpPr>
                  <a:xfrm>
                    <a:off x="1188749" y="3669545"/>
                    <a:ext cx="1532931" cy="2147287"/>
                    <a:chOff x="1090985" y="3785331"/>
                    <a:chExt cx="1532931" cy="2147287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EAB20C1-7725-8E3C-9000-5ECF73C63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8950" y="5525269"/>
                      <a:ext cx="1199607" cy="407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Cornering</a:t>
                      </a:r>
                      <a:endParaRPr lang="ko-KR" altLang="en-US" sz="1400" dirty="0"/>
                    </a:p>
                  </p:txBody>
                </p:sp>
                <p:pic>
                  <p:nvPicPr>
                    <p:cNvPr id="37" name="그림 36" descr="스케치, 그림, 클립아트, 상징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6B4BE464-333F-5BD9-28C2-1BBD9E0801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90985" y="3785331"/>
                      <a:ext cx="1532931" cy="1592072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2D72C4EA-6BAE-3908-631B-047AD0992D91}"/>
                    </a:ext>
                  </a:extLst>
                </p:cNvPr>
                <p:cNvGrpSpPr/>
                <p:nvPr/>
              </p:nvGrpSpPr>
              <p:grpSpPr>
                <a:xfrm>
                  <a:off x="4823746" y="2019300"/>
                  <a:ext cx="2132098" cy="3251425"/>
                  <a:chOff x="4826158" y="2019300"/>
                  <a:chExt cx="2132098" cy="3251425"/>
                </a:xfrm>
              </p:grpSpPr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4621031C-D043-3FFD-8289-41BC0C8096CE}"/>
                      </a:ext>
                    </a:extLst>
                  </p:cNvPr>
                  <p:cNvGrpSpPr/>
                  <p:nvPr/>
                </p:nvGrpSpPr>
                <p:grpSpPr>
                  <a:xfrm>
                    <a:off x="4852549" y="2143050"/>
                    <a:ext cx="2105704" cy="1228126"/>
                    <a:chOff x="4174719" y="1803693"/>
                    <a:chExt cx="2549844" cy="1625450"/>
                  </a:xfrm>
                </p:grpSpPr>
                <p:sp>
                  <p:nvSpPr>
                    <p:cNvPr id="52" name="자유형: 도형 51">
                      <a:extLst>
                        <a:ext uri="{FF2B5EF4-FFF2-40B4-BE49-F238E27FC236}">
                          <a16:creationId xmlns:a16="http://schemas.microsoft.com/office/drawing/2014/main" id="{C7EE5B8C-2DA7-612D-1CA6-C9D4FCC7C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6109" y="2044500"/>
                      <a:ext cx="328372" cy="328372"/>
                    </a:xfrm>
                    <a:custGeom>
                      <a:avLst/>
                      <a:gdLst>
                        <a:gd name="connsiteX0" fmla="*/ 164186 w 328372"/>
                        <a:gd name="connsiteY0" fmla="*/ 0 h 328372"/>
                        <a:gd name="connsiteX1" fmla="*/ 0 w 328372"/>
                        <a:gd name="connsiteY1" fmla="*/ 164186 h 328372"/>
                        <a:gd name="connsiteX2" fmla="*/ 164186 w 328372"/>
                        <a:gd name="connsiteY2" fmla="*/ 328372 h 328372"/>
                        <a:gd name="connsiteX3" fmla="*/ 328372 w 328372"/>
                        <a:gd name="connsiteY3" fmla="*/ 164186 h 328372"/>
                        <a:gd name="connsiteX4" fmla="*/ 164186 w 328372"/>
                        <a:gd name="connsiteY4" fmla="*/ 0 h 328372"/>
                        <a:gd name="connsiteX5" fmla="*/ 164186 w 328372"/>
                        <a:gd name="connsiteY5" fmla="*/ 218915 h 328372"/>
                        <a:gd name="connsiteX6" fmla="*/ 109457 w 328372"/>
                        <a:gd name="connsiteY6" fmla="*/ 164186 h 328372"/>
                        <a:gd name="connsiteX7" fmla="*/ 164186 w 328372"/>
                        <a:gd name="connsiteY7" fmla="*/ 109457 h 328372"/>
                        <a:gd name="connsiteX8" fmla="*/ 218915 w 328372"/>
                        <a:gd name="connsiteY8" fmla="*/ 164186 h 328372"/>
                        <a:gd name="connsiteX9" fmla="*/ 164186 w 328372"/>
                        <a:gd name="connsiteY9" fmla="*/ 218915 h 328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28372" h="328372">
                          <a:moveTo>
                            <a:pt x="164186" y="0"/>
                          </a:moveTo>
                          <a:cubicBezTo>
                            <a:pt x="73509" y="0"/>
                            <a:pt x="0" y="73509"/>
                            <a:pt x="0" y="164186"/>
                          </a:cubicBezTo>
                          <a:cubicBezTo>
                            <a:pt x="0" y="254863"/>
                            <a:pt x="73509" y="328372"/>
                            <a:pt x="164186" y="328372"/>
                          </a:cubicBezTo>
                          <a:cubicBezTo>
                            <a:pt x="254863" y="328372"/>
                            <a:pt x="328372" y="254863"/>
                            <a:pt x="328372" y="164186"/>
                          </a:cubicBezTo>
                          <a:cubicBezTo>
                            <a:pt x="328372" y="73509"/>
                            <a:pt x="254863" y="0"/>
                            <a:pt x="164186" y="0"/>
                          </a:cubicBezTo>
                          <a:close/>
                          <a:moveTo>
                            <a:pt x="164186" y="218915"/>
                          </a:moveTo>
                          <a:cubicBezTo>
                            <a:pt x="133961" y="218915"/>
                            <a:pt x="109457" y="194412"/>
                            <a:pt x="109457" y="164186"/>
                          </a:cubicBezTo>
                          <a:cubicBezTo>
                            <a:pt x="109457" y="133961"/>
                            <a:pt x="133961" y="109457"/>
                            <a:pt x="164186" y="109457"/>
                          </a:cubicBezTo>
                          <a:cubicBezTo>
                            <a:pt x="194412" y="109457"/>
                            <a:pt x="218915" y="133961"/>
                            <a:pt x="218915" y="164186"/>
                          </a:cubicBezTo>
                          <a:cubicBezTo>
                            <a:pt x="218915" y="194412"/>
                            <a:pt x="194412" y="218915"/>
                            <a:pt x="164186" y="2189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3" name="자유형: 도형 52">
                      <a:extLst>
                        <a:ext uri="{FF2B5EF4-FFF2-40B4-BE49-F238E27FC236}">
                          <a16:creationId xmlns:a16="http://schemas.microsoft.com/office/drawing/2014/main" id="{F324F148-8D83-D5F4-0DF6-67AC18E68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8671" y="1847477"/>
                      <a:ext cx="1036563" cy="481612"/>
                    </a:xfrm>
                    <a:custGeom>
                      <a:avLst/>
                      <a:gdLst>
                        <a:gd name="connsiteX0" fmla="*/ 141485 w 1036562"/>
                        <a:gd name="connsiteY0" fmla="*/ 361210 h 481612"/>
                        <a:gd name="connsiteX1" fmla="*/ 107049 w 1036562"/>
                        <a:gd name="connsiteY1" fmla="*/ 481613 h 481612"/>
                        <a:gd name="connsiteX2" fmla="*/ 1002411 w 1036562"/>
                        <a:gd name="connsiteY2" fmla="*/ 481613 h 481612"/>
                        <a:gd name="connsiteX3" fmla="*/ 1036562 w 1036562"/>
                        <a:gd name="connsiteY3" fmla="*/ 197658 h 481612"/>
                        <a:gd name="connsiteX4" fmla="*/ 822529 w 1036562"/>
                        <a:gd name="connsiteY4" fmla="*/ 138420 h 481612"/>
                        <a:gd name="connsiteX5" fmla="*/ 792560 w 1036562"/>
                        <a:gd name="connsiteY5" fmla="*/ 151555 h 481612"/>
                        <a:gd name="connsiteX6" fmla="*/ 772354 w 1036562"/>
                        <a:gd name="connsiteY6" fmla="*/ 197023 h 481612"/>
                        <a:gd name="connsiteX7" fmla="*/ 599411 w 1036562"/>
                        <a:gd name="connsiteY7" fmla="*/ 197023 h 481612"/>
                        <a:gd name="connsiteX8" fmla="*/ 597412 w 1036562"/>
                        <a:gd name="connsiteY8" fmla="*/ 194659 h 481612"/>
                        <a:gd name="connsiteX9" fmla="*/ 597900 w 1036562"/>
                        <a:gd name="connsiteY9" fmla="*/ 193455 h 481612"/>
                        <a:gd name="connsiteX10" fmla="*/ 593338 w 1036562"/>
                        <a:gd name="connsiteY10" fmla="*/ 85193 h 481612"/>
                        <a:gd name="connsiteX11" fmla="*/ 485076 w 1036562"/>
                        <a:gd name="connsiteY11" fmla="*/ 89755 h 481612"/>
                        <a:gd name="connsiteX12" fmla="*/ 473841 w 1036562"/>
                        <a:gd name="connsiteY12" fmla="*/ 105626 h 481612"/>
                        <a:gd name="connsiteX13" fmla="*/ 470801 w 1036562"/>
                        <a:gd name="connsiteY13" fmla="*/ 106202 h 481612"/>
                        <a:gd name="connsiteX14" fmla="*/ 469857 w 1036562"/>
                        <a:gd name="connsiteY14" fmla="*/ 104641 h 481612"/>
                        <a:gd name="connsiteX15" fmla="*/ 469857 w 1036562"/>
                        <a:gd name="connsiteY15" fmla="*/ 21891 h 481612"/>
                        <a:gd name="connsiteX16" fmla="*/ 447966 w 1036562"/>
                        <a:gd name="connsiteY16" fmla="*/ 0 h 481612"/>
                        <a:gd name="connsiteX17" fmla="*/ 406569 w 1036562"/>
                        <a:gd name="connsiteY17" fmla="*/ 0 h 481612"/>
                        <a:gd name="connsiteX18" fmla="*/ 349147 w 1036562"/>
                        <a:gd name="connsiteY18" fmla="*/ 10946 h 481612"/>
                        <a:gd name="connsiteX19" fmla="*/ 0 w 1036562"/>
                        <a:gd name="connsiteY19" fmla="*/ 149081 h 481612"/>
                        <a:gd name="connsiteX20" fmla="*/ 141485 w 1036562"/>
                        <a:gd name="connsiteY20" fmla="*/ 361210 h 481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036562" h="481612">
                          <a:moveTo>
                            <a:pt x="141485" y="361210"/>
                          </a:moveTo>
                          <a:cubicBezTo>
                            <a:pt x="141465" y="403771"/>
                            <a:pt x="129536" y="445477"/>
                            <a:pt x="107049" y="481613"/>
                          </a:cubicBezTo>
                          <a:lnTo>
                            <a:pt x="1002411" y="481613"/>
                          </a:lnTo>
                          <a:cubicBezTo>
                            <a:pt x="945892" y="390643"/>
                            <a:pt x="960084" y="272632"/>
                            <a:pt x="1036562" y="197658"/>
                          </a:cubicBezTo>
                          <a:lnTo>
                            <a:pt x="822529" y="138420"/>
                          </a:lnTo>
                          <a:cubicBezTo>
                            <a:pt x="810646" y="134409"/>
                            <a:pt x="797662" y="140099"/>
                            <a:pt x="792560" y="151555"/>
                          </a:cubicBezTo>
                          <a:lnTo>
                            <a:pt x="772354" y="197023"/>
                          </a:lnTo>
                          <a:lnTo>
                            <a:pt x="599411" y="197023"/>
                          </a:lnTo>
                          <a:cubicBezTo>
                            <a:pt x="598207" y="196923"/>
                            <a:pt x="597312" y="195863"/>
                            <a:pt x="597412" y="194659"/>
                          </a:cubicBezTo>
                          <a:cubicBezTo>
                            <a:pt x="597449" y="194217"/>
                            <a:pt x="597620" y="193799"/>
                            <a:pt x="597900" y="193455"/>
                          </a:cubicBezTo>
                          <a:cubicBezTo>
                            <a:pt x="626537" y="162299"/>
                            <a:pt x="624494" y="113829"/>
                            <a:pt x="593338" y="85193"/>
                          </a:cubicBezTo>
                          <a:cubicBezTo>
                            <a:pt x="562182" y="56559"/>
                            <a:pt x="513712" y="58601"/>
                            <a:pt x="485076" y="89755"/>
                          </a:cubicBezTo>
                          <a:cubicBezTo>
                            <a:pt x="480674" y="94547"/>
                            <a:pt x="476897" y="99880"/>
                            <a:pt x="473841" y="105626"/>
                          </a:cubicBezTo>
                          <a:cubicBezTo>
                            <a:pt x="473161" y="106625"/>
                            <a:pt x="471799" y="106883"/>
                            <a:pt x="470801" y="106202"/>
                          </a:cubicBezTo>
                          <a:cubicBezTo>
                            <a:pt x="470273" y="105843"/>
                            <a:pt x="469929" y="105274"/>
                            <a:pt x="469857" y="104641"/>
                          </a:cubicBezTo>
                          <a:lnTo>
                            <a:pt x="469857" y="21891"/>
                          </a:lnTo>
                          <a:cubicBezTo>
                            <a:pt x="469857" y="9801"/>
                            <a:pt x="460056" y="0"/>
                            <a:pt x="447966" y="0"/>
                          </a:cubicBezTo>
                          <a:lnTo>
                            <a:pt x="406569" y="0"/>
                          </a:lnTo>
                          <a:cubicBezTo>
                            <a:pt x="386910" y="4"/>
                            <a:pt x="367429" y="3717"/>
                            <a:pt x="349147" y="10946"/>
                          </a:cubicBezTo>
                          <a:lnTo>
                            <a:pt x="0" y="149081"/>
                          </a:lnTo>
                          <a:cubicBezTo>
                            <a:pt x="85598" y="184821"/>
                            <a:pt x="141377" y="268451"/>
                            <a:pt x="141485" y="36121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4" name="자유형: 도형 53">
                      <a:extLst>
                        <a:ext uri="{FF2B5EF4-FFF2-40B4-BE49-F238E27FC236}">
                          <a16:creationId xmlns:a16="http://schemas.microsoft.com/office/drawing/2014/main" id="{1F9EBCEE-3B28-A653-C504-88F87B885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1846" y="2114092"/>
                      <a:ext cx="258823" cy="214997"/>
                    </a:xfrm>
                    <a:custGeom>
                      <a:avLst/>
                      <a:gdLst>
                        <a:gd name="connsiteX0" fmla="*/ 232356 w 258823"/>
                        <a:gd name="connsiteY0" fmla="*/ 94133 h 214996"/>
                        <a:gd name="connsiteX1" fmla="*/ 13835 w 258823"/>
                        <a:gd name="connsiteY1" fmla="*/ 0 h 214996"/>
                        <a:gd name="connsiteX2" fmla="*/ 0 w 258823"/>
                        <a:gd name="connsiteY2" fmla="*/ 214996 h 214996"/>
                        <a:gd name="connsiteX3" fmla="*/ 215040 w 258823"/>
                        <a:gd name="connsiteY3" fmla="*/ 214996 h 214996"/>
                        <a:gd name="connsiteX4" fmla="*/ 258823 w 258823"/>
                        <a:gd name="connsiteY4" fmla="*/ 171213 h 214996"/>
                        <a:gd name="connsiteX5" fmla="*/ 258823 w 258823"/>
                        <a:gd name="connsiteY5" fmla="*/ 134348 h 214996"/>
                        <a:gd name="connsiteX6" fmla="*/ 232356 w 258823"/>
                        <a:gd name="connsiteY6" fmla="*/ 94133 h 2149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58823" h="214996">
                          <a:moveTo>
                            <a:pt x="232356" y="94133"/>
                          </a:moveTo>
                          <a:lnTo>
                            <a:pt x="13835" y="0"/>
                          </a:lnTo>
                          <a:cubicBezTo>
                            <a:pt x="45569" y="69451"/>
                            <a:pt x="40372" y="150184"/>
                            <a:pt x="0" y="214996"/>
                          </a:cubicBezTo>
                          <a:lnTo>
                            <a:pt x="215040" y="214996"/>
                          </a:lnTo>
                          <a:cubicBezTo>
                            <a:pt x="239221" y="214996"/>
                            <a:pt x="258823" y="195395"/>
                            <a:pt x="258823" y="171213"/>
                          </a:cubicBezTo>
                          <a:lnTo>
                            <a:pt x="258823" y="134348"/>
                          </a:lnTo>
                          <a:cubicBezTo>
                            <a:pt x="258823" y="116861"/>
                            <a:pt x="248418" y="101049"/>
                            <a:pt x="232356" y="9413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5" name="자유형: 도형 54">
                      <a:extLst>
                        <a:ext uri="{FF2B5EF4-FFF2-40B4-BE49-F238E27FC236}">
                          <a16:creationId xmlns:a16="http://schemas.microsoft.com/office/drawing/2014/main" id="{90C6E3C3-7890-2E48-5653-11D2F7011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6651" y="1803693"/>
                      <a:ext cx="328372" cy="328372"/>
                    </a:xfrm>
                    <a:custGeom>
                      <a:avLst/>
                      <a:gdLst>
                        <a:gd name="connsiteX0" fmla="*/ 273644 w 328372"/>
                        <a:gd name="connsiteY0" fmla="*/ 175132 h 328372"/>
                        <a:gd name="connsiteX1" fmla="*/ 328372 w 328372"/>
                        <a:gd name="connsiteY1" fmla="*/ 181984 h 328372"/>
                        <a:gd name="connsiteX2" fmla="*/ 328372 w 328372"/>
                        <a:gd name="connsiteY2" fmla="*/ 65674 h 328372"/>
                        <a:gd name="connsiteX3" fmla="*/ 262698 w 328372"/>
                        <a:gd name="connsiteY3" fmla="*/ 0 h 328372"/>
                        <a:gd name="connsiteX4" fmla="*/ 0 w 328372"/>
                        <a:gd name="connsiteY4" fmla="*/ 0 h 328372"/>
                        <a:gd name="connsiteX5" fmla="*/ 0 w 328372"/>
                        <a:gd name="connsiteY5" fmla="*/ 328372 h 328372"/>
                        <a:gd name="connsiteX6" fmla="*/ 57202 w 328372"/>
                        <a:gd name="connsiteY6" fmla="*/ 328372 h 328372"/>
                        <a:gd name="connsiteX7" fmla="*/ 273644 w 328372"/>
                        <a:gd name="connsiteY7" fmla="*/ 175132 h 328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8372" h="328372">
                          <a:moveTo>
                            <a:pt x="273644" y="175132"/>
                          </a:moveTo>
                          <a:cubicBezTo>
                            <a:pt x="292096" y="175204"/>
                            <a:pt x="310472" y="177505"/>
                            <a:pt x="328372" y="181984"/>
                          </a:cubicBezTo>
                          <a:lnTo>
                            <a:pt x="328372" y="65674"/>
                          </a:lnTo>
                          <a:cubicBezTo>
                            <a:pt x="328372" y="29402"/>
                            <a:pt x="298970" y="0"/>
                            <a:pt x="262698" y="0"/>
                          </a:cubicBezTo>
                          <a:lnTo>
                            <a:pt x="0" y="0"/>
                          </a:lnTo>
                          <a:lnTo>
                            <a:pt x="0" y="328372"/>
                          </a:lnTo>
                          <a:lnTo>
                            <a:pt x="57202" y="328372"/>
                          </a:lnTo>
                          <a:cubicBezTo>
                            <a:pt x="89689" y="236664"/>
                            <a:pt x="176351" y="175307"/>
                            <a:pt x="273644" y="17513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자유형: 도형 55">
                      <a:extLst>
                        <a:ext uri="{FF2B5EF4-FFF2-40B4-BE49-F238E27FC236}">
                          <a16:creationId xmlns:a16="http://schemas.microsoft.com/office/drawing/2014/main" id="{1653A838-A940-5DAF-B08E-D0EB42C5D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235" y="2044498"/>
                      <a:ext cx="328372" cy="328372"/>
                    </a:xfrm>
                    <a:custGeom>
                      <a:avLst/>
                      <a:gdLst>
                        <a:gd name="connsiteX0" fmla="*/ 164186 w 328372"/>
                        <a:gd name="connsiteY0" fmla="*/ 0 h 328372"/>
                        <a:gd name="connsiteX1" fmla="*/ 0 w 328372"/>
                        <a:gd name="connsiteY1" fmla="*/ 164186 h 328372"/>
                        <a:gd name="connsiteX2" fmla="*/ 164186 w 328372"/>
                        <a:gd name="connsiteY2" fmla="*/ 328372 h 328372"/>
                        <a:gd name="connsiteX3" fmla="*/ 328372 w 328372"/>
                        <a:gd name="connsiteY3" fmla="*/ 164186 h 328372"/>
                        <a:gd name="connsiteX4" fmla="*/ 164186 w 328372"/>
                        <a:gd name="connsiteY4" fmla="*/ 0 h 328372"/>
                        <a:gd name="connsiteX5" fmla="*/ 164186 w 328372"/>
                        <a:gd name="connsiteY5" fmla="*/ 218915 h 328372"/>
                        <a:gd name="connsiteX6" fmla="*/ 109457 w 328372"/>
                        <a:gd name="connsiteY6" fmla="*/ 164186 h 328372"/>
                        <a:gd name="connsiteX7" fmla="*/ 164186 w 328372"/>
                        <a:gd name="connsiteY7" fmla="*/ 109457 h 328372"/>
                        <a:gd name="connsiteX8" fmla="*/ 218915 w 328372"/>
                        <a:gd name="connsiteY8" fmla="*/ 164186 h 328372"/>
                        <a:gd name="connsiteX9" fmla="*/ 164186 w 328372"/>
                        <a:gd name="connsiteY9" fmla="*/ 218915 h 328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28372" h="328372">
                          <a:moveTo>
                            <a:pt x="164186" y="0"/>
                          </a:moveTo>
                          <a:cubicBezTo>
                            <a:pt x="73509" y="0"/>
                            <a:pt x="0" y="73509"/>
                            <a:pt x="0" y="164186"/>
                          </a:cubicBezTo>
                          <a:cubicBezTo>
                            <a:pt x="0" y="254863"/>
                            <a:pt x="73509" y="328372"/>
                            <a:pt x="164186" y="328372"/>
                          </a:cubicBezTo>
                          <a:cubicBezTo>
                            <a:pt x="254863" y="328372"/>
                            <a:pt x="328372" y="254863"/>
                            <a:pt x="328372" y="164186"/>
                          </a:cubicBezTo>
                          <a:cubicBezTo>
                            <a:pt x="328372" y="73509"/>
                            <a:pt x="254863" y="0"/>
                            <a:pt x="164186" y="0"/>
                          </a:cubicBezTo>
                          <a:close/>
                          <a:moveTo>
                            <a:pt x="164186" y="218915"/>
                          </a:moveTo>
                          <a:cubicBezTo>
                            <a:pt x="133961" y="218915"/>
                            <a:pt x="109457" y="194412"/>
                            <a:pt x="109457" y="164186"/>
                          </a:cubicBezTo>
                          <a:cubicBezTo>
                            <a:pt x="109457" y="133961"/>
                            <a:pt x="133961" y="109457"/>
                            <a:pt x="164186" y="109457"/>
                          </a:cubicBezTo>
                          <a:cubicBezTo>
                            <a:pt x="194412" y="109457"/>
                            <a:pt x="218915" y="133961"/>
                            <a:pt x="218915" y="164186"/>
                          </a:cubicBezTo>
                          <a:cubicBezTo>
                            <a:pt x="218915" y="194412"/>
                            <a:pt x="194412" y="218915"/>
                            <a:pt x="164186" y="2189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397CD7B-AF51-5D2E-EB3F-F6F4A7E786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719" y="3021794"/>
                      <a:ext cx="2549844" cy="407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Vehicle Dynamic Model</a:t>
                      </a:r>
                      <a:endParaRPr lang="ko-KR" altLang="en-US" sz="1400" dirty="0"/>
                    </a:p>
                  </p:txBody>
                </p:sp>
              </p:grp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F493DF1D-56E0-D14F-7A71-44FB5EF44D96}"/>
                      </a:ext>
                    </a:extLst>
                  </p:cNvPr>
                  <p:cNvSpPr/>
                  <p:nvPr/>
                </p:nvSpPr>
                <p:spPr>
                  <a:xfrm>
                    <a:off x="4826158" y="2019300"/>
                    <a:ext cx="2132098" cy="3251425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  <p:pic>
            <p:nvPicPr>
              <p:cNvPr id="59" name="그래픽 58" descr="프로세서 윤곽선">
                <a:extLst>
                  <a:ext uri="{FF2B5EF4-FFF2-40B4-BE49-F238E27FC236}">
                    <a16:creationId xmlns:a16="http://schemas.microsoft.com/office/drawing/2014/main" id="{B39A4CCE-8DB8-4872-1873-8FA8D1678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86404" y="424999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28D4F5-82FC-64BD-419B-8C6E049277EC}"/>
                </a:ext>
              </a:extLst>
            </p:cNvPr>
            <p:cNvSpPr txBox="1"/>
            <p:nvPr/>
          </p:nvSpPr>
          <p:spPr>
            <a:xfrm>
              <a:off x="5247795" y="5317871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00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목표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Vehicle Dynamic Model</a:t>
            </a:r>
            <a:r>
              <a:rPr lang="ko-KR" altLang="en-US" sz="2000" dirty="0"/>
              <a:t>이 정확할 수록 제어기의 성능도 증가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하지만 차량의 타이어는 비선형성이 강해 예측이 어려움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따라서 이러한 비선형 부분을 </a:t>
            </a:r>
            <a:r>
              <a:rPr lang="en-US" altLang="ko-KR" sz="2000" dirty="0"/>
              <a:t>Machine Learning</a:t>
            </a:r>
            <a:r>
              <a:rPr lang="ko-KR" altLang="en-US" sz="2000" dirty="0"/>
              <a:t>으로 대체하여 예측하여 제어기에 반영하고자 함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4822723" y="5995707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533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2781044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593139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366421" y="3278845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21" y="3278845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27368</TotalTime>
  <Words>793</Words>
  <Application>Microsoft Office PowerPoint</Application>
  <PresentationFormat>와이드스크린</PresentationFormat>
  <Paragraphs>198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Vehicle Model</vt:lpstr>
      <vt:lpstr>Vehicle Model</vt:lpstr>
      <vt:lpstr>Vehicle Model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1073</cp:revision>
  <dcterms:created xsi:type="dcterms:W3CDTF">2021-01-28T07:50:46Z</dcterms:created>
  <dcterms:modified xsi:type="dcterms:W3CDTF">2024-04-15T12:51:31Z</dcterms:modified>
</cp:coreProperties>
</file>