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30" r:id="rId3"/>
    <p:sldId id="331" r:id="rId4"/>
    <p:sldId id="341" r:id="rId5"/>
    <p:sldId id="340" r:id="rId6"/>
    <p:sldId id="336" r:id="rId7"/>
    <p:sldId id="337" r:id="rId8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68970" autoAdjust="0"/>
  </p:normalViewPr>
  <p:slideViewPr>
    <p:cSldViewPr snapToGrid="0">
      <p:cViewPr>
        <p:scale>
          <a:sx n="75" d="100"/>
          <a:sy n="75" d="100"/>
        </p:scale>
        <p:origin x="1824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Introduction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바퀴의 비선형 부분을 </a:t>
            </a:r>
            <a:r>
              <a:rPr lang="en-US" altLang="ko-KR" dirty="0"/>
              <a:t>LSTM</a:t>
            </a:r>
            <a:r>
              <a:rPr lang="ko-KR" altLang="en-US" dirty="0"/>
              <a:t>으로 예측하여 </a:t>
            </a:r>
            <a:r>
              <a:rPr lang="en-US" altLang="ko-KR" dirty="0"/>
              <a:t>Sliding Mode Control</a:t>
            </a:r>
            <a:r>
              <a:rPr lang="ko-KR" altLang="en-US" dirty="0"/>
              <a:t>의 </a:t>
            </a:r>
            <a:r>
              <a:rPr lang="ko-KR" altLang="en-US" dirty="0" err="1"/>
              <a:t>입력값을</a:t>
            </a:r>
            <a:r>
              <a:rPr lang="ko-KR" altLang="en-US" dirty="0"/>
              <a:t> 쓰겠다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Torque Vectoring</a:t>
            </a:r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Vehicle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Vehicle Model -&gt; </a:t>
            </a:r>
            <a:r>
              <a:rPr lang="en-US" altLang="ko-KR" dirty="0" err="1"/>
              <a:t>Fx</a:t>
            </a:r>
            <a:r>
              <a:rPr lang="en-US" altLang="ko-KR" dirty="0"/>
              <a:t>, </a:t>
            </a:r>
            <a:r>
              <a:rPr lang="en-US" altLang="ko-KR" dirty="0" err="1"/>
              <a:t>Fy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 err="1"/>
              <a:t>Fx</a:t>
            </a:r>
            <a:r>
              <a:rPr lang="ko-KR" altLang="en-US" dirty="0"/>
              <a:t>는 필요하다면 일정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 err="1"/>
              <a:t>Fy</a:t>
            </a:r>
            <a:r>
              <a:rPr lang="ko-KR" altLang="en-US" dirty="0"/>
              <a:t>는 </a:t>
            </a:r>
            <a:r>
              <a:rPr lang="en-US" altLang="ko-KR" dirty="0"/>
              <a:t>~~~~~~ </a:t>
            </a:r>
            <a:r>
              <a:rPr lang="ko-KR" altLang="en-US" dirty="0"/>
              <a:t>그래서 예측하기 어렵다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Sliding Mode Control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Sliding</a:t>
            </a:r>
            <a:r>
              <a:rPr lang="ko-KR" altLang="en-US" dirty="0"/>
              <a:t> </a:t>
            </a:r>
            <a:r>
              <a:rPr lang="en-US" altLang="ko-KR" dirty="0"/>
              <a:t>Mode Control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계산식 설명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 err="1"/>
              <a:t>결과고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중요하다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Long Short Term Memory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가볍게 설명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데이터 선정 배경 및 데이터 수집 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결과 </a:t>
            </a: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altLang="ko-KR" dirty="0"/>
              <a:t>Result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결과 보여주기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0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2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2024. 1. 10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Data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>
                <a:solidFill>
                  <a:schemeClr val="tx1"/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Vehicle Model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차량 제어 시스템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목표로 하는 값을 제어기에 입력하여 조종</a:t>
            </a:r>
            <a:endParaRPr lang="en-US" altLang="ko-KR" sz="20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300D8C-88B2-FAFE-282F-D69566913E2C}"/>
              </a:ext>
            </a:extLst>
          </p:cNvPr>
          <p:cNvGrpSpPr/>
          <p:nvPr/>
        </p:nvGrpSpPr>
        <p:grpSpPr>
          <a:xfrm>
            <a:off x="2435123" y="2139973"/>
            <a:ext cx="8102600" cy="3587952"/>
            <a:chOff x="2143023" y="2139973"/>
            <a:chExt cx="8102600" cy="3587952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EEB6F7D-0B11-B091-F0C2-038E19D42D85}"/>
                </a:ext>
              </a:extLst>
            </p:cNvPr>
            <p:cNvGrpSpPr/>
            <p:nvPr/>
          </p:nvGrpSpPr>
          <p:grpSpPr>
            <a:xfrm>
              <a:off x="2143023" y="2139973"/>
              <a:ext cx="8102600" cy="3587952"/>
              <a:chOff x="2143023" y="2139973"/>
              <a:chExt cx="8102600" cy="358795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72ED0C7-9189-5C78-7F41-DCE0461870FA}"/>
                  </a:ext>
                </a:extLst>
              </p:cNvPr>
              <p:cNvGrpSpPr/>
              <p:nvPr/>
            </p:nvGrpSpPr>
            <p:grpSpPr>
              <a:xfrm>
                <a:off x="2143023" y="2139973"/>
                <a:ext cx="8102600" cy="3587952"/>
                <a:chOff x="2276373" y="1682773"/>
                <a:chExt cx="8102600" cy="3587952"/>
              </a:xfrm>
            </p:grpSpPr>
            <p:sp>
              <p:nvSpPr>
                <p:cNvPr id="15" name="화살표: 오른쪽 14">
                  <a:extLst>
                    <a:ext uri="{FF2B5EF4-FFF2-40B4-BE49-F238E27FC236}">
                      <a16:creationId xmlns:a16="http://schemas.microsoft.com/office/drawing/2014/main" id="{FAEE2B25-6D8D-B35F-ADDE-B637572A4144}"/>
                    </a:ext>
                  </a:extLst>
                </p:cNvPr>
                <p:cNvSpPr/>
                <p:nvPr/>
              </p:nvSpPr>
              <p:spPr>
                <a:xfrm>
                  <a:off x="4023976" y="3168770"/>
                  <a:ext cx="582687" cy="296565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화살표: 오른쪽 26">
                  <a:extLst>
                    <a:ext uri="{FF2B5EF4-FFF2-40B4-BE49-F238E27FC236}">
                      <a16:creationId xmlns:a16="http://schemas.microsoft.com/office/drawing/2014/main" id="{E6A460DE-506E-BC2B-6E16-87BD59FBB005}"/>
                    </a:ext>
                  </a:extLst>
                </p:cNvPr>
                <p:cNvSpPr/>
                <p:nvPr/>
              </p:nvSpPr>
              <p:spPr>
                <a:xfrm>
                  <a:off x="7265759" y="3190172"/>
                  <a:ext cx="582687" cy="296565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1B80DAD2-B417-E29B-2FB8-140C8C78DF72}"/>
                    </a:ext>
                  </a:extLst>
                </p:cNvPr>
                <p:cNvGrpSpPr/>
                <p:nvPr/>
              </p:nvGrpSpPr>
              <p:grpSpPr>
                <a:xfrm>
                  <a:off x="8109501" y="1704637"/>
                  <a:ext cx="2269472" cy="3463811"/>
                  <a:chOff x="8118627" y="1223445"/>
                  <a:chExt cx="2748152" cy="4584417"/>
                </a:xfrm>
              </p:grpSpPr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FF7792E2-0473-62D2-BE49-F3AEAC7B7D97}"/>
                      </a:ext>
                    </a:extLst>
                  </p:cNvPr>
                  <p:cNvGrpSpPr/>
                  <p:nvPr/>
                </p:nvGrpSpPr>
                <p:grpSpPr>
                  <a:xfrm>
                    <a:off x="8118627" y="1223445"/>
                    <a:ext cx="2748152" cy="2172745"/>
                    <a:chOff x="8118627" y="1116439"/>
                    <a:chExt cx="2748152" cy="2172745"/>
                  </a:xfrm>
                </p:grpSpPr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F9E6FBC-11AB-C5C2-5B35-02BD58DA8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83465" y="2881836"/>
                      <a:ext cx="1197277" cy="4073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Acc/Brake</a:t>
                      </a:r>
                      <a:endParaRPr lang="ko-KR" altLang="en-US" sz="1400" dirty="0"/>
                    </a:p>
                  </p:txBody>
                </p:sp>
                <p:pic>
                  <p:nvPicPr>
                    <p:cNvPr id="30" name="그림 29" descr="블랙, 스케치, 어둠, 예술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1392894F-DB6E-0432-8D7D-B30B1A62F8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118627" y="1116439"/>
                      <a:ext cx="2748152" cy="175148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03E05FCA-ABE5-402E-9F31-B7FCE08BFF20}"/>
                      </a:ext>
                    </a:extLst>
                  </p:cNvPr>
                  <p:cNvGrpSpPr/>
                  <p:nvPr/>
                </p:nvGrpSpPr>
                <p:grpSpPr>
                  <a:xfrm>
                    <a:off x="8575497" y="3678515"/>
                    <a:ext cx="1834412" cy="2129347"/>
                    <a:chOff x="8575497" y="3553760"/>
                    <a:chExt cx="1834412" cy="2129347"/>
                  </a:xfrm>
                </p:grpSpPr>
                <p:pic>
                  <p:nvPicPr>
                    <p:cNvPr id="34" name="그림 33" descr="스케치, 그림, 그래픽, 예술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1BBB5F91-DE9E-3C33-A895-FD8A30889A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575497" y="3553760"/>
                      <a:ext cx="1834412" cy="190666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4E88EA7-6620-A165-952F-47DF305419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4132" y="5275758"/>
                      <a:ext cx="1029565" cy="407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Steering</a:t>
                      </a:r>
                      <a:endParaRPr lang="ko-KR" altLang="en-US" sz="1400" dirty="0"/>
                    </a:p>
                  </p:txBody>
                </p:sp>
              </p:grp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7E76848D-B866-C2F3-896E-EB74691ECB28}"/>
                    </a:ext>
                  </a:extLst>
                </p:cNvPr>
                <p:cNvGrpSpPr/>
                <p:nvPr/>
              </p:nvGrpSpPr>
              <p:grpSpPr>
                <a:xfrm>
                  <a:off x="2276373" y="1682773"/>
                  <a:ext cx="1486550" cy="3492453"/>
                  <a:chOff x="1055167" y="1194507"/>
                  <a:chExt cx="1800095" cy="4622325"/>
                </a:xfrm>
              </p:grpSpPr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52FADB7A-8F5B-FA3A-1491-DFEC48D0DF10}"/>
                      </a:ext>
                    </a:extLst>
                  </p:cNvPr>
                  <p:cNvGrpSpPr/>
                  <p:nvPr/>
                </p:nvGrpSpPr>
                <p:grpSpPr>
                  <a:xfrm>
                    <a:off x="1055167" y="1194507"/>
                    <a:ext cx="1800095" cy="2230620"/>
                    <a:chOff x="1055167" y="1272575"/>
                    <a:chExt cx="1800095" cy="2230620"/>
                  </a:xfrm>
                </p:grpSpPr>
                <p:pic>
                  <p:nvPicPr>
                    <p:cNvPr id="24" name="그래픽 23" descr="속도계 낮음 단색으로 채워진">
                      <a:extLst>
                        <a:ext uri="{FF2B5EF4-FFF2-40B4-BE49-F238E27FC236}">
                          <a16:creationId xmlns:a16="http://schemas.microsoft.com/office/drawing/2014/main" id="{A68A0F45-7516-84F3-EE48-B139BBC8E0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5167" y="1272575"/>
                      <a:ext cx="1800095" cy="180009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4D0CA1F-BE86-0B97-D181-542A75053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7982" y="3095847"/>
                      <a:ext cx="1511737" cy="4073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Target Speed</a:t>
                      </a:r>
                      <a:endParaRPr lang="ko-KR" altLang="en-US" sz="1400" dirty="0"/>
                    </a:p>
                  </p:txBody>
                </p:sp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8D6A01AA-FED2-5F3F-6599-1E76C3501C3E}"/>
                      </a:ext>
                    </a:extLst>
                  </p:cNvPr>
                  <p:cNvGrpSpPr/>
                  <p:nvPr/>
                </p:nvGrpSpPr>
                <p:grpSpPr>
                  <a:xfrm>
                    <a:off x="1188749" y="3669545"/>
                    <a:ext cx="1532931" cy="2147287"/>
                    <a:chOff x="1090985" y="3785331"/>
                    <a:chExt cx="1532931" cy="2147287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EAB20C1-7725-8E3C-9000-5ECF73C63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8950" y="5525269"/>
                      <a:ext cx="1199607" cy="407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Cornering</a:t>
                      </a:r>
                      <a:endParaRPr lang="ko-KR" altLang="en-US" sz="1400" dirty="0"/>
                    </a:p>
                  </p:txBody>
                </p:sp>
                <p:pic>
                  <p:nvPicPr>
                    <p:cNvPr id="37" name="그림 36" descr="스케치, 그림, 클립아트, 상징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6B4BE464-333F-5BD9-28C2-1BBD9E0801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90985" y="3785331"/>
                      <a:ext cx="1532931" cy="1592072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2D72C4EA-6BAE-3908-631B-047AD0992D91}"/>
                    </a:ext>
                  </a:extLst>
                </p:cNvPr>
                <p:cNvGrpSpPr/>
                <p:nvPr/>
              </p:nvGrpSpPr>
              <p:grpSpPr>
                <a:xfrm>
                  <a:off x="4823746" y="2019300"/>
                  <a:ext cx="2132098" cy="3251425"/>
                  <a:chOff x="4826158" y="2019300"/>
                  <a:chExt cx="2132098" cy="3251425"/>
                </a:xfrm>
              </p:grpSpPr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4621031C-D043-3FFD-8289-41BC0C8096CE}"/>
                      </a:ext>
                    </a:extLst>
                  </p:cNvPr>
                  <p:cNvGrpSpPr/>
                  <p:nvPr/>
                </p:nvGrpSpPr>
                <p:grpSpPr>
                  <a:xfrm>
                    <a:off x="4852549" y="2143050"/>
                    <a:ext cx="2105704" cy="1228126"/>
                    <a:chOff x="4174719" y="1803693"/>
                    <a:chExt cx="2549844" cy="1625450"/>
                  </a:xfrm>
                </p:grpSpPr>
                <p:sp>
                  <p:nvSpPr>
                    <p:cNvPr id="52" name="자유형: 도형 51">
                      <a:extLst>
                        <a:ext uri="{FF2B5EF4-FFF2-40B4-BE49-F238E27FC236}">
                          <a16:creationId xmlns:a16="http://schemas.microsoft.com/office/drawing/2014/main" id="{C7EE5B8C-2DA7-612D-1CA6-C9D4FCC7C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6109" y="2044500"/>
                      <a:ext cx="328372" cy="328372"/>
                    </a:xfrm>
                    <a:custGeom>
                      <a:avLst/>
                      <a:gdLst>
                        <a:gd name="connsiteX0" fmla="*/ 164186 w 328372"/>
                        <a:gd name="connsiteY0" fmla="*/ 0 h 328372"/>
                        <a:gd name="connsiteX1" fmla="*/ 0 w 328372"/>
                        <a:gd name="connsiteY1" fmla="*/ 164186 h 328372"/>
                        <a:gd name="connsiteX2" fmla="*/ 164186 w 328372"/>
                        <a:gd name="connsiteY2" fmla="*/ 328372 h 328372"/>
                        <a:gd name="connsiteX3" fmla="*/ 328372 w 328372"/>
                        <a:gd name="connsiteY3" fmla="*/ 164186 h 328372"/>
                        <a:gd name="connsiteX4" fmla="*/ 164186 w 328372"/>
                        <a:gd name="connsiteY4" fmla="*/ 0 h 328372"/>
                        <a:gd name="connsiteX5" fmla="*/ 164186 w 328372"/>
                        <a:gd name="connsiteY5" fmla="*/ 218915 h 328372"/>
                        <a:gd name="connsiteX6" fmla="*/ 109457 w 328372"/>
                        <a:gd name="connsiteY6" fmla="*/ 164186 h 328372"/>
                        <a:gd name="connsiteX7" fmla="*/ 164186 w 328372"/>
                        <a:gd name="connsiteY7" fmla="*/ 109457 h 328372"/>
                        <a:gd name="connsiteX8" fmla="*/ 218915 w 328372"/>
                        <a:gd name="connsiteY8" fmla="*/ 164186 h 328372"/>
                        <a:gd name="connsiteX9" fmla="*/ 164186 w 328372"/>
                        <a:gd name="connsiteY9" fmla="*/ 218915 h 328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28372" h="328372">
                          <a:moveTo>
                            <a:pt x="164186" y="0"/>
                          </a:moveTo>
                          <a:cubicBezTo>
                            <a:pt x="73509" y="0"/>
                            <a:pt x="0" y="73509"/>
                            <a:pt x="0" y="164186"/>
                          </a:cubicBezTo>
                          <a:cubicBezTo>
                            <a:pt x="0" y="254863"/>
                            <a:pt x="73509" y="328372"/>
                            <a:pt x="164186" y="328372"/>
                          </a:cubicBezTo>
                          <a:cubicBezTo>
                            <a:pt x="254863" y="328372"/>
                            <a:pt x="328372" y="254863"/>
                            <a:pt x="328372" y="164186"/>
                          </a:cubicBezTo>
                          <a:cubicBezTo>
                            <a:pt x="328372" y="73509"/>
                            <a:pt x="254863" y="0"/>
                            <a:pt x="164186" y="0"/>
                          </a:cubicBezTo>
                          <a:close/>
                          <a:moveTo>
                            <a:pt x="164186" y="218915"/>
                          </a:moveTo>
                          <a:cubicBezTo>
                            <a:pt x="133961" y="218915"/>
                            <a:pt x="109457" y="194412"/>
                            <a:pt x="109457" y="164186"/>
                          </a:cubicBezTo>
                          <a:cubicBezTo>
                            <a:pt x="109457" y="133961"/>
                            <a:pt x="133961" y="109457"/>
                            <a:pt x="164186" y="109457"/>
                          </a:cubicBezTo>
                          <a:cubicBezTo>
                            <a:pt x="194412" y="109457"/>
                            <a:pt x="218915" y="133961"/>
                            <a:pt x="218915" y="164186"/>
                          </a:cubicBezTo>
                          <a:cubicBezTo>
                            <a:pt x="218915" y="194412"/>
                            <a:pt x="194412" y="218915"/>
                            <a:pt x="164186" y="2189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3" name="자유형: 도형 52">
                      <a:extLst>
                        <a:ext uri="{FF2B5EF4-FFF2-40B4-BE49-F238E27FC236}">
                          <a16:creationId xmlns:a16="http://schemas.microsoft.com/office/drawing/2014/main" id="{F324F148-8D83-D5F4-0DF6-67AC18E68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8671" y="1847477"/>
                      <a:ext cx="1036563" cy="481612"/>
                    </a:xfrm>
                    <a:custGeom>
                      <a:avLst/>
                      <a:gdLst>
                        <a:gd name="connsiteX0" fmla="*/ 141485 w 1036562"/>
                        <a:gd name="connsiteY0" fmla="*/ 361210 h 481612"/>
                        <a:gd name="connsiteX1" fmla="*/ 107049 w 1036562"/>
                        <a:gd name="connsiteY1" fmla="*/ 481613 h 481612"/>
                        <a:gd name="connsiteX2" fmla="*/ 1002411 w 1036562"/>
                        <a:gd name="connsiteY2" fmla="*/ 481613 h 481612"/>
                        <a:gd name="connsiteX3" fmla="*/ 1036562 w 1036562"/>
                        <a:gd name="connsiteY3" fmla="*/ 197658 h 481612"/>
                        <a:gd name="connsiteX4" fmla="*/ 822529 w 1036562"/>
                        <a:gd name="connsiteY4" fmla="*/ 138420 h 481612"/>
                        <a:gd name="connsiteX5" fmla="*/ 792560 w 1036562"/>
                        <a:gd name="connsiteY5" fmla="*/ 151555 h 481612"/>
                        <a:gd name="connsiteX6" fmla="*/ 772354 w 1036562"/>
                        <a:gd name="connsiteY6" fmla="*/ 197023 h 481612"/>
                        <a:gd name="connsiteX7" fmla="*/ 599411 w 1036562"/>
                        <a:gd name="connsiteY7" fmla="*/ 197023 h 481612"/>
                        <a:gd name="connsiteX8" fmla="*/ 597412 w 1036562"/>
                        <a:gd name="connsiteY8" fmla="*/ 194659 h 481612"/>
                        <a:gd name="connsiteX9" fmla="*/ 597900 w 1036562"/>
                        <a:gd name="connsiteY9" fmla="*/ 193455 h 481612"/>
                        <a:gd name="connsiteX10" fmla="*/ 593338 w 1036562"/>
                        <a:gd name="connsiteY10" fmla="*/ 85193 h 481612"/>
                        <a:gd name="connsiteX11" fmla="*/ 485076 w 1036562"/>
                        <a:gd name="connsiteY11" fmla="*/ 89755 h 481612"/>
                        <a:gd name="connsiteX12" fmla="*/ 473841 w 1036562"/>
                        <a:gd name="connsiteY12" fmla="*/ 105626 h 481612"/>
                        <a:gd name="connsiteX13" fmla="*/ 470801 w 1036562"/>
                        <a:gd name="connsiteY13" fmla="*/ 106202 h 481612"/>
                        <a:gd name="connsiteX14" fmla="*/ 469857 w 1036562"/>
                        <a:gd name="connsiteY14" fmla="*/ 104641 h 481612"/>
                        <a:gd name="connsiteX15" fmla="*/ 469857 w 1036562"/>
                        <a:gd name="connsiteY15" fmla="*/ 21891 h 481612"/>
                        <a:gd name="connsiteX16" fmla="*/ 447966 w 1036562"/>
                        <a:gd name="connsiteY16" fmla="*/ 0 h 481612"/>
                        <a:gd name="connsiteX17" fmla="*/ 406569 w 1036562"/>
                        <a:gd name="connsiteY17" fmla="*/ 0 h 481612"/>
                        <a:gd name="connsiteX18" fmla="*/ 349147 w 1036562"/>
                        <a:gd name="connsiteY18" fmla="*/ 10946 h 481612"/>
                        <a:gd name="connsiteX19" fmla="*/ 0 w 1036562"/>
                        <a:gd name="connsiteY19" fmla="*/ 149081 h 481612"/>
                        <a:gd name="connsiteX20" fmla="*/ 141485 w 1036562"/>
                        <a:gd name="connsiteY20" fmla="*/ 361210 h 481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036562" h="481612">
                          <a:moveTo>
                            <a:pt x="141485" y="361210"/>
                          </a:moveTo>
                          <a:cubicBezTo>
                            <a:pt x="141465" y="403771"/>
                            <a:pt x="129536" y="445477"/>
                            <a:pt x="107049" y="481613"/>
                          </a:cubicBezTo>
                          <a:lnTo>
                            <a:pt x="1002411" y="481613"/>
                          </a:lnTo>
                          <a:cubicBezTo>
                            <a:pt x="945892" y="390643"/>
                            <a:pt x="960084" y="272632"/>
                            <a:pt x="1036562" y="197658"/>
                          </a:cubicBezTo>
                          <a:lnTo>
                            <a:pt x="822529" y="138420"/>
                          </a:lnTo>
                          <a:cubicBezTo>
                            <a:pt x="810646" y="134409"/>
                            <a:pt x="797662" y="140099"/>
                            <a:pt x="792560" y="151555"/>
                          </a:cubicBezTo>
                          <a:lnTo>
                            <a:pt x="772354" y="197023"/>
                          </a:lnTo>
                          <a:lnTo>
                            <a:pt x="599411" y="197023"/>
                          </a:lnTo>
                          <a:cubicBezTo>
                            <a:pt x="598207" y="196923"/>
                            <a:pt x="597312" y="195863"/>
                            <a:pt x="597412" y="194659"/>
                          </a:cubicBezTo>
                          <a:cubicBezTo>
                            <a:pt x="597449" y="194217"/>
                            <a:pt x="597620" y="193799"/>
                            <a:pt x="597900" y="193455"/>
                          </a:cubicBezTo>
                          <a:cubicBezTo>
                            <a:pt x="626537" y="162299"/>
                            <a:pt x="624494" y="113829"/>
                            <a:pt x="593338" y="85193"/>
                          </a:cubicBezTo>
                          <a:cubicBezTo>
                            <a:pt x="562182" y="56559"/>
                            <a:pt x="513712" y="58601"/>
                            <a:pt x="485076" y="89755"/>
                          </a:cubicBezTo>
                          <a:cubicBezTo>
                            <a:pt x="480674" y="94547"/>
                            <a:pt x="476897" y="99880"/>
                            <a:pt x="473841" y="105626"/>
                          </a:cubicBezTo>
                          <a:cubicBezTo>
                            <a:pt x="473161" y="106625"/>
                            <a:pt x="471799" y="106883"/>
                            <a:pt x="470801" y="106202"/>
                          </a:cubicBezTo>
                          <a:cubicBezTo>
                            <a:pt x="470273" y="105843"/>
                            <a:pt x="469929" y="105274"/>
                            <a:pt x="469857" y="104641"/>
                          </a:cubicBezTo>
                          <a:lnTo>
                            <a:pt x="469857" y="21891"/>
                          </a:lnTo>
                          <a:cubicBezTo>
                            <a:pt x="469857" y="9801"/>
                            <a:pt x="460056" y="0"/>
                            <a:pt x="447966" y="0"/>
                          </a:cubicBezTo>
                          <a:lnTo>
                            <a:pt x="406569" y="0"/>
                          </a:lnTo>
                          <a:cubicBezTo>
                            <a:pt x="386910" y="4"/>
                            <a:pt x="367429" y="3717"/>
                            <a:pt x="349147" y="10946"/>
                          </a:cubicBezTo>
                          <a:lnTo>
                            <a:pt x="0" y="149081"/>
                          </a:lnTo>
                          <a:cubicBezTo>
                            <a:pt x="85598" y="184821"/>
                            <a:pt x="141377" y="268451"/>
                            <a:pt x="141485" y="36121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4" name="자유형: 도형 53">
                      <a:extLst>
                        <a:ext uri="{FF2B5EF4-FFF2-40B4-BE49-F238E27FC236}">
                          <a16:creationId xmlns:a16="http://schemas.microsoft.com/office/drawing/2014/main" id="{1F9EBCEE-3B28-A653-C504-88F87B885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1846" y="2114092"/>
                      <a:ext cx="258823" cy="214997"/>
                    </a:xfrm>
                    <a:custGeom>
                      <a:avLst/>
                      <a:gdLst>
                        <a:gd name="connsiteX0" fmla="*/ 232356 w 258823"/>
                        <a:gd name="connsiteY0" fmla="*/ 94133 h 214996"/>
                        <a:gd name="connsiteX1" fmla="*/ 13835 w 258823"/>
                        <a:gd name="connsiteY1" fmla="*/ 0 h 214996"/>
                        <a:gd name="connsiteX2" fmla="*/ 0 w 258823"/>
                        <a:gd name="connsiteY2" fmla="*/ 214996 h 214996"/>
                        <a:gd name="connsiteX3" fmla="*/ 215040 w 258823"/>
                        <a:gd name="connsiteY3" fmla="*/ 214996 h 214996"/>
                        <a:gd name="connsiteX4" fmla="*/ 258823 w 258823"/>
                        <a:gd name="connsiteY4" fmla="*/ 171213 h 214996"/>
                        <a:gd name="connsiteX5" fmla="*/ 258823 w 258823"/>
                        <a:gd name="connsiteY5" fmla="*/ 134348 h 214996"/>
                        <a:gd name="connsiteX6" fmla="*/ 232356 w 258823"/>
                        <a:gd name="connsiteY6" fmla="*/ 94133 h 2149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58823" h="214996">
                          <a:moveTo>
                            <a:pt x="232356" y="94133"/>
                          </a:moveTo>
                          <a:lnTo>
                            <a:pt x="13835" y="0"/>
                          </a:lnTo>
                          <a:cubicBezTo>
                            <a:pt x="45569" y="69451"/>
                            <a:pt x="40372" y="150184"/>
                            <a:pt x="0" y="214996"/>
                          </a:cubicBezTo>
                          <a:lnTo>
                            <a:pt x="215040" y="214996"/>
                          </a:lnTo>
                          <a:cubicBezTo>
                            <a:pt x="239221" y="214996"/>
                            <a:pt x="258823" y="195395"/>
                            <a:pt x="258823" y="171213"/>
                          </a:cubicBezTo>
                          <a:lnTo>
                            <a:pt x="258823" y="134348"/>
                          </a:lnTo>
                          <a:cubicBezTo>
                            <a:pt x="258823" y="116861"/>
                            <a:pt x="248418" y="101049"/>
                            <a:pt x="232356" y="9413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5" name="자유형: 도형 54">
                      <a:extLst>
                        <a:ext uri="{FF2B5EF4-FFF2-40B4-BE49-F238E27FC236}">
                          <a16:creationId xmlns:a16="http://schemas.microsoft.com/office/drawing/2014/main" id="{90C6E3C3-7890-2E48-5653-11D2F7011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6651" y="1803693"/>
                      <a:ext cx="328372" cy="328372"/>
                    </a:xfrm>
                    <a:custGeom>
                      <a:avLst/>
                      <a:gdLst>
                        <a:gd name="connsiteX0" fmla="*/ 273644 w 328372"/>
                        <a:gd name="connsiteY0" fmla="*/ 175132 h 328372"/>
                        <a:gd name="connsiteX1" fmla="*/ 328372 w 328372"/>
                        <a:gd name="connsiteY1" fmla="*/ 181984 h 328372"/>
                        <a:gd name="connsiteX2" fmla="*/ 328372 w 328372"/>
                        <a:gd name="connsiteY2" fmla="*/ 65674 h 328372"/>
                        <a:gd name="connsiteX3" fmla="*/ 262698 w 328372"/>
                        <a:gd name="connsiteY3" fmla="*/ 0 h 328372"/>
                        <a:gd name="connsiteX4" fmla="*/ 0 w 328372"/>
                        <a:gd name="connsiteY4" fmla="*/ 0 h 328372"/>
                        <a:gd name="connsiteX5" fmla="*/ 0 w 328372"/>
                        <a:gd name="connsiteY5" fmla="*/ 328372 h 328372"/>
                        <a:gd name="connsiteX6" fmla="*/ 57202 w 328372"/>
                        <a:gd name="connsiteY6" fmla="*/ 328372 h 328372"/>
                        <a:gd name="connsiteX7" fmla="*/ 273644 w 328372"/>
                        <a:gd name="connsiteY7" fmla="*/ 175132 h 328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8372" h="328372">
                          <a:moveTo>
                            <a:pt x="273644" y="175132"/>
                          </a:moveTo>
                          <a:cubicBezTo>
                            <a:pt x="292096" y="175204"/>
                            <a:pt x="310472" y="177505"/>
                            <a:pt x="328372" y="181984"/>
                          </a:cubicBezTo>
                          <a:lnTo>
                            <a:pt x="328372" y="65674"/>
                          </a:lnTo>
                          <a:cubicBezTo>
                            <a:pt x="328372" y="29402"/>
                            <a:pt x="298970" y="0"/>
                            <a:pt x="262698" y="0"/>
                          </a:cubicBezTo>
                          <a:lnTo>
                            <a:pt x="0" y="0"/>
                          </a:lnTo>
                          <a:lnTo>
                            <a:pt x="0" y="328372"/>
                          </a:lnTo>
                          <a:lnTo>
                            <a:pt x="57202" y="328372"/>
                          </a:lnTo>
                          <a:cubicBezTo>
                            <a:pt x="89689" y="236664"/>
                            <a:pt x="176351" y="175307"/>
                            <a:pt x="273644" y="17513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자유형: 도형 55">
                      <a:extLst>
                        <a:ext uri="{FF2B5EF4-FFF2-40B4-BE49-F238E27FC236}">
                          <a16:creationId xmlns:a16="http://schemas.microsoft.com/office/drawing/2014/main" id="{1653A838-A940-5DAF-B08E-D0EB42C5D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235" y="2044498"/>
                      <a:ext cx="328372" cy="328372"/>
                    </a:xfrm>
                    <a:custGeom>
                      <a:avLst/>
                      <a:gdLst>
                        <a:gd name="connsiteX0" fmla="*/ 164186 w 328372"/>
                        <a:gd name="connsiteY0" fmla="*/ 0 h 328372"/>
                        <a:gd name="connsiteX1" fmla="*/ 0 w 328372"/>
                        <a:gd name="connsiteY1" fmla="*/ 164186 h 328372"/>
                        <a:gd name="connsiteX2" fmla="*/ 164186 w 328372"/>
                        <a:gd name="connsiteY2" fmla="*/ 328372 h 328372"/>
                        <a:gd name="connsiteX3" fmla="*/ 328372 w 328372"/>
                        <a:gd name="connsiteY3" fmla="*/ 164186 h 328372"/>
                        <a:gd name="connsiteX4" fmla="*/ 164186 w 328372"/>
                        <a:gd name="connsiteY4" fmla="*/ 0 h 328372"/>
                        <a:gd name="connsiteX5" fmla="*/ 164186 w 328372"/>
                        <a:gd name="connsiteY5" fmla="*/ 218915 h 328372"/>
                        <a:gd name="connsiteX6" fmla="*/ 109457 w 328372"/>
                        <a:gd name="connsiteY6" fmla="*/ 164186 h 328372"/>
                        <a:gd name="connsiteX7" fmla="*/ 164186 w 328372"/>
                        <a:gd name="connsiteY7" fmla="*/ 109457 h 328372"/>
                        <a:gd name="connsiteX8" fmla="*/ 218915 w 328372"/>
                        <a:gd name="connsiteY8" fmla="*/ 164186 h 328372"/>
                        <a:gd name="connsiteX9" fmla="*/ 164186 w 328372"/>
                        <a:gd name="connsiteY9" fmla="*/ 218915 h 328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28372" h="328372">
                          <a:moveTo>
                            <a:pt x="164186" y="0"/>
                          </a:moveTo>
                          <a:cubicBezTo>
                            <a:pt x="73509" y="0"/>
                            <a:pt x="0" y="73509"/>
                            <a:pt x="0" y="164186"/>
                          </a:cubicBezTo>
                          <a:cubicBezTo>
                            <a:pt x="0" y="254863"/>
                            <a:pt x="73509" y="328372"/>
                            <a:pt x="164186" y="328372"/>
                          </a:cubicBezTo>
                          <a:cubicBezTo>
                            <a:pt x="254863" y="328372"/>
                            <a:pt x="328372" y="254863"/>
                            <a:pt x="328372" y="164186"/>
                          </a:cubicBezTo>
                          <a:cubicBezTo>
                            <a:pt x="328372" y="73509"/>
                            <a:pt x="254863" y="0"/>
                            <a:pt x="164186" y="0"/>
                          </a:cubicBezTo>
                          <a:close/>
                          <a:moveTo>
                            <a:pt x="164186" y="218915"/>
                          </a:moveTo>
                          <a:cubicBezTo>
                            <a:pt x="133961" y="218915"/>
                            <a:pt x="109457" y="194412"/>
                            <a:pt x="109457" y="164186"/>
                          </a:cubicBezTo>
                          <a:cubicBezTo>
                            <a:pt x="109457" y="133961"/>
                            <a:pt x="133961" y="109457"/>
                            <a:pt x="164186" y="109457"/>
                          </a:cubicBezTo>
                          <a:cubicBezTo>
                            <a:pt x="194412" y="109457"/>
                            <a:pt x="218915" y="133961"/>
                            <a:pt x="218915" y="164186"/>
                          </a:cubicBezTo>
                          <a:cubicBezTo>
                            <a:pt x="218915" y="194412"/>
                            <a:pt x="194412" y="218915"/>
                            <a:pt x="164186" y="2189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805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397CD7B-AF51-5D2E-EB3F-F6F4A7E786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719" y="3021794"/>
                      <a:ext cx="2549844" cy="407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Vehicle Dynamic Model</a:t>
                      </a:r>
                      <a:endParaRPr lang="ko-KR" altLang="en-US" sz="1400" dirty="0"/>
                    </a:p>
                  </p:txBody>
                </p:sp>
              </p:grp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F493DF1D-56E0-D14F-7A71-44FB5EF44D96}"/>
                      </a:ext>
                    </a:extLst>
                  </p:cNvPr>
                  <p:cNvSpPr/>
                  <p:nvPr/>
                </p:nvSpPr>
                <p:spPr>
                  <a:xfrm>
                    <a:off x="4826158" y="2019300"/>
                    <a:ext cx="2132098" cy="3251425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  <p:pic>
            <p:nvPicPr>
              <p:cNvPr id="59" name="그래픽 58" descr="프로세서 윤곽선">
                <a:extLst>
                  <a:ext uri="{FF2B5EF4-FFF2-40B4-BE49-F238E27FC236}">
                    <a16:creationId xmlns:a16="http://schemas.microsoft.com/office/drawing/2014/main" id="{B39A4CCE-8DB8-4872-1873-8FA8D1678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86404" y="424999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28D4F5-82FC-64BD-419B-8C6E049277EC}"/>
                </a:ext>
              </a:extLst>
            </p:cNvPr>
            <p:cNvSpPr txBox="1"/>
            <p:nvPr/>
          </p:nvSpPr>
          <p:spPr>
            <a:xfrm>
              <a:off x="5247795" y="5317871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00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Key Words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914366" lvl="1" indent="-457200">
              <a:buFont typeface="+mj-lt"/>
              <a:buAutoNum type="arabicPeriod"/>
            </a:pPr>
            <a:r>
              <a:rPr lang="en-US" altLang="ko-KR" sz="2000" dirty="0"/>
              <a:t>Torque Vectoring</a:t>
            </a:r>
          </a:p>
          <a:p>
            <a:pPr marL="914366" lvl="1" indent="-457200">
              <a:buFont typeface="+mj-lt"/>
              <a:buAutoNum type="arabicPeriod"/>
            </a:pPr>
            <a:endParaRPr lang="en-US" altLang="ko-KR" sz="2000" dirty="0"/>
          </a:p>
          <a:p>
            <a:pPr marL="914366" lvl="1" indent="-457200">
              <a:buFont typeface="+mj-lt"/>
              <a:buAutoNum type="arabicPeriod"/>
            </a:pPr>
            <a:r>
              <a:rPr lang="en-US" altLang="ko-KR" sz="2000" dirty="0"/>
              <a:t>Vehicle Model</a:t>
            </a:r>
          </a:p>
          <a:p>
            <a:pPr marL="914366" lvl="1" indent="-457200">
              <a:buFont typeface="+mj-lt"/>
              <a:buAutoNum type="arabicPeriod"/>
            </a:pPr>
            <a:endParaRPr lang="en-US" altLang="ko-KR" sz="2000" dirty="0"/>
          </a:p>
          <a:p>
            <a:pPr marL="914366" lvl="1" indent="-457200">
              <a:buFont typeface="+mj-lt"/>
              <a:buAutoNum type="arabicPeriod"/>
            </a:pPr>
            <a:r>
              <a:rPr lang="en-US" altLang="ko-KR" sz="2000" dirty="0"/>
              <a:t>Long Short-Term Memory (LSTM)</a:t>
            </a:r>
          </a:p>
          <a:p>
            <a:pPr marL="914366" lvl="1" indent="-457200">
              <a:buFont typeface="+mj-lt"/>
              <a:buAutoNum type="arabicPeriod"/>
            </a:pPr>
            <a:endParaRPr lang="en-US" altLang="ko-KR" sz="2000" dirty="0"/>
          </a:p>
          <a:p>
            <a:pPr marL="914366" lvl="1" indent="-457200">
              <a:buFont typeface="+mj-lt"/>
              <a:buAutoNum type="arabicPeriod"/>
            </a:pPr>
            <a:r>
              <a:rPr lang="en-US" altLang="ko-KR" sz="2000" dirty="0"/>
              <a:t>Sliding Mode Control (SMC)</a:t>
            </a:r>
          </a:p>
        </p:txBody>
      </p:sp>
    </p:spTree>
    <p:extLst>
      <p:ext uri="{BB962C8B-B14F-4D97-AF65-F5344CB8AC3E}">
        <p14:creationId xmlns:p14="http://schemas.microsoft.com/office/powerpoint/2010/main" val="36911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선회능력을 향상시키는 기술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6B1C3-AA31-9163-F5D8-F3E2470E3915}"/>
              </a:ext>
            </a:extLst>
          </p:cNvPr>
          <p:cNvSpPr txBox="1"/>
          <p:nvPr/>
        </p:nvSpPr>
        <p:spPr>
          <a:xfrm>
            <a:off x="5904953" y="5983799"/>
            <a:ext cx="5112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사진 출처 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:https://www.autoevolution.com/news/what-is-torque-vectoring-and-how-it-works-152235.html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01F50A-290D-5FB8-C1C3-EDBCF4F7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59" y="2173375"/>
            <a:ext cx="6035777" cy="377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목표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Vehicle Dynamic Model</a:t>
            </a:r>
            <a:r>
              <a:rPr lang="ko-KR" altLang="en-US" sz="2000" dirty="0"/>
              <a:t>이 정확할 수록 제어기의 성능도 증가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하지만 차량의 타이어는 비선형성이 강해 예측이 어려움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따라서 이러한 비선형 부분을 </a:t>
            </a:r>
            <a:r>
              <a:rPr lang="en-US" altLang="ko-KR" sz="2000" dirty="0"/>
              <a:t>Machine Learning</a:t>
            </a:r>
            <a:r>
              <a:rPr lang="ko-KR" altLang="en-US" sz="2000" dirty="0"/>
              <a:t>으로 대체하여 예측하여 제어기에 반영하고자 함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4822723" y="5995707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53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목표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Vehicle Dynamic Model</a:t>
            </a:r>
            <a:r>
              <a:rPr lang="ko-KR" altLang="en-US" sz="2000" dirty="0"/>
              <a:t>이 정확할 수록 제어기의 성능도 증가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하지만 차량의 타이어는 비선형성이 강해 예측이 어려움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따라서 이러한 비선형 부분을 </a:t>
            </a:r>
            <a:r>
              <a:rPr lang="en-US" altLang="ko-KR" sz="2000" dirty="0"/>
              <a:t>Machine Learning</a:t>
            </a:r>
            <a:r>
              <a:rPr lang="ko-KR" altLang="en-US" sz="2000" dirty="0"/>
              <a:t>으로 대체하여 예측하여 제어기에 반영하고자 함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48" y="3709993"/>
            <a:ext cx="5240254" cy="22857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4822723" y="5995707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26778</TotalTime>
  <Words>239</Words>
  <Application>Microsoft Office PowerPoint</Application>
  <PresentationFormat>와이드스크린</PresentationFormat>
  <Paragraphs>87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1037</cp:revision>
  <dcterms:created xsi:type="dcterms:W3CDTF">2021-01-28T07:50:46Z</dcterms:created>
  <dcterms:modified xsi:type="dcterms:W3CDTF">2024-04-14T01:55:45Z</dcterms:modified>
</cp:coreProperties>
</file>