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1" r:id="rId3"/>
    <p:sldId id="279" r:id="rId4"/>
    <p:sldId id="276" r:id="rId5"/>
    <p:sldId id="277" r:id="rId6"/>
    <p:sldId id="280" r:id="rId7"/>
    <p:sldId id="281" r:id="rId8"/>
    <p:sldId id="282" r:id="rId9"/>
    <p:sldId id="278" r:id="rId10"/>
    <p:sldId id="275" r:id="rId11"/>
    <p:sldId id="259" r:id="rId12"/>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382"/>
    <a:srgbClr val="18396A"/>
    <a:srgbClr val="EFF1F5"/>
    <a:srgbClr val="C5CDD9"/>
    <a:srgbClr val="909FB7"/>
    <a:srgbClr val="090B63"/>
    <a:srgbClr val="6D8ABF"/>
    <a:srgbClr val="6D6D6D"/>
    <a:srgbClr val="315487"/>
    <a:srgbClr val="C4D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3" autoAdjust="0"/>
    <p:restoredTop sz="95487" autoAdjust="0"/>
  </p:normalViewPr>
  <p:slideViewPr>
    <p:cSldViewPr snapToGrid="0">
      <p:cViewPr varScale="1">
        <p:scale>
          <a:sx n="159" d="100"/>
          <a:sy n="159" d="100"/>
        </p:scale>
        <p:origin x="204" y="1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03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E2F9FF4-863D-48E5-A554-C904FC911BE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E596C44C-8FB1-4F34-AF5C-6F0F90279C35}"/>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D1DA2BEC-7E6F-47A9-9115-3EED439C6DA5}" type="datetimeFigureOut">
              <a:rPr lang="ko-KR" altLang="en-US" smtClean="0"/>
              <a:t>2023-12-28</a:t>
            </a:fld>
            <a:endParaRPr lang="ko-KR" altLang="en-US"/>
          </a:p>
        </p:txBody>
      </p:sp>
      <p:sp>
        <p:nvSpPr>
          <p:cNvPr id="4" name="바닥글 개체 틀 3">
            <a:extLst>
              <a:ext uri="{FF2B5EF4-FFF2-40B4-BE49-F238E27FC236}">
                <a16:creationId xmlns:a16="http://schemas.microsoft.com/office/drawing/2014/main" id="{32D22F06-340C-45EB-9852-8B38EC4757B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850C819-5405-4E7C-8A91-4EB4CFA383F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F9FC30F-08BE-47A5-ACC1-355FFE2663B7}" type="slidenum">
              <a:rPr lang="ko-KR" altLang="en-US" smtClean="0"/>
              <a:t>‹#›</a:t>
            </a:fld>
            <a:endParaRPr lang="ko-KR" altLang="en-US"/>
          </a:p>
        </p:txBody>
      </p:sp>
    </p:spTree>
    <p:extLst>
      <p:ext uri="{BB962C8B-B14F-4D97-AF65-F5344CB8AC3E}">
        <p14:creationId xmlns:p14="http://schemas.microsoft.com/office/powerpoint/2010/main" val="3458353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98C93F-AAD7-4410-AA25-972027873478}" type="datetimeFigureOut">
              <a:rPr lang="ko-KR" altLang="en-US" smtClean="0"/>
              <a:t>2023-12-28</a:t>
            </a:fld>
            <a:endParaRPr lang="ko-KR" altLang="en-US"/>
          </a:p>
        </p:txBody>
      </p:sp>
      <p:sp>
        <p:nvSpPr>
          <p:cNvPr id="4" name="슬라이드 이미지 개체 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9D3DC29-C20B-4A99-A3AC-B5CC8D20ABB4}" type="slidenum">
              <a:rPr lang="ko-KR" altLang="en-US" smtClean="0"/>
              <a:t>‹#›</a:t>
            </a:fld>
            <a:endParaRPr lang="ko-KR" altLang="en-US"/>
          </a:p>
        </p:txBody>
      </p:sp>
    </p:spTree>
    <p:extLst>
      <p:ext uri="{BB962C8B-B14F-4D97-AF65-F5344CB8AC3E}">
        <p14:creationId xmlns:p14="http://schemas.microsoft.com/office/powerpoint/2010/main" val="425930961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a:t>
            </a:fld>
            <a:endParaRPr lang="ko-KR" altLang="en-US"/>
          </a:p>
        </p:txBody>
      </p:sp>
    </p:spTree>
    <p:extLst>
      <p:ext uri="{BB962C8B-B14F-4D97-AF65-F5344CB8AC3E}">
        <p14:creationId xmlns:p14="http://schemas.microsoft.com/office/powerpoint/2010/main" val="355384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endParaRPr lang="ko-KR" altLang="en-US"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11</a:t>
            </a:fld>
            <a:endParaRPr lang="ko-KR" altLang="en-US"/>
          </a:p>
        </p:txBody>
      </p:sp>
    </p:spTree>
    <p:extLst>
      <p:ext uri="{BB962C8B-B14F-4D97-AF65-F5344CB8AC3E}">
        <p14:creationId xmlns:p14="http://schemas.microsoft.com/office/powerpoint/2010/main" val="3966257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3CDA805E-C60B-49EC-9F37-0B77DAE54140}"/>
              </a:ext>
            </a:extLst>
          </p:cNvPr>
          <p:cNvSpPr>
            <a:spLocks noGrp="1"/>
          </p:cNvSpPr>
          <p:nvPr>
            <p:ph type="subTitle" idx="1"/>
          </p:nvPr>
        </p:nvSpPr>
        <p:spPr>
          <a:xfrm>
            <a:off x="1524000" y="3602038"/>
            <a:ext cx="9144000" cy="1655762"/>
          </a:xfrm>
        </p:spPr>
        <p:txBody>
          <a:bodyPr/>
          <a:lstStyle>
            <a:lvl1pPr marL="0" indent="0" algn="ctr">
              <a:buNone/>
              <a:defRPr sz="1800" b="1" u="none">
                <a:solidFill>
                  <a:srgbClr val="18396A"/>
                </a:solidFill>
                <a:latin typeface="Times New Roman" panose="02020603050405020304" pitchFamily="18" charset="0"/>
                <a:cs typeface="Times New Roman" panose="02020603050405020304" pitchFamily="18" charset="0"/>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endParaRPr lang="en-US" altLang="ko-KR"/>
          </a:p>
        </p:txBody>
      </p:sp>
      <p:pic>
        <p:nvPicPr>
          <p:cNvPr id="11" name="Picture 4">
            <a:extLst>
              <a:ext uri="{FF2B5EF4-FFF2-40B4-BE49-F238E27FC236}">
                <a16:creationId xmlns:a16="http://schemas.microsoft.com/office/drawing/2014/main" id="{8C299158-F609-43AC-99E5-6F9C5EC7137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52290" y="5574359"/>
            <a:ext cx="2487420" cy="633587"/>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62EEF90-3F1D-4CCB-9784-B6610CC09C8F}"/>
              </a:ext>
            </a:extLst>
          </p:cNvPr>
          <p:cNvSpPr>
            <a:spLocks noGrp="1"/>
          </p:cNvSpPr>
          <p:nvPr userDrawn="1">
            <p:ph type="ctrTitle"/>
          </p:nvPr>
        </p:nvSpPr>
        <p:spPr>
          <a:xfrm>
            <a:off x="1524000" y="2225573"/>
            <a:ext cx="9144000" cy="743112"/>
          </a:xfrm>
        </p:spPr>
        <p:txBody>
          <a:bodyPr anchor="b">
            <a:normAutofit/>
          </a:bodyPr>
          <a:lstStyle>
            <a:lvl1pPr algn="ctr">
              <a:defRPr sz="3000" b="1">
                <a:solidFill>
                  <a:srgbClr val="18396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endParaRPr lang="ko-KR" altLang="en-US" dirty="0"/>
          </a:p>
        </p:txBody>
      </p:sp>
      <p:sp>
        <p:nvSpPr>
          <p:cNvPr id="6" name="화살표: 오각형 5">
            <a:extLst>
              <a:ext uri="{FF2B5EF4-FFF2-40B4-BE49-F238E27FC236}">
                <a16:creationId xmlns:a16="http://schemas.microsoft.com/office/drawing/2014/main" id="{E032F138-CA7E-4096-8704-327C8C529AFB}"/>
              </a:ext>
            </a:extLst>
          </p:cNvPr>
          <p:cNvSpPr/>
          <p:nvPr userDrawn="1"/>
        </p:nvSpPr>
        <p:spPr>
          <a:xfrm rot="5400000">
            <a:off x="5232923" y="-595993"/>
            <a:ext cx="1726165" cy="2918151"/>
          </a:xfrm>
          <a:prstGeom prst="homePlate">
            <a:avLst>
              <a:gd name="adj" fmla="val 34865"/>
            </a:avLst>
          </a:prstGeom>
          <a:solidFill>
            <a:srgbClr val="183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화살표: 오각형 14">
            <a:extLst>
              <a:ext uri="{FF2B5EF4-FFF2-40B4-BE49-F238E27FC236}">
                <a16:creationId xmlns:a16="http://schemas.microsoft.com/office/drawing/2014/main" id="{76E25320-513B-44D3-9642-987EF961727D}"/>
              </a:ext>
            </a:extLst>
          </p:cNvPr>
          <p:cNvSpPr/>
          <p:nvPr userDrawn="1"/>
        </p:nvSpPr>
        <p:spPr>
          <a:xfrm rot="16200000">
            <a:off x="5819404" y="485404"/>
            <a:ext cx="553201" cy="12192001"/>
          </a:xfrm>
          <a:prstGeom prst="homePlate">
            <a:avLst>
              <a:gd name="adj" fmla="val 34865"/>
            </a:avLst>
          </a:prstGeom>
          <a:solidFill>
            <a:srgbClr val="18396A"/>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28522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8" name="그림 17">
            <a:extLst>
              <a:ext uri="{FF2B5EF4-FFF2-40B4-BE49-F238E27FC236}">
                <a16:creationId xmlns:a16="http://schemas.microsoft.com/office/drawing/2014/main" id="{2DAAD764-793F-49A8-9863-50C47D817E7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cxnSp>
        <p:nvCxnSpPr>
          <p:cNvPr id="15" name="직선 연결선 14">
            <a:extLst>
              <a:ext uri="{FF2B5EF4-FFF2-40B4-BE49-F238E27FC236}">
                <a16:creationId xmlns:a16="http://schemas.microsoft.com/office/drawing/2014/main" id="{F72E73E9-B3B0-491D-92BB-B2B83FCDABCF}"/>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2878721"/>
            <a:ext cx="10515600" cy="734120"/>
          </a:xfrm>
        </p:spPr>
        <p:txBody>
          <a:bodyPr/>
          <a:lstStyle>
            <a:lvl1pPr algn="ct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7" name="직선 연결선 6">
            <a:extLst>
              <a:ext uri="{FF2B5EF4-FFF2-40B4-BE49-F238E27FC236}">
                <a16:creationId xmlns:a16="http://schemas.microsoft.com/office/drawing/2014/main" id="{A1C4CED9-6A84-4FB6-B54F-E348248B6EB0}"/>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11A26FED-B704-4D3A-A04F-978C115E5942}"/>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1EF710B8-87B8-7950-1ACC-154BCE0AAD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231302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3" name="내용 개체 틀 2">
            <a:extLst>
              <a:ext uri="{FF2B5EF4-FFF2-40B4-BE49-F238E27FC236}">
                <a16:creationId xmlns:a16="http://schemas.microsoft.com/office/drawing/2014/main" id="{F4A91764-5061-4141-B8C8-A1154A8574AD}"/>
              </a:ext>
            </a:extLst>
          </p:cNvPr>
          <p:cNvSpPr>
            <a:spLocks noGrp="1"/>
          </p:cNvSpPr>
          <p:nvPr>
            <p:ph idx="1" hasCustomPrompt="1"/>
          </p:nvPr>
        </p:nvSpPr>
        <p:spPr>
          <a:xfrm>
            <a:off x="838200" y="1123952"/>
            <a:ext cx="10515600" cy="5053013"/>
          </a:xfrm>
        </p:spPr>
        <p:txBody>
          <a:bodyPr/>
          <a:lstStyle>
            <a:lvl1pPr marL="228584" indent="-228584">
              <a:lnSpc>
                <a:spcPct val="150000"/>
              </a:lnSpc>
              <a:buFont typeface="Wingdings" panose="05000000000000000000" pitchFamily="2" charset="2"/>
              <a:buChar char="Ø"/>
              <a:defRPr sz="2400">
                <a:solidFill>
                  <a:schemeClr val="tx1"/>
                </a:solidFill>
              </a:defRPr>
            </a:lvl1pPr>
            <a:lvl2pPr marL="685750" indent="-228584">
              <a:lnSpc>
                <a:spcPct val="150000"/>
              </a:lnSpc>
              <a:buClrTx/>
              <a:buSzPct val="95000"/>
              <a:buFont typeface="Wingdings" panose="05000000000000000000" pitchFamily="2" charset="2"/>
              <a:buChar char="§"/>
              <a:defRPr sz="2000">
                <a:solidFill>
                  <a:schemeClr val="tx1"/>
                </a:solidFill>
              </a:defRPr>
            </a:lvl2pPr>
            <a:lvl3pPr marL="1142914" indent="-228584">
              <a:lnSpc>
                <a:spcPct val="150000"/>
              </a:lnSpc>
              <a:buFont typeface="Arial" panose="020B0604020202020204" pitchFamily="34" charset="0"/>
              <a:buChar char="•"/>
              <a:defRPr sz="1800">
                <a:solidFill>
                  <a:schemeClr val="tx1"/>
                </a:solidFill>
              </a:defRPr>
            </a:lvl3pPr>
            <a:lvl4pPr>
              <a:defRPr>
                <a:solidFill>
                  <a:srgbClr val="18396A"/>
                </a:solidFill>
              </a:defRPr>
            </a:lvl4pPr>
            <a:lvl5pPr>
              <a:defRPr>
                <a:solidFill>
                  <a:srgbClr val="18396A"/>
                </a:solidFill>
              </a:defRPr>
            </a:lvl5pPr>
          </a:lstStyle>
          <a:p>
            <a:pPr lvl="0"/>
            <a:r>
              <a:rPr lang="ko-KR" altLang="en-US" dirty="0"/>
              <a:t> 마스터 텍스트 스타일을 편집하려면 클릭</a:t>
            </a:r>
          </a:p>
          <a:p>
            <a:pPr lvl="1"/>
            <a:r>
              <a:rPr lang="ko-KR" altLang="en-US" dirty="0"/>
              <a:t>두 번째 수준</a:t>
            </a:r>
          </a:p>
          <a:p>
            <a:pPr lvl="2"/>
            <a:r>
              <a:rPr lang="ko-KR" altLang="en-US" dirty="0"/>
              <a:t>세 번째 수준</a:t>
            </a:r>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6" name="직선 연결선 15">
            <a:extLst>
              <a:ext uri="{FF2B5EF4-FFF2-40B4-BE49-F238E27FC236}">
                <a16:creationId xmlns:a16="http://schemas.microsoft.com/office/drawing/2014/main" id="{BF8D936B-6EFB-4AAD-BA8B-218B60D3ED29}"/>
              </a:ext>
            </a:extLst>
          </p:cNvPr>
          <p:cNvCxnSpPr>
            <a:cxnSpLocks/>
            <a:stCxn id="14" idx="3"/>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BF5C52DC-B3CA-541B-394D-203C4681950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117910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마지막">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B6CD104-BE63-422C-9A1A-CF79AB071E0C}"/>
              </a:ext>
            </a:extLst>
          </p:cNvPr>
          <p:cNvSpPr/>
          <p:nvPr userDrawn="1"/>
        </p:nvSpPr>
        <p:spPr>
          <a:xfrm>
            <a:off x="0" y="2800351"/>
            <a:ext cx="12192000" cy="1362075"/>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787402" y="3163538"/>
            <a:ext cx="10883900" cy="734120"/>
          </a:xfrm>
        </p:spPr>
        <p:txBody>
          <a:bodyPr>
            <a:normAutofit/>
          </a:bodyPr>
          <a:lstStyle>
            <a:lvl1pPr algn="ctr">
              <a:defRPr sz="4400" b="1">
                <a:solidFill>
                  <a:srgbClr val="18396A"/>
                </a:solidFill>
              </a:defRPr>
            </a:lvl1pPr>
          </a:lstStyle>
          <a:p>
            <a:endParaRPr lang="ko-KR" altLang="en-US" dirty="0"/>
          </a:p>
        </p:txBody>
      </p:sp>
      <p:pic>
        <p:nvPicPr>
          <p:cNvPr id="9" name="그림 8">
            <a:extLst>
              <a:ext uri="{FF2B5EF4-FFF2-40B4-BE49-F238E27FC236}">
                <a16:creationId xmlns:a16="http://schemas.microsoft.com/office/drawing/2014/main" id="{15A31B8E-325E-43B4-A278-7BB6307DCA5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869214" y="6114070"/>
            <a:ext cx="2178993" cy="728053"/>
          </a:xfrm>
          <a:prstGeom prst="rect">
            <a:avLst/>
          </a:prstGeom>
        </p:spPr>
      </p:pic>
    </p:spTree>
    <p:extLst>
      <p:ext uri="{BB962C8B-B14F-4D97-AF65-F5344CB8AC3E}">
        <p14:creationId xmlns:p14="http://schemas.microsoft.com/office/powerpoint/2010/main" val="40002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FC6FD25-6B26-49DC-BF22-85E94B51F23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306AB7F-6380-4BAC-BBA2-29AADE6D8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70E8FE9-7468-47D7-8422-9205FBBA51E0}"/>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7899517D-8D93-414E-BD81-25CF73B6A6B3}"/>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042CE-1539-4076-B84E-014142E7E6A8}"/>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0976-4E8F-417C-866E-A81683010615}" type="slidenum">
              <a:rPr lang="ko-KR" altLang="en-US" smtClean="0"/>
              <a:t>‹#›</a:t>
            </a:fld>
            <a:endParaRPr lang="ko-KR" altLang="en-US"/>
          </a:p>
        </p:txBody>
      </p:sp>
    </p:spTree>
    <p:extLst>
      <p:ext uri="{BB962C8B-B14F-4D97-AF65-F5344CB8AC3E}">
        <p14:creationId xmlns:p14="http://schemas.microsoft.com/office/powerpoint/2010/main" val="3652402185"/>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2" r:id="rId3"/>
    <p:sldLayoutId id="2147483683" r:id="rId4"/>
    <p:sldLayoutId id="2147483663" r:id="rId5"/>
  </p:sldLayoutIdLst>
  <p:hf hdr="0" ftr="0" dt="0"/>
  <p:txStyles>
    <p:titleStyle>
      <a:lvl1pPr algn="l" defTabSz="914332"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32" rtl="0" eaLnBrk="1" latinLnBrk="1" hangingPunct="1">
        <a:defRPr sz="1800" kern="1200">
          <a:solidFill>
            <a:schemeClr val="tx1"/>
          </a:solidFill>
          <a:latin typeface="+mn-lt"/>
          <a:ea typeface="+mn-ea"/>
          <a:cs typeface="+mn-cs"/>
        </a:defRPr>
      </a:lvl1pPr>
      <a:lvl2pPr marL="457167" algn="l" defTabSz="914332" rtl="0" eaLnBrk="1" latinLnBrk="1" hangingPunct="1">
        <a:defRPr sz="1800" kern="1200">
          <a:solidFill>
            <a:schemeClr val="tx1"/>
          </a:solidFill>
          <a:latin typeface="+mn-lt"/>
          <a:ea typeface="+mn-ea"/>
          <a:cs typeface="+mn-cs"/>
        </a:defRPr>
      </a:lvl2pPr>
      <a:lvl3pPr marL="914332" algn="l" defTabSz="914332" rtl="0" eaLnBrk="1" latinLnBrk="1" hangingPunct="1">
        <a:defRPr sz="1800" kern="1200">
          <a:solidFill>
            <a:schemeClr val="tx1"/>
          </a:solidFill>
          <a:latin typeface="+mn-lt"/>
          <a:ea typeface="+mn-ea"/>
          <a:cs typeface="+mn-cs"/>
        </a:defRPr>
      </a:lvl3pPr>
      <a:lvl4pPr marL="1371498" algn="l" defTabSz="914332" rtl="0" eaLnBrk="1" latinLnBrk="1" hangingPunct="1">
        <a:defRPr sz="1800" kern="1200">
          <a:solidFill>
            <a:schemeClr val="tx1"/>
          </a:solidFill>
          <a:latin typeface="+mn-lt"/>
          <a:ea typeface="+mn-ea"/>
          <a:cs typeface="+mn-cs"/>
        </a:defRPr>
      </a:lvl4pPr>
      <a:lvl5pPr marL="1828664" algn="l" defTabSz="914332" rtl="0" eaLnBrk="1" latinLnBrk="1" hangingPunct="1">
        <a:defRPr sz="1800" kern="1200">
          <a:solidFill>
            <a:schemeClr val="tx1"/>
          </a:solidFill>
          <a:latin typeface="+mn-lt"/>
          <a:ea typeface="+mn-ea"/>
          <a:cs typeface="+mn-cs"/>
        </a:defRPr>
      </a:lvl5pPr>
      <a:lvl6pPr marL="2285830" algn="l" defTabSz="914332" rtl="0" eaLnBrk="1" latinLnBrk="1" hangingPunct="1">
        <a:defRPr sz="1800" kern="1200">
          <a:solidFill>
            <a:schemeClr val="tx1"/>
          </a:solidFill>
          <a:latin typeface="+mn-lt"/>
          <a:ea typeface="+mn-ea"/>
          <a:cs typeface="+mn-cs"/>
        </a:defRPr>
      </a:lvl6pPr>
      <a:lvl7pPr marL="2742994" algn="l" defTabSz="914332" rtl="0" eaLnBrk="1" latinLnBrk="1" hangingPunct="1">
        <a:defRPr sz="1800" kern="1200">
          <a:solidFill>
            <a:schemeClr val="tx1"/>
          </a:solidFill>
          <a:latin typeface="+mn-lt"/>
          <a:ea typeface="+mn-ea"/>
          <a:cs typeface="+mn-cs"/>
        </a:defRPr>
      </a:lvl7pPr>
      <a:lvl8pPr marL="3200160" algn="l" defTabSz="914332" rtl="0" eaLnBrk="1" latinLnBrk="1" hangingPunct="1">
        <a:defRPr sz="1800" kern="1200">
          <a:solidFill>
            <a:schemeClr val="tx1"/>
          </a:solidFill>
          <a:latin typeface="+mn-lt"/>
          <a:ea typeface="+mn-ea"/>
          <a:cs typeface="+mn-cs"/>
        </a:defRPr>
      </a:lvl8pPr>
      <a:lvl9pPr marL="3657327" algn="l" defTabSz="914332"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C15D24C3-761D-4AFC-A7EC-70D5CA86D7CE}"/>
              </a:ext>
            </a:extLst>
          </p:cNvPr>
          <p:cNvSpPr>
            <a:spLocks noGrp="1"/>
          </p:cNvSpPr>
          <p:nvPr>
            <p:ph type="subTitle" idx="1"/>
          </p:nvPr>
        </p:nvSpPr>
        <p:spPr>
          <a:xfrm>
            <a:off x="1523999" y="4618038"/>
            <a:ext cx="9144000" cy="1655762"/>
          </a:xfrm>
        </p:spPr>
        <p:txBody>
          <a:bodyPr/>
          <a:lstStyle/>
          <a:p>
            <a:r>
              <a:rPr lang="en-US" altLang="ko-KR" b="0" dirty="0"/>
              <a:t>2023. 12. 06</a:t>
            </a:r>
          </a:p>
          <a:p>
            <a:r>
              <a:rPr lang="en-US" altLang="ko-KR" b="0" dirty="0"/>
              <a:t>SMEET LAB</a:t>
            </a:r>
          </a:p>
        </p:txBody>
      </p:sp>
      <p:sp>
        <p:nvSpPr>
          <p:cNvPr id="4" name="제목 2">
            <a:extLst>
              <a:ext uri="{FF2B5EF4-FFF2-40B4-BE49-F238E27FC236}">
                <a16:creationId xmlns:a16="http://schemas.microsoft.com/office/drawing/2014/main" id="{CE7985A6-8713-4C3E-A09C-22158675DD75}"/>
              </a:ext>
            </a:extLst>
          </p:cNvPr>
          <p:cNvSpPr txBox="1">
            <a:spLocks/>
          </p:cNvSpPr>
          <p:nvPr/>
        </p:nvSpPr>
        <p:spPr>
          <a:xfrm>
            <a:off x="935371" y="3036641"/>
            <a:ext cx="10321255" cy="784718"/>
          </a:xfrm>
          <a:prstGeom prst="rect">
            <a:avLst/>
          </a:prstGeom>
        </p:spPr>
        <p:txBody>
          <a:bodyPr vert="horz" lIns="91440" tIns="45720" rIns="91440" bIns="45720" rtlCol="0" anchor="b">
            <a:noAutofit/>
          </a:bodyPr>
          <a:lstStyle>
            <a:lvl1pPr algn="ctr" defTabSz="914332" rtl="0" eaLnBrk="1" latinLnBrk="1" hangingPunct="1">
              <a:lnSpc>
                <a:spcPct val="90000"/>
              </a:lnSpc>
              <a:spcBef>
                <a:spcPct val="0"/>
              </a:spcBef>
              <a:buNone/>
              <a:defRPr sz="3000" b="1" kern="1200">
                <a:solidFill>
                  <a:srgbClr val="18396A"/>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r>
              <a:rPr lang="en-US" altLang="ko-KR" sz="3600" dirty="0"/>
              <a:t>Sensitivity analysis</a:t>
            </a:r>
            <a:endParaRPr lang="en-US" altLang="ko-KR" sz="2200" dirty="0">
              <a:solidFill>
                <a:schemeClr val="tx1"/>
              </a:solidFill>
            </a:endParaRPr>
          </a:p>
        </p:txBody>
      </p:sp>
    </p:spTree>
    <p:extLst>
      <p:ext uri="{BB962C8B-B14F-4D97-AF65-F5344CB8AC3E}">
        <p14:creationId xmlns:p14="http://schemas.microsoft.com/office/powerpoint/2010/main" val="20211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44D25B-0504-65AE-A0A2-A2E0522BEE05}"/>
              </a:ext>
            </a:extLst>
          </p:cNvPr>
          <p:cNvSpPr>
            <a:spLocks noGrp="1"/>
          </p:cNvSpPr>
          <p:nvPr>
            <p:ph type="title"/>
          </p:nvPr>
        </p:nvSpPr>
        <p:spPr/>
        <p:txBody>
          <a:bodyPr/>
          <a:lstStyle/>
          <a:p>
            <a:r>
              <a:rPr lang="en-US" altLang="ko-KR" dirty="0"/>
              <a:t>Q&amp;A</a:t>
            </a:r>
            <a:endParaRPr lang="ko-KR" altLang="en-US" dirty="0"/>
          </a:p>
        </p:txBody>
      </p:sp>
    </p:spTree>
    <p:extLst>
      <p:ext uri="{BB962C8B-B14F-4D97-AF65-F5344CB8AC3E}">
        <p14:creationId xmlns:p14="http://schemas.microsoft.com/office/powerpoint/2010/main" val="344588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AB753-FCF7-45F7-AFB9-9DBC5D6BF354}"/>
              </a:ext>
            </a:extLst>
          </p:cNvPr>
          <p:cNvSpPr>
            <a:spLocks noGrp="1"/>
          </p:cNvSpPr>
          <p:nvPr>
            <p:ph type="title"/>
          </p:nvPr>
        </p:nvSpPr>
        <p:spPr/>
        <p:txBody>
          <a:bodyPr/>
          <a:lstStyle/>
          <a:p>
            <a:r>
              <a:rPr lang="en-US" altLang="ko-KR" b="1"/>
              <a:t>THANK YOU!</a:t>
            </a:r>
            <a:endParaRPr lang="ko-KR" altLang="en-US" b="1"/>
          </a:p>
        </p:txBody>
      </p:sp>
    </p:spTree>
    <p:extLst>
      <p:ext uri="{BB962C8B-B14F-4D97-AF65-F5344CB8AC3E}">
        <p14:creationId xmlns:p14="http://schemas.microsoft.com/office/powerpoint/2010/main" val="22128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Why Select a variable</a:t>
            </a:r>
          </a:p>
          <a:p>
            <a:pPr lvl="1"/>
            <a:r>
              <a:rPr lang="en-US" altLang="ko-KR" sz="1600" dirty="0"/>
              <a:t>DNN may not need to choose input variables. Because the coefficients of unnecessary variables will converge to zero. However, selecting many variables to make the model increases the computational cost of estimation</a:t>
            </a:r>
          </a:p>
          <a:p>
            <a:pPr lvl="1"/>
            <a:r>
              <a:rPr lang="en-US" altLang="ko-KR" sz="1600" dirty="0"/>
              <a:t>So, We need to find sensitivity input variable for reducing computing load</a:t>
            </a:r>
          </a:p>
          <a:p>
            <a:pPr lvl="1"/>
            <a:endParaRPr lang="en-US" altLang="ko-KR" sz="12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2</a:t>
            </a:fld>
            <a:endParaRPr lang="ko-KR" altLang="en-US"/>
          </a:p>
        </p:txBody>
      </p:sp>
    </p:spTree>
    <p:extLst>
      <p:ext uri="{BB962C8B-B14F-4D97-AF65-F5344CB8AC3E}">
        <p14:creationId xmlns:p14="http://schemas.microsoft.com/office/powerpoint/2010/main" val="2904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Variance Based analysis</a:t>
            </a:r>
          </a:p>
          <a:p>
            <a:pPr lvl="1"/>
            <a:r>
              <a:rPr lang="en-US" altLang="ko-KR" sz="1600" dirty="0"/>
              <a:t>As</a:t>
            </a:r>
            <a:r>
              <a:rPr lang="ko-KR" altLang="en-US" sz="1600" dirty="0"/>
              <a:t> </a:t>
            </a:r>
            <a:r>
              <a:rPr lang="en-US" altLang="ko-KR" sz="1600" dirty="0"/>
              <a:t>also</a:t>
            </a:r>
            <a:r>
              <a:rPr lang="ko-KR" altLang="en-US" sz="1600" dirty="0"/>
              <a:t> </a:t>
            </a:r>
            <a:r>
              <a:rPr lang="en-US" altLang="ko-KR" sz="1600" dirty="0"/>
              <a:t>known</a:t>
            </a:r>
            <a:r>
              <a:rPr lang="ko-KR" altLang="en-US" sz="1600" dirty="0"/>
              <a:t> </a:t>
            </a:r>
            <a:r>
              <a:rPr lang="en-US" altLang="ko-KR" sz="1600" dirty="0"/>
              <a:t>Sobol’s</a:t>
            </a:r>
            <a:r>
              <a:rPr lang="ko-KR" altLang="en-US" sz="1600" dirty="0"/>
              <a:t> </a:t>
            </a:r>
            <a:r>
              <a:rPr lang="en-US" altLang="ko-KR" sz="1600" dirty="0"/>
              <a:t>method</a:t>
            </a:r>
          </a:p>
          <a:p>
            <a:pPr lvl="1"/>
            <a:r>
              <a:rPr lang="en-US" altLang="ko-KR" sz="1600" dirty="0"/>
              <a:t>Using Decomposition of Variance</a:t>
            </a:r>
          </a:p>
          <a:p>
            <a:pPr lvl="1"/>
            <a:r>
              <a:rPr lang="en-US" altLang="ko-KR" sz="1600" dirty="0"/>
              <a:t>Can measure sensitivity across </a:t>
            </a:r>
            <a:r>
              <a:rPr lang="en-US" altLang="ko-KR" sz="1600"/>
              <a:t>the whole </a:t>
            </a:r>
            <a:r>
              <a:rPr lang="en-US" altLang="ko-KR" sz="1600" dirty="0"/>
              <a:t>input space</a:t>
            </a:r>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3</a:t>
            </a:fld>
            <a:endParaRPr lang="ko-KR" altLang="en-US"/>
          </a:p>
        </p:txBody>
      </p:sp>
    </p:spTree>
    <p:extLst>
      <p:ext uri="{BB962C8B-B14F-4D97-AF65-F5344CB8AC3E}">
        <p14:creationId xmlns:p14="http://schemas.microsoft.com/office/powerpoint/2010/main" val="428879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14:m>
                  <m:oMath xmlns:m="http://schemas.openxmlformats.org/officeDocument/2006/math">
                    <m:r>
                      <a:rPr lang="en-US" altLang="ko-KR" sz="1600" b="0" i="1" smtClean="0">
                        <a:latin typeface="Cambria Math" panose="02040503050406030204" pitchFamily="18" charset="0"/>
                      </a:rPr>
                      <m:t>𝑖𝑛𝑝𝑢𝑡𝑠</m:t>
                    </m:r>
                    <m:r>
                      <a:rPr lang="en-US" altLang="ko-KR" sz="1600" b="0" i="1" smtClean="0">
                        <a:latin typeface="Cambria Math" panose="02040503050406030204" pitchFamily="18" charset="0"/>
                      </a:rPr>
                      <m:t> : </m:t>
                    </m:r>
                    <m:d>
                      <m:dPr>
                        <m:begChr m:val="{"/>
                        <m:endChr m:val="}"/>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3</m:t>
                            </m:r>
                          </m:sub>
                        </m:sSub>
                        <m:r>
                          <a:rPr lang="en-US" altLang="ko-KR" sz="1600" b="0" i="1" smtClean="0">
                            <a:latin typeface="Cambria Math" panose="02040503050406030204" pitchFamily="18" charset="0"/>
                          </a:rPr>
                          <m:t>,….</m:t>
                        </m:r>
                      </m:e>
                    </m:d>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𝑜𝑢𝑡𝑝𝑢𝑡</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𝑌</m:t>
                    </m:r>
                  </m:oMath>
                </a14:m>
                <a:endParaRPr lang="en-US" altLang="ko-KR" sz="1600" dirty="0"/>
              </a:p>
              <a:p>
                <a:pPr lvl="1"/>
                <a14:m>
                  <m:oMath xmlns:m="http://schemas.openxmlformats.org/officeDocument/2006/math">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𝑌</m:t>
                    </m:r>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𝑖𝑗</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1,2,</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e>
                    </m:d>
                  </m:oMath>
                </a14:m>
                <a:r>
                  <a:rPr lang="en-US" altLang="ko-KR" sz="1600" dirty="0"/>
                  <a:t> </a:t>
                </a:r>
                <a14:m>
                  <m:oMath xmlns:m="http://schemas.openxmlformats.org/officeDocument/2006/math">
                    <m:r>
                      <m:rPr>
                        <m:nor/>
                      </m:rPr>
                      <a:rPr lang="en-US" altLang="ko-KR" sz="900" i="1"/>
                      <m:t>f</m:t>
                    </m:r>
                    <m:r>
                      <m:rPr>
                        <m:nor/>
                      </m:rPr>
                      <a:rPr lang="en-US" altLang="ko-KR" sz="900" baseline="-25000"/>
                      <m:t>0</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constant</m:t>
                    </m:r>
                    <m:r>
                      <m:rPr>
                        <m:nor/>
                      </m:rPr>
                      <a:rPr lang="en-US" altLang="ko-KR" sz="900"/>
                      <m:t> </m:t>
                    </m:r>
                    <m:r>
                      <m:rPr>
                        <m:nor/>
                      </m:rPr>
                      <a:rPr lang="en-US" altLang="ko-KR" sz="900"/>
                      <m:t>and</m:t>
                    </m:r>
                    <m:r>
                      <m:rPr>
                        <m:nor/>
                      </m:rPr>
                      <a:rPr lang="en-US" altLang="ko-KR" sz="900"/>
                      <m:t> </m:t>
                    </m:r>
                    <m:r>
                      <m:rPr>
                        <m:nor/>
                      </m:rPr>
                      <a:rPr lang="en-US" altLang="ko-KR" sz="900" i="1"/>
                      <m:t>f</m:t>
                    </m:r>
                    <m:r>
                      <m:rPr>
                        <m:nor/>
                      </m:rPr>
                      <a:rPr lang="en-US" altLang="ko-KR" sz="900" i="1" baseline="-25000"/>
                      <m:t>i</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i="1"/>
                      <m:t>f</m:t>
                    </m:r>
                    <m:r>
                      <m:rPr>
                        <m:nor/>
                      </m:rPr>
                      <a:rPr lang="en-US" altLang="ko-KR" sz="900" i="1" baseline="-25000"/>
                      <m:t>ij</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m:t>and</m:t>
                    </m:r>
                    <m:r>
                      <m:rPr>
                        <m:nor/>
                      </m:rPr>
                      <a:rPr lang="en-US" altLang="ko-KR" sz="900"/>
                      <m:t> </m:t>
                    </m:r>
                    <m:r>
                      <m:rPr>
                        <m:nor/>
                      </m:rPr>
                      <a:rPr lang="en-US" altLang="ko-KR" sz="900" i="1"/>
                      <m:t>X</m:t>
                    </m:r>
                    <m:r>
                      <m:rPr>
                        <m:nor/>
                      </m:rPr>
                      <a:rPr lang="en-US" altLang="ko-KR" sz="900" i="1" baseline="-25000"/>
                      <m:t>j</m:t>
                    </m:r>
                    <m:r>
                      <m:rPr>
                        <m:nor/>
                      </m:rPr>
                      <a:rPr lang="en-US" altLang="ko-KR" sz="900"/>
                      <m:t>,</m:t>
                    </m:r>
                  </m:oMath>
                </a14:m>
                <a:endPar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dirty="0"/>
                  <a:t>Let’s assume all the terms in the functional decomposition are orthogonal. (it is important)</a:t>
                </a:r>
              </a:p>
              <a:p>
                <a:pPr lvl="1"/>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subHide m:val="on"/>
                                <m:supHide m:val="on"/>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e>
                            </m:nary>
                          </m:e>
                        </m:nary>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Sub>
                  </m:oMath>
                </a14:m>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kern="100" dirty="0">
                    <a:effectLst/>
                    <a:ea typeface="Cambria Math" panose="02040503050406030204" pitchFamily="18" charset="0"/>
                    <a:cs typeface="Times New Roman" panose="02020603050405020304" pitchFamily="18" charset="0"/>
                  </a:rPr>
                  <a:t>Left </a:t>
                </a:r>
                <a:r>
                  <a:rPr lang="en-US" altLang="ko-KR" sz="1600" kern="100" dirty="0">
                    <a:ea typeface="Cambria Math" panose="02040503050406030204" pitchFamily="18" charset="0"/>
                    <a:cs typeface="Times New Roman" panose="02020603050405020304" pitchFamily="18" charset="0"/>
                  </a:rPr>
                  <a:t>hand side is </a:t>
                </a:r>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oMath>
                </a14:m>
                <a:r>
                  <a:rPr lang="en-US" altLang="ko-KR" sz="1600" dirty="0"/>
                  <a:t> = </a:t>
                </a:r>
                <a14:m>
                  <m:oMath xmlns:m="http://schemas.openxmlformats.org/officeDocument/2006/math">
                    <m:r>
                      <a:rPr lang="en-US" altLang="ko-KR" sz="1600" b="0" i="1" smtClean="0">
                        <a:latin typeface="Cambria Math" panose="02040503050406030204" pitchFamily="18" charset="0"/>
                      </a:rPr>
                      <m:t>𝑉𝑎𝑟</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𝑌</m:t>
                        </m:r>
                      </m:e>
                    </m:d>
                  </m:oMath>
                </a14:m>
                <a:endParaRPr lang="en-US" altLang="ko-KR" sz="1600" b="0" i="1" dirty="0">
                  <a:latin typeface="Cambria Math" panose="02040503050406030204" pitchFamily="18" charset="0"/>
                </a:endParaRPr>
              </a:p>
              <a:p>
                <a:pPr lvl="1"/>
                <a:r>
                  <a:rPr lang="en-US" altLang="ko-KR" sz="1600" kern="100" dirty="0">
                    <a:ea typeface="Cambria Math" panose="02040503050406030204" pitchFamily="18" charset="0"/>
                    <a:cs typeface="Times New Roman" panose="02020603050405020304" pitchFamily="18" charset="0"/>
                  </a:rPr>
                  <a:t>Right hand side is </a:t>
                </a:r>
                <a14:m>
                  <m:oMath xmlns:m="http://schemas.openxmlformats.org/officeDocument/2006/math">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latin typeface="Cambria Math" panose="02040503050406030204" pitchFamily="18" charset="0"/>
                            <a:cs typeface="Times New Roman" panose="02020603050405020304" pitchFamily="18" charset="0"/>
                          </a:rPr>
                          <m:t>𝑠</m:t>
                        </m:r>
                        <m:r>
                          <a:rPr lang="en-US" altLang="ko-KR" sz="1600" i="1" kern="100">
                            <a:latin typeface="Cambria Math" panose="02040503050406030204" pitchFamily="18" charset="0"/>
                            <a:cs typeface="Times New Roman" panose="02020603050405020304" pitchFamily="18" charset="0"/>
                          </a:rPr>
                          <m:t>=1</m:t>
                        </m:r>
                      </m:sub>
                      <m:sup>
                        <m:r>
                          <a:rPr lang="en-US" altLang="ko-KR" sz="1600" i="1" kern="100">
                            <a:latin typeface="Cambria Math" panose="02040503050406030204" pitchFamily="18" charset="0"/>
                            <a:cs typeface="Times New Roman" panose="02020603050405020304" pitchFamily="18" charset="0"/>
                          </a:rPr>
                          <m:t>𝑑</m:t>
                        </m:r>
                      </m:sup>
                      <m:e>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en-US" altLang="ko-KR" sz="1600" i="1" kern="100">
                                <a:latin typeface="Cambria Math" panose="02040503050406030204" pitchFamily="18" charset="0"/>
                                <a:cs typeface="Times New Roman" panose="02020603050405020304" pitchFamily="18" charset="0"/>
                              </a:rPr>
                              <m:t>&lt;</m:t>
                            </m:r>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&lt;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𝑑</m:t>
                            </m:r>
                          </m:sup>
                          <m:e>
                            <m:nary>
                              <m:naryPr>
                                <m:subHide m:val="on"/>
                                <m:supHide m:val="on"/>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cs typeface="Times New Roman" panose="02020603050405020304" pitchFamily="18" charset="0"/>
                                      </a:rPr>
                                      <m:t>𝑓</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ko-KR" altLang="ko-KR" sz="1600" kern="100">
                                        <a:latin typeface="Cambria Math" panose="02040503050406030204" pitchFamily="18" charset="0"/>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2</m:t>
                                    </m:r>
                                  </m:sup>
                                </m:sSubSup>
                              </m:e>
                            </m:nary>
                          </m:e>
                        </m:nary>
                      </m:e>
                    </m:nary>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sub>
                    </m:sSub>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Sub>
                  </m:oMath>
                </a14:m>
                <a:r>
                  <a:rPr lang="en-US" altLang="ko-KR" sz="1600" dirty="0"/>
                  <a:t> = </a:t>
                </a:r>
                <a14:m>
                  <m:oMath xmlns:m="http://schemas.openxmlformats.org/officeDocument/2006/math">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m:t>
                            </m:r>
                          </m:sub>
                        </m:sSub>
                      </m:e>
                    </m:nary>
                    <m:r>
                      <a:rPr lang="en-US" altLang="ko-KR" sz="1600" i="1">
                        <a:latin typeface="Cambria Math" panose="02040503050406030204" pitchFamily="18" charset="0"/>
                      </a:rPr>
                      <m:t>+</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&lt;</m:t>
                        </m:r>
                        <m:r>
                          <a:rPr lang="en-US" altLang="ko-KR" sz="1600" i="1">
                            <a:latin typeface="Cambria Math" panose="02040503050406030204" pitchFamily="18" charset="0"/>
                          </a:rPr>
                          <m:t>𝑗</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𝑖𝑗</m:t>
                            </m:r>
                          </m:sub>
                        </m:sSub>
                      </m:e>
                    </m:nary>
                    <m:r>
                      <a:rPr lang="en-US" altLang="ko-KR" sz="1600" i="1">
                        <a:latin typeface="Cambria Math" panose="02040503050406030204" pitchFamily="18" charset="0"/>
                      </a:rPr>
                      <m:t>+</m:t>
                    </m:r>
                    <m:r>
                      <a:rPr lang="en-US" altLang="ko-KR" sz="1600">
                        <a:latin typeface="Cambria Math" panose="02040503050406030204" pitchFamily="18" charset="0"/>
                      </a:rPr>
                      <m:t>⋯</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12</m:t>
                        </m:r>
                        <m:r>
                          <a:rPr lang="ko-KR" altLang="ko-KR" sz="1600">
                            <a:latin typeface="Cambria Math" panose="02040503050406030204" pitchFamily="18" charset="0"/>
                          </a:rPr>
                          <m:t>…</m:t>
                        </m:r>
                        <m:r>
                          <a:rPr lang="en-US" altLang="ko-KR" sz="1600" i="1">
                            <a:latin typeface="Cambria Math" panose="02040503050406030204" pitchFamily="18" charset="0"/>
                          </a:rPr>
                          <m:t>𝑑</m:t>
                        </m:r>
                      </m:sub>
                    </m:sSub>
                  </m:oMath>
                </a14:m>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mc:Choice>
        <mc:Fallback xmlns="">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4</a:t>
            </a:fld>
            <a:endParaRPr lang="ko-KR" altLang="en-US"/>
          </a:p>
        </p:txBody>
      </p:sp>
    </p:spTree>
    <p:extLst>
      <p:ext uri="{BB962C8B-B14F-4D97-AF65-F5344CB8AC3E}">
        <p14:creationId xmlns:p14="http://schemas.microsoft.com/office/powerpoint/2010/main" val="83238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r>
                  <a:rPr lang="en-US" altLang="ko-KR" sz="1600" dirty="0"/>
                  <a:t>Variance decomposition shows how the variance of model output can be decomposed into terms attributable to each input, and interaction effects between them</a:t>
                </a:r>
              </a:p>
              <a:p>
                <a:r>
                  <a:rPr lang="en-US" altLang="ko-KR" sz="2000" dirty="0"/>
                  <a:t>First-order indices(Main Effect)</a:t>
                </a:r>
              </a:p>
              <a:p>
                <a:pPr lvl="1"/>
                <a:r>
                  <a:rPr lang="en-US" altLang="ko-KR" sz="1600" dirty="0"/>
                  <a:t>the effect of single variables. </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𝑖</m:t>
                            </m:r>
                          </m:sub>
                        </m:sSub>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r>
                      <a:rPr lang="en-US" altLang="ko-KR" sz="1600" b="0" i="1" smtClean="0">
                        <a:latin typeface="Cambria Math" panose="02040503050406030204" pitchFamily="18" charset="0"/>
                      </a:rPr>
                      <m:t>=</m:t>
                    </m:r>
                    <m:f>
                      <m:fPr>
                        <m:ctrlPr>
                          <a:rPr lang="en-US" altLang="ko-KR" sz="1600" i="1">
                            <a:latin typeface="Cambria Math" panose="02040503050406030204" pitchFamily="18" charset="0"/>
                          </a:rPr>
                        </m:ctrlPr>
                      </m:fPr>
                      <m:num>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𝐸</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100">
                            <a:latin typeface="Cambria Math" panose="02040503050406030204" pitchFamily="18" charset="0"/>
                          </a:rPr>
                          <m:t>∣</m:t>
                        </m:r>
                        <m:sSub>
                          <m:sSubPr>
                            <m:ctrlPr>
                              <a:rPr lang="en-US" altLang="ko-KR" sz="1100" i="1">
                                <a:latin typeface="Cambria Math" panose="02040503050406030204" pitchFamily="18" charset="0"/>
                              </a:rPr>
                            </m:ctrlPr>
                          </m:sSubPr>
                          <m:e>
                            <m:r>
                              <m:rPr>
                                <m:sty m:val="p"/>
                              </m:rPr>
                              <a:rPr lang="en-US" altLang="ko-KR" sz="1600">
                                <a:latin typeface="Cambria Math" panose="02040503050406030204" pitchFamily="18" charset="0"/>
                              </a:rPr>
                              <m:t>x</m:t>
                            </m:r>
                          </m:e>
                          <m:sub>
                            <m:r>
                              <a:rPr lang="en-US" altLang="ko-KR" sz="1600" i="1">
                                <a:latin typeface="Cambria Math" panose="02040503050406030204" pitchFamily="18" charset="0"/>
                              </a:rPr>
                              <m:t>~</m:t>
                            </m:r>
                            <m:r>
                              <a:rPr lang="en-US" altLang="ko-KR" sz="1600" i="1">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i="1">
                            <a:latin typeface="Cambria Math" panose="02040503050406030204" pitchFamily="18" charset="0"/>
                          </a:rPr>
                          <m:t>𝑉𝑎𝑟</m:t>
                        </m:r>
                        <m:r>
                          <a:rPr lang="en-US" altLang="ko-KR" sz="1600" i="1">
                            <a:latin typeface="Cambria Math" panose="02040503050406030204" pitchFamily="18" charset="0"/>
                          </a:rPr>
                          <m:t>(</m:t>
                        </m:r>
                        <m:r>
                          <a:rPr lang="en-US" altLang="ko-KR" sz="1600" i="1">
                            <a:latin typeface="Cambria Math" panose="02040503050406030204" pitchFamily="18" charset="0"/>
                          </a:rPr>
                          <m:t>𝑌</m:t>
                        </m:r>
                        <m:r>
                          <a:rPr lang="en-US" altLang="ko-KR" sz="1600" i="1">
                            <a:latin typeface="Cambria Math" panose="02040503050406030204" pitchFamily="18" charset="0"/>
                          </a:rPr>
                          <m:t>)</m:t>
                        </m:r>
                      </m:den>
                    </m:f>
                  </m:oMath>
                </a14:m>
                <a:endParaRPr lang="en-US" altLang="ko-KR" sz="1600" dirty="0"/>
              </a:p>
              <a:p>
                <a:r>
                  <a:rPr lang="en-US" altLang="ko-KR" sz="2000" dirty="0"/>
                  <a:t>Total-effect index</a:t>
                </a:r>
              </a:p>
              <a:p>
                <a:pPr lvl="1"/>
                <a:r>
                  <a:rPr lang="en-US" altLang="ko-KR" sz="1600" dirty="0"/>
                  <a:t>The effect of single variables and all intersections</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1−</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b="0" i="0" smtClean="0">
                                <a:latin typeface="Cambria Math" panose="02040503050406030204" pitchFamily="18" charset="0"/>
                              </a:rPr>
                            </m:ctrlPr>
                          </m:sSubPr>
                          <m:e>
                            <m:r>
                              <m:rPr>
                                <m:sty m:val="p"/>
                              </m:rPr>
                              <a:rPr lang="en-US" altLang="ko-KR" b="0" i="0" smtClean="0">
                                <a:latin typeface="Cambria Math" panose="02040503050406030204" pitchFamily="18" charset="0"/>
                              </a:rPr>
                              <m:t>x</m:t>
                            </m:r>
                          </m:e>
                          <m:sub>
                            <m:r>
                              <a:rPr lang="en-US" altLang="ko-KR" b="0" i="1" smtClean="0">
                                <a:latin typeface="Cambria Math" panose="02040503050406030204" pitchFamily="18" charset="0"/>
                              </a:rPr>
                              <m:t>~</m:t>
                            </m:r>
                            <m:r>
                              <a:rPr lang="en-US" altLang="ko-KR" b="0" i="1" smtClean="0">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oMath>
                </a14:m>
                <a:endParaRPr lang="en-US" altLang="ko-KR" sz="1600" dirty="0"/>
              </a:p>
            </p:txBody>
          </p:sp>
        </mc:Choice>
        <mc:Fallback>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5</a:t>
            </a:fld>
            <a:endParaRPr lang="ko-KR" altLang="en-US"/>
          </a:p>
        </p:txBody>
      </p:sp>
    </p:spTree>
    <p:extLst>
      <p:ext uri="{BB962C8B-B14F-4D97-AF65-F5344CB8AC3E}">
        <p14:creationId xmlns:p14="http://schemas.microsoft.com/office/powerpoint/2010/main" val="408302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3345391683"/>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6</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77038"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86326"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mc:Choice xmlns:a14="http://schemas.microsoft.com/office/drawing/2010/main" Requires="a14">
          <p:sp>
            <p:nvSpPr>
              <p:cNvPr id="13" name="내용 개체 틀 2">
                <a:extLst>
                  <a:ext uri="{FF2B5EF4-FFF2-40B4-BE49-F238E27FC236}">
                    <a16:creationId xmlns:a16="http://schemas.microsoft.com/office/drawing/2014/main" id="{9E157F04-4DF2-5184-698E-FC5A52BCFD71}"/>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1, the mean of the corresponding Y values, 11.33</a:t>
                </a:r>
                <a:endParaRPr lang="ko-KR" altLang="en-US" dirty="0"/>
              </a:p>
              <a:p>
                <a:pPr lvl="1"/>
                <a:endParaRPr lang="en-US" altLang="ko-KR" dirty="0"/>
              </a:p>
            </p:txBody>
          </p:sp>
        </mc:Choice>
        <mc:Fallback>
          <p:sp>
            <p:nvSpPr>
              <p:cNvPr id="13" name="내용 개체 틀 2">
                <a:extLst>
                  <a:ext uri="{FF2B5EF4-FFF2-40B4-BE49-F238E27FC236}">
                    <a16:creationId xmlns:a16="http://schemas.microsoft.com/office/drawing/2014/main" id="{9E157F04-4DF2-5184-698E-FC5A52BCFD71}"/>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7365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4256708889"/>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7</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85062" y="4622103"/>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94350" y="4628118"/>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5C37D65C-C188-6842-8DC6-92AD932961C3}"/>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2, the mean of the corresponding Y values, 11.33</a:t>
                </a:r>
                <a:endParaRPr lang="ko-KR" altLang="en-US" dirty="0"/>
              </a:p>
              <a:p>
                <a:pPr lvl="1"/>
                <a:endParaRPr lang="en-US" altLang="ko-KR" dirty="0"/>
              </a:p>
            </p:txBody>
          </p:sp>
        </mc:Choice>
        <mc:Fallback>
          <p:sp>
            <p:nvSpPr>
              <p:cNvPr id="7" name="내용 개체 틀 2">
                <a:extLst>
                  <a:ext uri="{FF2B5EF4-FFF2-40B4-BE49-F238E27FC236}">
                    <a16:creationId xmlns:a16="http://schemas.microsoft.com/office/drawing/2014/main" id="{5C37D65C-C188-6842-8DC6-92AD932961C3}"/>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2878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8</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mc:AlternateContent xmlns:mc="http://schemas.openxmlformats.org/markup-compatibility/2006">
        <mc:Choice xmlns:a14="http://schemas.microsoft.com/office/drawing/2010/main" Requires="a14">
          <p:sp>
            <p:nvSpPr>
              <p:cNvPr id="14" name="내용 개체 틀 2">
                <a:extLst>
                  <a:ext uri="{FF2B5EF4-FFF2-40B4-BE49-F238E27FC236}">
                    <a16:creationId xmlns:a16="http://schemas.microsoft.com/office/drawing/2014/main" id="{32EF95E1-5AF6-3A7F-CD49-388B31D564A6}"/>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sz="1600" dirty="0"/>
                  <a:t>Means of </a:t>
                </a:r>
                <a:r>
                  <a:rPr lang="en-US" altLang="ko-KR" sz="1400" dirty="0"/>
                  <a:t>X</a:t>
                </a:r>
                <a:r>
                  <a:rPr lang="en-US" altLang="ko-KR" sz="1400" baseline="-25000" dirty="0"/>
                  <a:t>1</a:t>
                </a:r>
                <a:endParaRPr lang="ko-KR" altLang="en-US" sz="1400" dirty="0"/>
              </a:p>
            </p:txBody>
          </p:sp>
        </mc:Choice>
        <mc:Fallback>
          <p:sp>
            <p:nvSpPr>
              <p:cNvPr id="14" name="내용 개체 틀 2">
                <a:extLst>
                  <a:ext uri="{FF2B5EF4-FFF2-40B4-BE49-F238E27FC236}">
                    <a16:creationId xmlns:a16="http://schemas.microsoft.com/office/drawing/2014/main" id="{32EF95E1-5AF6-3A7F-CD49-388B31D564A6}"/>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0731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sz="1600" dirty="0"/>
              <a:t>Select</a:t>
            </a:r>
            <a:r>
              <a:rPr lang="ko-KR" altLang="en-US" sz="1600" dirty="0"/>
              <a:t> </a:t>
            </a:r>
            <a:r>
              <a:rPr lang="en-US" altLang="ko-KR" sz="1600" dirty="0"/>
              <a:t>Variable</a:t>
            </a:r>
          </a:p>
          <a:p>
            <a:pPr lvl="1"/>
            <a:r>
              <a:rPr lang="en-US" altLang="ko-KR" sz="1200" dirty="0"/>
              <a:t>Wheel speed, acc(</a:t>
            </a:r>
            <a:r>
              <a:rPr lang="en-US" altLang="ko-KR" sz="1200" dirty="0" err="1"/>
              <a:t>x,y,z</a:t>
            </a:r>
            <a:r>
              <a:rPr lang="en-US" altLang="ko-KR" sz="1200" dirty="0"/>
              <a:t>), steer</a:t>
            </a:r>
            <a:r>
              <a:rPr lang="en-US" altLang="ko-KR" sz="1200"/>
              <a:t>, torque()</a:t>
            </a:r>
            <a:endParaRPr lang="en-US" altLang="ko-KR" sz="12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9</a:t>
            </a:fld>
            <a:endParaRPr lang="ko-KR" altLang="en-US"/>
          </a:p>
        </p:txBody>
      </p:sp>
    </p:spTree>
    <p:extLst>
      <p:ext uri="{BB962C8B-B14F-4D97-AF65-F5344CB8AC3E}">
        <p14:creationId xmlns:p14="http://schemas.microsoft.com/office/powerpoint/2010/main" val="13742484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95382"/>
        </a:solidFill>
        <a:ln w="38100">
          <a:solidFill>
            <a:srgbClr val="395382"/>
          </a:solidFill>
        </a:ln>
      </a:spPr>
      <a:bodyPr rtlCol="0" anchor="ctr"/>
      <a:lstStyle>
        <a:defPPr algn="ctr">
          <a:defRPr b="1"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381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26275</TotalTime>
  <Words>417</Words>
  <Application>Microsoft Office PowerPoint</Application>
  <PresentationFormat>와이드스크린</PresentationFormat>
  <Paragraphs>117</Paragraphs>
  <Slides>11</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맑은 고딕</vt:lpstr>
      <vt:lpstr>Arial</vt:lpstr>
      <vt:lpstr>Cambria Math</vt:lpstr>
      <vt:lpstr>Times New Roman</vt:lpstr>
      <vt:lpstr>Wingdings</vt:lpstr>
      <vt:lpstr>Office 테마</vt:lpstr>
      <vt:lpstr>PowerPoint 프레젠테이션</vt:lpstr>
      <vt:lpstr>Sensitivity analysis</vt:lpstr>
      <vt:lpstr>Sensitivity analysis</vt:lpstr>
      <vt:lpstr>Sensitivity analysis</vt:lpstr>
      <vt:lpstr>Sensitivity analysis</vt:lpstr>
      <vt:lpstr>Sensitivity analysis</vt:lpstr>
      <vt:lpstr>Sensitivity analysis</vt:lpstr>
      <vt:lpstr>Sensitivity analysis</vt:lpstr>
      <vt:lpstr>Sensitivity analysis</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HAYEON KWON</dc:creator>
  <cp:lastModifiedBy>진민 김</cp:lastModifiedBy>
  <cp:revision>980</cp:revision>
  <dcterms:created xsi:type="dcterms:W3CDTF">2021-01-28T07:50:46Z</dcterms:created>
  <dcterms:modified xsi:type="dcterms:W3CDTF">2023-12-28T05:08:16Z</dcterms:modified>
</cp:coreProperties>
</file>