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3" r:id="rId5"/>
    <p:sldId id="264" r:id="rId6"/>
    <p:sldId id="268" r:id="rId7"/>
    <p:sldId id="267" r:id="rId8"/>
    <p:sldId id="265" r:id="rId9"/>
    <p:sldId id="266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59" r:id="rId1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Reducing the chattering problem in Sliding Mode Control (SMC) by using a Deep Neural Network (DNN) in torque vectoring</a:t>
            </a: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SMC</a:t>
            </a:r>
          </a:p>
          <a:p>
            <a:pPr lvl="1"/>
            <a:r>
              <a:rPr lang="en-US" altLang="ko-KR" dirty="0"/>
              <a:t>We have a dynamic model but due to non-linearity of tires, we can not get most the forces between the ground and tire. And This makes disturbance</a:t>
            </a:r>
          </a:p>
          <a:p>
            <a:pPr lvl="1"/>
            <a:r>
              <a:rPr lang="en-US" altLang="ko-KR" dirty="0"/>
              <a:t>MPC may be accurate for this model, but it requires high computer power and time</a:t>
            </a:r>
          </a:p>
          <a:p>
            <a:pPr lvl="1"/>
            <a:r>
              <a:rPr lang="en-US" altLang="ko-KR" dirty="0"/>
              <a:t>LQ is not Robust Control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1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of SMC Chattering</a:t>
            </a:r>
          </a:p>
          <a:p>
            <a:pPr lvl="1"/>
            <a:r>
              <a:rPr lang="en-US" altLang="ko-KR" dirty="0"/>
              <a:t>Causes of Chattering</a:t>
            </a:r>
          </a:p>
          <a:p>
            <a:pPr lvl="2"/>
            <a:r>
              <a:rPr lang="en-US" altLang="ko-KR" dirty="0"/>
              <a:t>Finite of Function Frequency</a:t>
            </a:r>
          </a:p>
          <a:p>
            <a:pPr lvl="2"/>
            <a:r>
              <a:rPr lang="en-US" altLang="ko-KR" dirty="0"/>
              <a:t>System Nonlinearities</a:t>
            </a:r>
          </a:p>
          <a:p>
            <a:pPr lvl="2"/>
            <a:r>
              <a:rPr lang="en-US" altLang="ko-KR" dirty="0"/>
              <a:t>Model Uncertainties</a:t>
            </a:r>
          </a:p>
          <a:p>
            <a:pPr lvl="2"/>
            <a:r>
              <a:rPr lang="en-US" altLang="ko-KR" dirty="0"/>
              <a:t>Actuator Limitation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549806-52BA-A35F-43EE-A442DD6FF960}"/>
              </a:ext>
            </a:extLst>
          </p:cNvPr>
          <p:cNvGrpSpPr/>
          <p:nvPr/>
        </p:nvGrpSpPr>
        <p:grpSpPr>
          <a:xfrm>
            <a:off x="6909971" y="1867323"/>
            <a:ext cx="4192933" cy="3123353"/>
            <a:chOff x="6909971" y="1867323"/>
            <a:chExt cx="4192933" cy="31233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CD420F-F961-86A6-B1C3-2902F9370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9971" y="1867323"/>
              <a:ext cx="4140629" cy="312335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439F71-A083-4783-3F78-CD09795B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231" y="2723558"/>
              <a:ext cx="2574673" cy="2031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for Chattering</a:t>
            </a:r>
          </a:p>
          <a:p>
            <a:pPr lvl="1"/>
            <a:r>
              <a:rPr lang="en-US" altLang="ko-KR" dirty="0"/>
              <a:t>Boundary Layer</a:t>
            </a:r>
          </a:p>
          <a:p>
            <a:pPr lvl="1"/>
            <a:r>
              <a:rPr lang="en-US" altLang="ko-KR" dirty="0"/>
              <a:t>Observer-based</a:t>
            </a:r>
          </a:p>
          <a:p>
            <a:pPr lvl="1"/>
            <a:r>
              <a:rPr lang="en-US" altLang="ko-KR" dirty="0"/>
              <a:t>Regular form</a:t>
            </a:r>
          </a:p>
          <a:p>
            <a:pPr lvl="1"/>
            <a:r>
              <a:rPr lang="en-US" altLang="ko-KR" dirty="0"/>
              <a:t>Disturbance rejection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5C0F10F2-8010-034E-66A8-B619372C2010}"/>
              </a:ext>
            </a:extLst>
          </p:cNvPr>
          <p:cNvSpPr/>
          <p:nvPr/>
        </p:nvSpPr>
        <p:spPr>
          <a:xfrm>
            <a:off x="4822723" y="1925053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2BC5428-3451-0743-CA8B-E60F698C8E99}"/>
              </a:ext>
            </a:extLst>
          </p:cNvPr>
          <p:cNvSpPr/>
          <p:nvPr/>
        </p:nvSpPr>
        <p:spPr>
          <a:xfrm>
            <a:off x="4822723" y="2725779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906DB5C3-3504-1C1C-7612-7EAD2BCB64E4}"/>
              </a:ext>
            </a:extLst>
          </p:cNvPr>
          <p:cNvSpPr/>
          <p:nvPr/>
        </p:nvSpPr>
        <p:spPr>
          <a:xfrm>
            <a:off x="4818375" y="3514725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FB605-097A-CEE4-8C7B-88876ADFEBD4}"/>
              </a:ext>
            </a:extLst>
          </p:cNvPr>
          <p:cNvSpPr txBox="1"/>
          <p:nvPr/>
        </p:nvSpPr>
        <p:spPr>
          <a:xfrm>
            <a:off x="5923085" y="1848671"/>
            <a:ext cx="21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Continuous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24FB2-46C9-E1FF-71D1-F8FA2D4E4716}"/>
              </a:ext>
            </a:extLst>
          </p:cNvPr>
          <p:cNvSpPr txBox="1"/>
          <p:nvPr/>
        </p:nvSpPr>
        <p:spPr>
          <a:xfrm>
            <a:off x="5923085" y="2649397"/>
            <a:ext cx="408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 Disturbance using result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5DD3-2F83-CE14-E747-FCA4086B1922}"/>
              </a:ext>
            </a:extLst>
          </p:cNvPr>
          <p:cNvSpPr txBox="1"/>
          <p:nvPr/>
        </p:nvSpPr>
        <p:spPr>
          <a:xfrm>
            <a:off x="5923085" y="3469940"/>
            <a:ext cx="41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Discard disturbance using integration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11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Main purpose of my research</a:t>
                </a:r>
              </a:p>
              <a:p>
                <a:pPr lvl="1"/>
                <a:r>
                  <a:rPr lang="en-US" altLang="ko-KR" dirty="0"/>
                  <a:t>Collect the data from the simulator and find the disturbance value to reduce gain value to address the chattering problem using a DNN</a:t>
                </a:r>
              </a:p>
              <a:p>
                <a:pPr lvl="1"/>
                <a:r>
                  <a:rPr lang="en-US" altLang="ko-KR" dirty="0"/>
                  <a:t>Disturbance value is unknown value and differences with real and virtual</a:t>
                </a:r>
              </a:p>
              <a:p>
                <a:pPr marL="91433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50" dirty="0"/>
                        <m:t>unknown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value</m:t>
                      </m:r>
                      <m:r>
                        <m:rPr>
                          <m:nor/>
                        </m:rPr>
                        <a:rPr lang="en-US" altLang="ko-KR" sz="1050" dirty="0"/>
                        <m:t> : 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50" dirty="0"/>
                        <m:t>− 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50" dirty="0"/>
                        <m:t>− 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050" b="0" dirty="0"/>
              </a:p>
              <a:p>
                <a:pPr lvl="1"/>
                <a:r>
                  <a:rPr lang="en-US" altLang="ko-KR" dirty="0"/>
                  <a:t>It is not a definite output, it will be only disturbance or Gain too</a:t>
                </a:r>
              </a:p>
              <a:p>
                <a:pPr marL="457166" lvl="1" indent="0">
                  <a:buNone/>
                </a:pPr>
                <a:endParaRPr lang="en-US" altLang="ko-KR" dirty="0"/>
              </a:p>
              <a:p>
                <a:pPr marL="457166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8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Research plan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Find the relation with variables and disturbance for select input data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Make DNN model as small as possible for MCU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The metrics for the model is the improvement of chattering problem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Experiment real world (if I can)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More advance DNN model added (if MCU can) because just DNN is not good at outlier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dirty="0"/>
          </a:p>
          <a:p>
            <a:pPr marL="914366" lvl="1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Times-Roman"/>
              </a:rPr>
              <a:t>V. </a:t>
            </a:r>
            <a:r>
              <a:rPr lang="en-US" altLang="ko-KR" sz="1800" b="0" i="0" u="none" strike="noStrike" baseline="0" dirty="0" err="1">
                <a:latin typeface="Times-Roman"/>
              </a:rPr>
              <a:t>Utkin</a:t>
            </a:r>
            <a:r>
              <a:rPr lang="en-US" altLang="ko-KR" sz="1800" b="0" i="0" u="none" strike="noStrike" baseline="0" dirty="0">
                <a:latin typeface="Times-Roman"/>
              </a:rPr>
              <a:t>, J. </a:t>
            </a:r>
            <a:r>
              <a:rPr lang="en-US" altLang="ko-KR" sz="1800" b="0" i="0" u="none" strike="noStrike" baseline="0" dirty="0" err="1">
                <a:latin typeface="Times-Roman"/>
              </a:rPr>
              <a:t>Guldner</a:t>
            </a:r>
            <a:r>
              <a:rPr lang="en-US" altLang="ko-KR" sz="1800" b="0" i="0" u="none" strike="noStrike" baseline="0" dirty="0">
                <a:latin typeface="Times-Roman"/>
              </a:rPr>
              <a:t>, and J. Shi, </a:t>
            </a:r>
            <a:r>
              <a:rPr lang="en-US" altLang="ko-KR" sz="1800" b="0" i="1" u="none" strike="noStrike" baseline="0" dirty="0">
                <a:latin typeface="Times-Italic"/>
              </a:rPr>
              <a:t>Sliding Mode Control in Electromechanical Systems</a:t>
            </a:r>
            <a:r>
              <a:rPr lang="en-US" altLang="ko-KR" sz="1800" b="0" i="0" u="none" strike="noStrike" baseline="0" dirty="0">
                <a:latin typeface="Times-Roman"/>
              </a:rPr>
              <a:t>. New York, NY, USA: Taylor &amp; Francis, 1999.</a:t>
            </a:r>
          </a:p>
          <a:p>
            <a:pPr algn="l"/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Goggia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Tommaso, et al. "Integral sliding mode for the torque-vectoring control of fully electric vehicles: Theoretical design and experimental assessment." </a:t>
            </a:r>
            <a:r>
              <a:rPr lang="en-US" altLang="ko-KR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Vehicular Technology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64.5 (2014): 1701-1715.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1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D25B-0504-65AE-A0A2-A2E0522B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88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is Sliding Model Control</a:t>
                </a:r>
              </a:p>
              <a:p>
                <a:pPr lvl="1"/>
                <a:r>
                  <a:rPr lang="en-US" altLang="ko-KR" sz="1600" dirty="0"/>
                  <a:t>SMC is a nonlinear control approach which use relay as the basic control element</a:t>
                </a:r>
              </a:p>
              <a:p>
                <a:pPr lvl="1"/>
                <a:r>
                  <a:rPr lang="en-US" altLang="ko-KR" sz="1600" dirty="0"/>
                  <a:t>The main purpose of SMC is to ensure system stability and robustness against uncertainties and external disturbances</a:t>
                </a:r>
              </a:p>
              <a:p>
                <a:pPr lvl="1"/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 descr="Sliding Mode Control depicting the sliding surface, chattering and two... |  Download Scientific Diagram">
            <a:extLst>
              <a:ext uri="{FF2B5EF4-FFF2-40B4-BE49-F238E27FC236}">
                <a16:creationId xmlns:a16="http://schemas.microsoft.com/office/drawing/2014/main" id="{1D7B4D57-4F7B-B1F8-EB89-82463291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9" y="2846955"/>
            <a:ext cx="3570513" cy="2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Advantages of SMC</a:t>
            </a:r>
          </a:p>
          <a:p>
            <a:pPr lvl="1"/>
            <a:r>
              <a:rPr lang="en-US" altLang="ko-KR" dirty="0"/>
              <a:t>Robustness</a:t>
            </a:r>
          </a:p>
          <a:p>
            <a:pPr lvl="1"/>
            <a:r>
              <a:rPr lang="en-US" altLang="ko-KR" dirty="0"/>
              <a:t>System stability</a:t>
            </a:r>
          </a:p>
          <a:p>
            <a:pPr lvl="1"/>
            <a:r>
              <a:rPr lang="en-US" altLang="ko-KR" dirty="0"/>
              <a:t>Simplicity and Ease of Implementation</a:t>
            </a:r>
          </a:p>
          <a:p>
            <a:pPr lvl="1"/>
            <a:r>
              <a:rPr lang="en-US" altLang="ko-KR" dirty="0"/>
              <a:t>Nonlinear Control</a:t>
            </a:r>
          </a:p>
          <a:p>
            <a:r>
              <a:rPr lang="en-US" altLang="ko-KR" dirty="0"/>
              <a:t>Disadvantages of SMC</a:t>
            </a:r>
          </a:p>
          <a:p>
            <a:pPr lvl="1"/>
            <a:r>
              <a:rPr lang="en-US" altLang="ko-KR" dirty="0"/>
              <a:t>Chattering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of the First order SMC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Proportional control : u =-k(x-</a:t>
                </a:r>
                <a:r>
                  <a:rPr lang="en-US" altLang="ko-KR" dirty="0" err="1"/>
                  <a:t>x_desired</a:t>
                </a:r>
                <a:r>
                  <a:rPr lang="en-US" altLang="ko-KR" dirty="0"/>
                  <a:t>), SMC = u=-</a:t>
                </a:r>
                <a:r>
                  <a:rPr lang="en-US" altLang="ko-KR" dirty="0" err="1"/>
                  <a:t>Ksing</a:t>
                </a:r>
                <a:r>
                  <a:rPr lang="en-US" altLang="ko-KR" dirty="0"/>
                  <a:t>(x-</a:t>
                </a:r>
                <a:r>
                  <a:rPr lang="en-US" altLang="ko-KR" dirty="0" err="1"/>
                  <a:t>x_desired</a:t>
                </a:r>
                <a:r>
                  <a:rPr lang="en-US" altLang="ko-KR" dirty="0"/>
                  <a:t>) ; K is gain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5AD10-3AB9-E4E5-3BEF-C3C2EDDA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4" y="3380874"/>
            <a:ext cx="3354175" cy="2579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2FCE6A-CA32-B2CE-4DB5-64CB89AC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05" y="3380423"/>
            <a:ext cx="3415262" cy="2577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0C267-04B4-1682-B1D9-8FE9BB02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97" y="4224000"/>
            <a:ext cx="2030230" cy="1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of the First order SMC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+d(disturbance) </a:t>
                </a:r>
              </a:p>
              <a:p>
                <a:pPr lvl="1"/>
                <a:r>
                  <a:rPr lang="en-US" altLang="ko-KR" dirty="0"/>
                  <a:t>disturbance d = 0.5*sin(5t)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748ABE-BD0E-D61E-186E-8A2295AB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71" y="2863385"/>
            <a:ext cx="4140629" cy="3139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AD3A64-AD4C-A8C2-DC1C-202D7ED0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43" y="2863385"/>
            <a:ext cx="4140629" cy="3123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85A556-9516-663A-8410-9C24210C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77" y="3713605"/>
            <a:ext cx="2574673" cy="20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Modern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predictive Control (MPC) </a:t>
            </a:r>
          </a:p>
          <a:p>
            <a:pPr lvl="1"/>
            <a:r>
              <a:rPr lang="en-US" altLang="ko-KR" dirty="0"/>
              <a:t>Purpose : MPC uses a model of the process to predict the future behavior of the system. It optimizes control actions at each step based on a set of constraints and a cost function over a future prediction horizon</a:t>
            </a:r>
          </a:p>
          <a:p>
            <a:pPr lvl="1"/>
            <a:r>
              <a:rPr lang="en-US" altLang="ko-KR" dirty="0"/>
              <a:t>Advantage : can handle multi-variable control problem, Flexible in adapting to changing system condition</a:t>
            </a:r>
          </a:p>
          <a:p>
            <a:pPr lvl="1"/>
            <a:r>
              <a:rPr lang="en-US" altLang="ko-KR" dirty="0"/>
              <a:t>Disadvantage : Performance heavily relies on the accuracy of the model, and requires significant computational resources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Modern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Quadratic Regulator (LQR) Control</a:t>
            </a:r>
          </a:p>
          <a:p>
            <a:pPr lvl="1"/>
            <a:r>
              <a:rPr lang="en-US" altLang="ko-KR" i="0" dirty="0">
                <a:effectLst/>
                <a:latin typeface="+mj-lt"/>
              </a:rPr>
              <a:t>Purpose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j-lt"/>
              </a:rPr>
              <a:t>: LQ control is aimed at minimizing a quadratic cost function, which typically includes terms for error and control effort. It is used mainly for linear systems.</a:t>
            </a:r>
          </a:p>
          <a:p>
            <a:pPr lvl="1"/>
            <a:r>
              <a:rPr lang="en-US" altLang="ko-KR" dirty="0">
                <a:solidFill>
                  <a:srgbClr val="374151"/>
                </a:solidFill>
                <a:latin typeface="+mj-lt"/>
              </a:rPr>
              <a:t>Advantage : Efficient for linear system, Easy to make</a:t>
            </a:r>
          </a:p>
          <a:p>
            <a:pPr lvl="1"/>
            <a:r>
              <a:rPr lang="en-US" altLang="ko-KR" dirty="0">
                <a:solidFill>
                  <a:srgbClr val="374151"/>
                </a:solidFill>
                <a:latin typeface="+mj-lt"/>
              </a:rPr>
              <a:t>Disadvantage : Linear system only, not robust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Torque Vectoring</a:t>
            </a:r>
          </a:p>
          <a:p>
            <a:pPr lvl="1"/>
            <a:r>
              <a:rPr lang="en-US" altLang="ko-KR" dirty="0"/>
              <a:t>Torque Vectoring is distributing power individually to make extra yaw moment</a:t>
            </a:r>
          </a:p>
          <a:p>
            <a:pPr lvl="1"/>
            <a:r>
              <a:rPr lang="en-US" altLang="ko-KR" dirty="0"/>
              <a:t>This extra momentum improve handling, stability and performance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 descr="Basically, understeer is when a car turns less than intended; oversteer is when a car turns more than intended with a steady steering input.">
            <a:extLst>
              <a:ext uri="{FF2B5EF4-FFF2-40B4-BE49-F238E27FC236}">
                <a16:creationId xmlns:a16="http://schemas.microsoft.com/office/drawing/2014/main" id="{CA7C28F6-0ACB-09F5-281F-4B0EAFC8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49" y="3147012"/>
            <a:ext cx="4944178" cy="30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−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−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400" b="0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3EB49-69F4-BFCD-3C85-A537167AA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26046</TotalTime>
  <Words>734</Words>
  <Application>Microsoft Office PowerPoint</Application>
  <PresentationFormat>와이드스크린</PresentationFormat>
  <Paragraphs>99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Times-Italic</vt:lpstr>
      <vt:lpstr>Times-Roman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Sliding Mode Control(SMC)</vt:lpstr>
      <vt:lpstr>Sliding Mode Control(SMC)</vt:lpstr>
      <vt:lpstr>Sliding Mode Control(SMC)</vt:lpstr>
      <vt:lpstr>Sliding Mode Control(SMC)</vt:lpstr>
      <vt:lpstr>Other Modern Control</vt:lpstr>
      <vt:lpstr>Other Modern Control</vt:lpstr>
      <vt:lpstr>Torque Vectoring</vt:lpstr>
      <vt:lpstr>Torque Vectoring</vt:lpstr>
      <vt:lpstr>Torque Vectoring</vt:lpstr>
      <vt:lpstr>Torque Vectoring</vt:lpstr>
      <vt:lpstr>Torque Vectoring</vt:lpstr>
      <vt:lpstr>Torque Vectoring</vt:lpstr>
      <vt:lpstr>Torque Vectoring</vt:lpstr>
      <vt:lpstr>References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956</cp:revision>
  <dcterms:created xsi:type="dcterms:W3CDTF">2021-01-28T07:50:46Z</dcterms:created>
  <dcterms:modified xsi:type="dcterms:W3CDTF">2023-12-19T12:14:52Z</dcterms:modified>
</cp:coreProperties>
</file>