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4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F1FC3-875D-39AB-D7B6-83BEE0FA2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08A844-61C7-7E0A-951C-B262B8D2A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F7339-C361-532D-4578-2B45B6414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175D-E797-4E2A-90D9-51CC928EB4AC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E6F40F-6A93-422F-7014-4DD1E47B8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6EF5E5-2DBB-71DF-B72C-8979366C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A39B-5188-4F63-A3C3-299326C16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06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D2690-D248-147E-0033-73FE08D0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14DED7-9AA1-10A9-8963-D23D747DB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1148B8-FE60-ABC4-A520-BC519B36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175D-E797-4E2A-90D9-51CC928EB4AC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CA6901-E08E-D337-B46E-2CEE56A3A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C6709F-0DC0-61BC-DAD5-D6CC037FF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A39B-5188-4F63-A3C3-299326C16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04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121B9B-B33A-A0FF-BD21-3E9A91410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6FC8F4-AB87-597D-9695-E7DEDC2E3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B5D5F-3BAE-29F6-B7DA-390580ED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175D-E797-4E2A-90D9-51CC928EB4AC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0FF3CC-A1B1-331B-7A66-48C748DE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042E93-C8C7-ABA9-9775-BCEECA43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A39B-5188-4F63-A3C3-299326C16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54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E179B-9C44-0324-2FC8-805DEF3A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7DC7A5-CBE0-C393-7369-5452E1059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73060-2A2F-B770-C345-F7F8D4EA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175D-E797-4E2A-90D9-51CC928EB4AC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66C45-19D9-348B-6E4A-28B0263C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525A0-F79C-9D91-2DBE-6D7FB92B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A39B-5188-4F63-A3C3-299326C16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3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BF932-662D-BDE7-3808-C6A61004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5710E5-81F1-6E6B-F57E-7DC5BFAAA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E82DA-35E0-FD19-C828-A8A8D9FE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175D-E797-4E2A-90D9-51CC928EB4AC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D3568C-85CA-A143-FF9A-460EAFA7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39D1A-6857-FDBE-366C-83034F2C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A39B-5188-4F63-A3C3-299326C16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93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7EA6A-4EE7-9779-8BF1-D7BE0A03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D9CA2E-2F16-9A0E-97AC-27D0665C3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D1C65B-10F1-35CD-1FCB-5E37E51DA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0ABB8F-18FB-D59E-823B-4B53631E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175D-E797-4E2A-90D9-51CC928EB4AC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DA9FE7-B0B6-A886-E978-CB920673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1A6560-C0CE-DB37-F1FC-D35C9281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A39B-5188-4F63-A3C3-299326C16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5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52545-5E73-0F41-3D9E-0DE892CC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8680F9-2E0E-430D-5DC1-C694CE9B3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22C5FA-2EE5-E7A0-00D0-F9F959D58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44F396-D37F-D1E6-44A8-1D0A2AA6B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008F9C-87D2-4929-DFF8-832016FC6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125907-40BE-EB95-6664-ED70D67F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175D-E797-4E2A-90D9-51CC928EB4AC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3E7295-1F9E-DA5C-8729-2CF076DB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149CE7-D9C4-444D-7B8E-06115110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A39B-5188-4F63-A3C3-299326C16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10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9DFCB-E51B-D874-B265-800469FB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98DF30-2055-C2DA-0490-37276611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175D-E797-4E2A-90D9-51CC928EB4AC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618F62-0C8B-A347-CBEF-7910D7D1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FE4925-3E87-20CB-2778-5B566FA5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A39B-5188-4F63-A3C3-299326C16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63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030CD1-C37F-CE60-C0C4-0B3AF2CC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175D-E797-4E2A-90D9-51CC928EB4AC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2B17EE-A216-4E47-414A-C95AC08CA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9E3ACF-3A17-3645-0F0E-19D2BB5D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A39B-5188-4F63-A3C3-299326C16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68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58388-21C1-800A-82A4-D3F895240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2E36A1-EA58-1105-4697-2A68A2BFB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C9A0F5-073F-CAA6-1605-E5776C4B5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AB8C93-9B54-0886-B84E-3D3A9752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175D-E797-4E2A-90D9-51CC928EB4AC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250A70-BBFA-3D80-A326-D36966BB3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AD9298-9A68-643F-70D9-53387BBD7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A39B-5188-4F63-A3C3-299326C16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49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AD840-3EA0-6FA7-9205-80F110F86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A00EC3-1CA5-BD57-2B1A-ADABFFD98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03B5CD-B3C3-00C9-465C-492C08F3A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21DF4F-E2BE-A187-B67C-90EC378E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175D-E797-4E2A-90D9-51CC928EB4AC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6B0205-FEAB-EA33-BC33-5ABAEEB6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38E57-41A9-6166-E216-7892A148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A39B-5188-4F63-A3C3-299326C16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64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122BF6-ED8D-2FBE-DB33-E11AEAA8F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17A702-EFB3-3F1E-1431-81059FF4D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01ED9-89F2-EC67-BF33-CC77AF76C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70175D-E797-4E2A-90D9-51CC928EB4AC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E0317C-F9FF-CF3B-6032-ED252AFC0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8535C0-3270-F11F-D282-66996FF38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85A39B-5188-4F63-A3C3-299326C16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65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DFBFE7C-7DF5-8AFB-6EDD-EEC65050A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877" y="3429000"/>
            <a:ext cx="4907504" cy="305529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undefined">
            <a:extLst>
              <a:ext uri="{FF2B5EF4-FFF2-40B4-BE49-F238E27FC236}">
                <a16:creationId xmlns:a16="http://schemas.microsoft.com/office/drawing/2014/main" id="{42DDB28C-21A4-3E91-19A7-9E7BF73E1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877" y="329166"/>
            <a:ext cx="4907504" cy="294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CF01A57-59BE-CF9A-73B7-BC699827B9DA}"/>
              </a:ext>
            </a:extLst>
          </p:cNvPr>
          <p:cNvSpPr txBox="1">
            <a:spLocks/>
          </p:cNvSpPr>
          <p:nvPr/>
        </p:nvSpPr>
        <p:spPr>
          <a:xfrm>
            <a:off x="342967" y="329166"/>
            <a:ext cx="6239415" cy="6155124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Main Target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레이싱 차량은 높은 속도로 코너를 도는 능력이 중요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Torque Vectoring</a:t>
            </a:r>
            <a:r>
              <a:rPr lang="ko-KR" altLang="en-US" sz="2000" dirty="0"/>
              <a:t>은 좌우의 출력을 분배하여 추가적인 </a:t>
            </a:r>
            <a:r>
              <a:rPr lang="en-US" altLang="ko-KR" sz="2000" dirty="0"/>
              <a:t>Yaw Moment</a:t>
            </a:r>
            <a:r>
              <a:rPr lang="ko-KR" altLang="en-US" sz="2000" dirty="0"/>
              <a:t>를 생성하여 선회능력</a:t>
            </a:r>
            <a:r>
              <a:rPr lang="en-US" altLang="ko-KR" sz="2000" dirty="0"/>
              <a:t>, </a:t>
            </a:r>
            <a:r>
              <a:rPr lang="ko-KR" altLang="en-US" sz="2000" dirty="0"/>
              <a:t>핸들링 향상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Torque Vectoring</a:t>
            </a:r>
            <a:r>
              <a:rPr lang="ko-KR" altLang="en-US" sz="2000" dirty="0"/>
              <a:t>을 위해서는 필요한 </a:t>
            </a:r>
            <a:r>
              <a:rPr lang="en-US" altLang="ko-KR" sz="2000" dirty="0"/>
              <a:t>Yaw Moment </a:t>
            </a:r>
            <a:r>
              <a:rPr lang="ko-KR" altLang="en-US" sz="2000" dirty="0"/>
              <a:t>계산이 필요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Sliding Mode Control</a:t>
            </a:r>
            <a:r>
              <a:rPr lang="ko-KR" altLang="en-US" sz="2000" dirty="0"/>
              <a:t>과 </a:t>
            </a:r>
            <a:r>
              <a:rPr lang="en-US" altLang="ko-KR" sz="2000" dirty="0"/>
              <a:t>LSTM</a:t>
            </a:r>
            <a:r>
              <a:rPr lang="ko-KR" altLang="en-US" sz="2000" dirty="0"/>
              <a:t>을 이용하여 </a:t>
            </a:r>
            <a:r>
              <a:rPr lang="en-US" altLang="ko-KR" sz="2000" dirty="0"/>
              <a:t>Yaw Moment</a:t>
            </a:r>
            <a:r>
              <a:rPr lang="ko-KR" altLang="en-US" sz="2000" dirty="0"/>
              <a:t>를 계산을 목표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5540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DCF01A57-59BE-CF9A-73B7-BC699827B9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2967" y="329166"/>
                <a:ext cx="6239415" cy="6155124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 Design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ko-KR" altLang="en-US" sz="2000" dirty="0"/>
                  <a:t>차량의 </a:t>
                </a:r>
                <a:r>
                  <a:rPr lang="en-US" altLang="ko-KR" sz="2000" dirty="0"/>
                  <a:t>Yaw Moment </a:t>
                </a:r>
                <a:r>
                  <a:rPr lang="ko-KR" altLang="en-US" sz="2000" dirty="0"/>
                  <a:t>식은 타이의 </a:t>
                </a:r>
                <a:r>
                  <a:rPr lang="ko-KR" altLang="en-US" sz="2000" dirty="0" err="1"/>
                  <a:t>종방향</a:t>
                </a: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과 횡방향</a:t>
                </a: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로 구성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구동계의 출력으로 예측 가능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는 타이어의 비선형으로 인해 예측이 어려움 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Machine Learning Model</a:t>
                </a:r>
                <a:r>
                  <a:rPr lang="ko-KR" altLang="en-US" sz="2000" dirty="0"/>
                  <a:t>인 </a:t>
                </a:r>
                <a:r>
                  <a:rPr lang="en-US" altLang="ko-KR" sz="2000" dirty="0"/>
                  <a:t>LSTM</a:t>
                </a:r>
                <a:r>
                  <a:rPr lang="ko-KR" altLang="en-US" sz="2000" dirty="0"/>
                  <a:t>으로 예측하여 제어에 이용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DCF01A57-59BE-CF9A-73B7-BC699827B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67" y="329166"/>
                <a:ext cx="6239415" cy="6155124"/>
              </a:xfrm>
              <a:prstGeom prst="rect">
                <a:avLst/>
              </a:prstGeom>
              <a:blipFill>
                <a:blip r:embed="rId2"/>
                <a:stretch>
                  <a:fillRect l="-12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 descr="스케치, 도표, 스크린샷, 그림이(가) 표시된 사진&#10;&#10;자동 생성된 설명">
            <a:extLst>
              <a:ext uri="{FF2B5EF4-FFF2-40B4-BE49-F238E27FC236}">
                <a16:creationId xmlns:a16="http://schemas.microsoft.com/office/drawing/2014/main" id="{141767ED-2C8F-6E4B-8791-67EC24DB0A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46" y="234327"/>
            <a:ext cx="5618058" cy="2450506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91FC58A-5944-0E75-232B-47DD37A5E79C}"/>
              </a:ext>
            </a:extLst>
          </p:cNvPr>
          <p:cNvGrpSpPr/>
          <p:nvPr/>
        </p:nvGrpSpPr>
        <p:grpSpPr>
          <a:xfrm>
            <a:off x="7983166" y="2898843"/>
            <a:ext cx="2354093" cy="3724830"/>
            <a:chOff x="3085758" y="824080"/>
            <a:chExt cx="4476337" cy="5195575"/>
          </a:xfrm>
        </p:grpSpPr>
        <p:pic>
          <p:nvPicPr>
            <p:cNvPr id="7" name="Picture 2" descr="승용차용 | NEXEN TIRE">
              <a:extLst>
                <a:ext uri="{FF2B5EF4-FFF2-40B4-BE49-F238E27FC236}">
                  <a16:creationId xmlns:a16="http://schemas.microsoft.com/office/drawing/2014/main" id="{12B2E786-CD5C-4E61-EFFA-70D0309A1E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595" y="824080"/>
              <a:ext cx="4000500" cy="400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3CA1C1F5-09A9-EAA9-0AE1-8BA0C2369629}"/>
                </a:ext>
              </a:extLst>
            </p:cNvPr>
            <p:cNvSpPr/>
            <p:nvPr/>
          </p:nvSpPr>
          <p:spPr>
            <a:xfrm rot="10057650">
              <a:off x="3259802" y="5193109"/>
              <a:ext cx="2652081" cy="25868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04CE97E4-B925-C5E8-D149-0B0FD3B4D438}"/>
                </a:ext>
              </a:extLst>
            </p:cNvPr>
            <p:cNvSpPr/>
            <p:nvPr/>
          </p:nvSpPr>
          <p:spPr>
            <a:xfrm>
              <a:off x="6096000" y="4630563"/>
              <a:ext cx="1097269" cy="25868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D6649CB-2563-18C2-DE9F-116DE1DFCC14}"/>
                    </a:ext>
                  </a:extLst>
                </p:cNvPr>
                <p:cNvSpPr txBox="1"/>
                <p:nvPr/>
              </p:nvSpPr>
              <p:spPr>
                <a:xfrm>
                  <a:off x="3085758" y="5650323"/>
                  <a:ext cx="4758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D6649CB-2563-18C2-DE9F-116DE1DFCC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5758" y="5650323"/>
                  <a:ext cx="475837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4146" b="-3636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7674F7F-41C7-C0F4-448A-E1B69E876548}"/>
                    </a:ext>
                  </a:extLst>
                </p:cNvPr>
                <p:cNvSpPr txBox="1"/>
                <p:nvPr/>
              </p:nvSpPr>
              <p:spPr>
                <a:xfrm>
                  <a:off x="7078629" y="4628949"/>
                  <a:ext cx="483466" cy="3912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7674F7F-41C7-C0F4-448A-E1B69E8765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8629" y="4628949"/>
                  <a:ext cx="483466" cy="391260"/>
                </a:xfrm>
                <a:prstGeom prst="rect">
                  <a:avLst/>
                </a:prstGeom>
                <a:blipFill>
                  <a:blip r:embed="rId6"/>
                  <a:stretch>
                    <a:fillRect r="-40476" b="-456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6461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CF01A57-59BE-CF9A-73B7-BC699827B9DA}"/>
              </a:ext>
            </a:extLst>
          </p:cNvPr>
          <p:cNvSpPr txBox="1">
            <a:spLocks/>
          </p:cNvSpPr>
          <p:nvPr/>
        </p:nvSpPr>
        <p:spPr>
          <a:xfrm>
            <a:off x="342967" y="329166"/>
            <a:ext cx="6239415" cy="6155124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Sliding Mode Control &amp; LSTM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SMC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외란에</a:t>
            </a:r>
            <a:r>
              <a:rPr lang="ko-KR" altLang="en-US" sz="2000" dirty="0"/>
              <a:t> 대해 강건한 기법이지만 단점으로 </a:t>
            </a:r>
            <a:r>
              <a:rPr lang="en-US" altLang="ko-KR" sz="2000" dirty="0"/>
              <a:t>Chattering</a:t>
            </a:r>
            <a:r>
              <a:rPr lang="ko-KR" altLang="en-US" sz="2000" dirty="0"/>
              <a:t>이라는 입력의 떨림이 발생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 정확한 모델을 제작할수록 </a:t>
            </a:r>
            <a:r>
              <a:rPr lang="ko-KR" altLang="en-US" sz="2000" dirty="0" err="1"/>
              <a:t>외란을</a:t>
            </a:r>
            <a:r>
              <a:rPr lang="ko-KR" altLang="en-US" sz="2000" dirty="0"/>
              <a:t> 제거해주는  항목을 </a:t>
            </a:r>
            <a:r>
              <a:rPr lang="ko-KR" altLang="en-US" sz="2000" dirty="0" err="1"/>
              <a:t>작게할</a:t>
            </a:r>
            <a:r>
              <a:rPr lang="ko-KR" altLang="en-US" sz="2000" dirty="0"/>
              <a:t> 수 있음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앞서 설명한 </a:t>
            </a:r>
            <a:r>
              <a:rPr lang="en-US" altLang="ko-KR" sz="2000" dirty="0"/>
              <a:t>LSTM </a:t>
            </a:r>
            <a:r>
              <a:rPr lang="ko-KR" altLang="en-US" sz="2000" dirty="0"/>
              <a:t>예측 결과를 이용하여 </a:t>
            </a:r>
            <a:r>
              <a:rPr lang="ko-KR" altLang="en-US" sz="2000" dirty="0" err="1"/>
              <a:t>외란</a:t>
            </a:r>
            <a:r>
              <a:rPr lang="ko-KR" altLang="en-US" sz="2000" dirty="0"/>
              <a:t> 제거 항목을 </a:t>
            </a:r>
            <a:r>
              <a:rPr lang="ko-KR" altLang="en-US" sz="2000" dirty="0" err="1"/>
              <a:t>작게하고</a:t>
            </a:r>
            <a:r>
              <a:rPr lang="ko-KR" altLang="en-US" sz="2000" dirty="0"/>
              <a:t> 제어기를 설계</a:t>
            </a:r>
            <a:endParaRPr lang="en-US" altLang="ko-KR" sz="20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9A2A18C-6CD6-0265-E278-CD7F6938ED05}"/>
              </a:ext>
            </a:extLst>
          </p:cNvPr>
          <p:cNvGrpSpPr/>
          <p:nvPr/>
        </p:nvGrpSpPr>
        <p:grpSpPr>
          <a:xfrm>
            <a:off x="7755223" y="59928"/>
            <a:ext cx="3977712" cy="3369072"/>
            <a:chOff x="7813589" y="1815156"/>
            <a:chExt cx="3977712" cy="336907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8C9B96D1-E4B3-3287-570A-868E3F44B2FA}"/>
                </a:ext>
              </a:extLst>
            </p:cNvPr>
            <p:cNvGrpSpPr/>
            <p:nvPr/>
          </p:nvGrpSpPr>
          <p:grpSpPr>
            <a:xfrm>
              <a:off x="7813589" y="1815156"/>
              <a:ext cx="3977712" cy="3369072"/>
              <a:chOff x="4460788" y="1779576"/>
              <a:chExt cx="2705830" cy="2589850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BEF074D1-59A3-CB88-62BB-E18D928CBCF3}"/>
                  </a:ext>
                </a:extLst>
              </p:cNvPr>
              <p:cNvGrpSpPr/>
              <p:nvPr/>
            </p:nvGrpSpPr>
            <p:grpSpPr>
              <a:xfrm>
                <a:off x="4460788" y="1779576"/>
                <a:ext cx="2579619" cy="2589850"/>
                <a:chOff x="4460788" y="1779576"/>
                <a:chExt cx="2579619" cy="2589850"/>
              </a:xfrm>
            </p:grpSpPr>
            <p:grpSp>
              <p:nvGrpSpPr>
                <p:cNvPr id="64" name="그룹 63">
                  <a:extLst>
                    <a:ext uri="{FF2B5EF4-FFF2-40B4-BE49-F238E27FC236}">
                      <a16:creationId xmlns:a16="http://schemas.microsoft.com/office/drawing/2014/main" id="{875B07CC-69C9-72AE-EB1A-6C35E7520F13}"/>
                    </a:ext>
                  </a:extLst>
                </p:cNvPr>
                <p:cNvGrpSpPr/>
                <p:nvPr/>
              </p:nvGrpSpPr>
              <p:grpSpPr>
                <a:xfrm>
                  <a:off x="4460788" y="1849426"/>
                  <a:ext cx="2520000" cy="2520000"/>
                  <a:chOff x="1241853" y="1386048"/>
                  <a:chExt cx="2520000" cy="2520000"/>
                </a:xfrm>
              </p:grpSpPr>
              <p:cxnSp>
                <p:nvCxnSpPr>
                  <p:cNvPr id="67" name="직선 연결선 66">
                    <a:extLst>
                      <a:ext uri="{FF2B5EF4-FFF2-40B4-BE49-F238E27FC236}">
                        <a16:creationId xmlns:a16="http://schemas.microsoft.com/office/drawing/2014/main" id="{6C79C84B-193E-7832-C1E8-272D38A235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41853" y="2646048"/>
                    <a:ext cx="2520000" cy="0"/>
                  </a:xfrm>
                  <a:prstGeom prst="line">
                    <a:avLst/>
                  </a:prstGeom>
                  <a:ln w="19050">
                    <a:headEnd type="arrow" w="med" len="med"/>
                    <a:tailEnd type="arrow" w="med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>
                    <a:extLst>
                      <a:ext uri="{FF2B5EF4-FFF2-40B4-BE49-F238E27FC236}">
                        <a16:creationId xmlns:a16="http://schemas.microsoft.com/office/drawing/2014/main" id="{1CF7EF32-9CFF-FCB8-9692-C0F3136D6F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1853" y="1386048"/>
                    <a:ext cx="0" cy="2520000"/>
                  </a:xfrm>
                  <a:prstGeom prst="line">
                    <a:avLst/>
                  </a:prstGeom>
                  <a:ln w="19050">
                    <a:headEnd type="arrow" w="med" len="med"/>
                    <a:tailEnd type="arrow" w="med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2B5027B3-4A44-8B99-B8E7-D4B53D17B9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3417" y="1779576"/>
                      <a:ext cx="39158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9DD21DE-D417-93BD-9407-5AEC3A714D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3417" y="1779576"/>
                      <a:ext cx="391581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65970BDE-2856-6140-FB48-0019AFD6B7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52417" y="2770176"/>
                      <a:ext cx="38799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1F579DDB-26C5-C06A-6928-1BC224E21D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52417" y="2770176"/>
                      <a:ext cx="387990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9FD13E75-13D9-98FD-05A0-278811A5C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3925" y="2157413"/>
                <a:ext cx="1952625" cy="1890712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B25EA524-1383-4977-6D69-A4F8F1027C37}"/>
                      </a:ext>
                    </a:extLst>
                  </p:cNvPr>
                  <p:cNvSpPr txBox="1"/>
                  <p:nvPr/>
                </p:nvSpPr>
                <p:spPr>
                  <a:xfrm>
                    <a:off x="6316250" y="3393057"/>
                    <a:ext cx="850368" cy="3075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ko-KR" altLang="en-US" sz="3200" dirty="0"/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B25EA524-1383-4977-6D69-A4F8F1027C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6250" y="3393057"/>
                    <a:ext cx="850368" cy="30757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9" name="순서도: 연결자 58">
                <a:extLst>
                  <a:ext uri="{FF2B5EF4-FFF2-40B4-BE49-F238E27FC236}">
                    <a16:creationId xmlns:a16="http://schemas.microsoft.com/office/drawing/2014/main" id="{536C3D13-9EFF-2F52-0BE1-BE4742ED3FFB}"/>
                  </a:ext>
                </a:extLst>
              </p:cNvPr>
              <p:cNvSpPr/>
              <p:nvPr/>
            </p:nvSpPr>
            <p:spPr>
              <a:xfrm>
                <a:off x="5276849" y="1922420"/>
                <a:ext cx="54000" cy="54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3E722B9D-4BBE-A343-D424-A8455A431DB8}"/>
                  </a:ext>
                </a:extLst>
              </p:cNvPr>
              <p:cNvCxnSpPr>
                <a:cxnSpLocks/>
                <a:stCxn id="59" idx="3"/>
              </p:cNvCxnSpPr>
              <p:nvPr/>
            </p:nvCxnSpPr>
            <p:spPr>
              <a:xfrm flipH="1">
                <a:off x="5026775" y="1968512"/>
                <a:ext cx="257982" cy="460363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DF49A995-E74B-68C2-FD68-D8D9C9ADD9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6775" y="2428875"/>
                <a:ext cx="0" cy="18441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순서도: 연결자 61">
                <a:extLst>
                  <a:ext uri="{FF2B5EF4-FFF2-40B4-BE49-F238E27FC236}">
                    <a16:creationId xmlns:a16="http://schemas.microsoft.com/office/drawing/2014/main" id="{8396ABED-F298-4155-7121-00C23C2B4C65}"/>
                  </a:ext>
                </a:extLst>
              </p:cNvPr>
              <p:cNvSpPr/>
              <p:nvPr/>
            </p:nvSpPr>
            <p:spPr>
              <a:xfrm>
                <a:off x="6094446" y="3939745"/>
                <a:ext cx="54000" cy="54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2DD7BC1D-68B5-9569-9B8B-8C831A2FBE55}"/>
                  </a:ext>
                </a:extLst>
              </p:cNvPr>
              <p:cNvCxnSpPr>
                <a:cxnSpLocks/>
                <a:stCxn id="62" idx="7"/>
              </p:cNvCxnSpPr>
              <p:nvPr/>
            </p:nvCxnSpPr>
            <p:spPr>
              <a:xfrm flipV="1">
                <a:off x="6140534" y="3618445"/>
                <a:ext cx="277893" cy="32920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609BF27B-72E4-FACB-BBDC-A85105D3B97F}"/>
                </a:ext>
              </a:extLst>
            </p:cNvPr>
            <p:cNvGrpSpPr/>
            <p:nvPr/>
          </p:nvGrpSpPr>
          <p:grpSpPr>
            <a:xfrm>
              <a:off x="8645620" y="2730500"/>
              <a:ext cx="1010294" cy="776637"/>
              <a:chOff x="8645620" y="2730500"/>
              <a:chExt cx="1010294" cy="776637"/>
            </a:xfrm>
          </p:grpSpPr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B7F88F6E-CE1A-C650-A4F2-C76BCEDEAD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45620" y="2730500"/>
                <a:ext cx="314230" cy="16921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D1208BFB-A89A-4EB9-FB46-13EF2E6C29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55075" y="2730500"/>
                <a:ext cx="104775" cy="34607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63A30372-7A49-B3D1-A059-A55A01A3DC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5075" y="2927350"/>
                <a:ext cx="295275" cy="1492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94556D6E-7B51-A2C4-95C1-642648DCA8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92624" y="2927350"/>
                <a:ext cx="57726" cy="3524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C74BA6C7-D390-611B-9319-DEEC07908F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2624" y="3103803"/>
                <a:ext cx="333951" cy="175972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77EB6514-7002-88D9-477D-62165A100D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4025" y="3103803"/>
                <a:ext cx="82550" cy="388697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30D75C60-4FEF-F861-85CA-58F24A8791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1421" y="3486079"/>
                <a:ext cx="304493" cy="21058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A71C82C8-37B0-FE38-18FE-385DE33FA4A5}"/>
                </a:ext>
              </a:extLst>
            </p:cNvPr>
            <p:cNvGrpSpPr/>
            <p:nvPr/>
          </p:nvGrpSpPr>
          <p:grpSpPr>
            <a:xfrm flipH="1" flipV="1">
              <a:off x="9687723" y="3574780"/>
              <a:ext cx="1010294" cy="776637"/>
              <a:chOff x="8645620" y="2730500"/>
              <a:chExt cx="1010294" cy="776637"/>
            </a:xfrm>
          </p:grpSpPr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6935F6EC-D666-177A-B710-3B80B0A78B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45620" y="2730500"/>
                <a:ext cx="314230" cy="16921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12D45390-3546-CCFE-7A46-4C23EEA7DB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55075" y="2730500"/>
                <a:ext cx="104775" cy="34607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AC80D465-B955-D01B-F708-3C3042B4C5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5075" y="2927350"/>
                <a:ext cx="295275" cy="1492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A8B98BC2-3D02-FD18-06F7-23617BEC10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92624" y="2927350"/>
                <a:ext cx="57726" cy="3524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452050FC-06C6-3E94-1645-3B6A1DE86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2624" y="3103803"/>
                <a:ext cx="333951" cy="175972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160CF36B-8F32-4429-6BD8-AAAA0CEE10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4025" y="3103803"/>
                <a:ext cx="82550" cy="388697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A912E025-19EE-7470-52BE-998EDDE07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1421" y="3486079"/>
                <a:ext cx="304493" cy="21058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90AB762-3F6F-EC92-AF2F-54E73D9BABBE}"/>
              </a:ext>
            </a:extLst>
          </p:cNvPr>
          <p:cNvGrpSpPr/>
          <p:nvPr/>
        </p:nvGrpSpPr>
        <p:grpSpPr>
          <a:xfrm>
            <a:off x="7470872" y="3872980"/>
            <a:ext cx="4775648" cy="2716210"/>
            <a:chOff x="3295134" y="2463046"/>
            <a:chExt cx="6054811" cy="3629415"/>
          </a:xfrm>
        </p:grpSpPr>
        <p:pic>
          <p:nvPicPr>
            <p:cNvPr id="70" name="그림 69" descr="도표, 텍스트, 스크린샷, 평면도이(가) 표시된 사진&#10;&#10;자동 생성된 설명">
              <a:extLst>
                <a:ext uri="{FF2B5EF4-FFF2-40B4-BE49-F238E27FC236}">
                  <a16:creationId xmlns:a16="http://schemas.microsoft.com/office/drawing/2014/main" id="{FCC2FED5-A4D9-AB95-B7C1-448690E7F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5134" y="2463046"/>
              <a:ext cx="6054811" cy="3264674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D4C97DC-D79C-C652-2206-9D66923F7000}"/>
                </a:ext>
              </a:extLst>
            </p:cNvPr>
            <p:cNvSpPr txBox="1"/>
            <p:nvPr/>
          </p:nvSpPr>
          <p:spPr>
            <a:xfrm>
              <a:off x="5715642" y="5784684"/>
              <a:ext cx="1213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LSTM Model</a:t>
              </a:r>
              <a:endParaRPr lang="ko-KR" altLang="en-US" sz="1400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F8CCC9E-F381-45CF-94EB-E6C81B6D72D8}"/>
              </a:ext>
            </a:extLst>
          </p:cNvPr>
          <p:cNvSpPr txBox="1"/>
          <p:nvPr/>
        </p:nvSpPr>
        <p:spPr>
          <a:xfrm>
            <a:off x="8637993" y="3664450"/>
            <a:ext cx="1938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Sliding Mode Control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682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DCF01A57-59BE-CF9A-73B7-BC699827B9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2967" y="329166"/>
                <a:ext cx="6239415" cy="6155124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 </a:t>
                </a:r>
                <a:r>
                  <a:rPr lang="ko-KR" altLang="en-US" sz="2400" dirty="0"/>
                  <a:t>데이터 수집 및 시뮬레이션 진행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ko-KR" altLang="en-US" sz="2000" dirty="0"/>
                  <a:t>실제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데이터 수집이 어려움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이에 가상환경 시뮬레이션 </a:t>
                </a:r>
                <a:r>
                  <a:rPr lang="en-US" altLang="ko-KR" sz="2000" dirty="0" err="1"/>
                  <a:t>CarMaker</a:t>
                </a:r>
                <a:r>
                  <a:rPr lang="ko-KR" altLang="en-US" sz="2000" dirty="0"/>
                  <a:t>를 사용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en-US" altLang="ko-KR" sz="2000" dirty="0" err="1"/>
                  <a:t>CarMaker</a:t>
                </a:r>
                <a:r>
                  <a:rPr lang="ko-KR" altLang="en-US" sz="2000" dirty="0"/>
                  <a:t>에서 제공하는 </a:t>
                </a:r>
                <a:r>
                  <a:rPr lang="en-US" altLang="ko-KR" sz="2000" dirty="0"/>
                  <a:t>Formula Student </a:t>
                </a:r>
                <a:r>
                  <a:rPr lang="ko-KR" altLang="en-US" sz="2000" dirty="0"/>
                  <a:t>차량 사용하여 시뮬레이션 진행</a:t>
                </a:r>
                <a:endParaRPr lang="en-US" altLang="ko-KR" sz="2000" dirty="0"/>
              </a:p>
              <a:p>
                <a:pPr marL="457166" lvl="1" indent="0">
                  <a:lnSpc>
                    <a:spcPct val="150000"/>
                  </a:lnSpc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DCF01A57-59BE-CF9A-73B7-BC699827B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67" y="329166"/>
                <a:ext cx="6239415" cy="6155124"/>
              </a:xfrm>
              <a:prstGeom prst="rect">
                <a:avLst/>
              </a:prstGeom>
              <a:blipFill>
                <a:blip r:embed="rId2"/>
                <a:stretch>
                  <a:fillRect l="-12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 descr="텍스트, 자동차, 바퀴, 육상 차량이(가) 표시된 사진&#10;&#10;자동 생성된 설명">
            <a:extLst>
              <a:ext uri="{FF2B5EF4-FFF2-40B4-BE49-F238E27FC236}">
                <a16:creationId xmlns:a16="http://schemas.microsoft.com/office/drawing/2014/main" id="{5D9654D8-42C8-DED6-0DD2-6131C3C31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994" y="387069"/>
            <a:ext cx="4616762" cy="26721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1F9D86-3E46-79E0-FDAE-7CD7D30AF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98860" y="3429000"/>
            <a:ext cx="3206105" cy="315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20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CF01A57-59BE-CF9A-73B7-BC699827B9DA}"/>
              </a:ext>
            </a:extLst>
          </p:cNvPr>
          <p:cNvSpPr txBox="1">
            <a:spLocks/>
          </p:cNvSpPr>
          <p:nvPr/>
        </p:nvSpPr>
        <p:spPr>
          <a:xfrm>
            <a:off x="342967" y="329166"/>
            <a:ext cx="5675211" cy="6155124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</a:t>
            </a:r>
            <a:r>
              <a:rPr lang="ko-KR" altLang="en-US" sz="2400" dirty="0"/>
              <a:t>결과 및 차후 계획</a:t>
            </a:r>
            <a:endParaRPr lang="en-US" altLang="ko-KR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err="1"/>
              <a:t>채터링이</a:t>
            </a:r>
            <a:r>
              <a:rPr lang="ko-KR" altLang="en-US" sz="2000" dirty="0"/>
              <a:t> 줄고 더 잘 수렴하는 것을 확인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하지만 몇몇 </a:t>
            </a:r>
            <a:r>
              <a:rPr lang="en-US" altLang="ko-KR" sz="2000" dirty="0"/>
              <a:t>LSTM</a:t>
            </a:r>
            <a:r>
              <a:rPr lang="ko-KR" altLang="en-US" sz="2000" dirty="0"/>
              <a:t> 예측이 실패할 때 제어가 흔들리는 것을 확인 보완 필요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marL="457166" lvl="1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pic>
        <p:nvPicPr>
          <p:cNvPr id="7" name="그림 6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C2C3B99D-9890-B6A2-9785-546F81B5D0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9" t="1642" r="7074" b="6035"/>
          <a:stretch/>
        </p:blipFill>
        <p:spPr>
          <a:xfrm>
            <a:off x="6245967" y="1035209"/>
            <a:ext cx="5167820" cy="28882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21AC9F-DBA6-09B8-85FF-9533E1EAA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810" y="4034187"/>
            <a:ext cx="3449597" cy="28238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BC14B94-CE8D-A702-8741-2E4341860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112" y="4144983"/>
            <a:ext cx="4893012" cy="26831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39AEA8-DEEA-E576-8CEB-91306ACB5ED3}"/>
              </a:ext>
            </a:extLst>
          </p:cNvPr>
          <p:cNvSpPr/>
          <p:nvPr/>
        </p:nvSpPr>
        <p:spPr>
          <a:xfrm>
            <a:off x="7578857" y="1847969"/>
            <a:ext cx="402078" cy="389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EF05C9-E1F7-A7D0-A78C-781C8DCBA84E}"/>
              </a:ext>
            </a:extLst>
          </p:cNvPr>
          <p:cNvSpPr/>
          <p:nvPr/>
        </p:nvSpPr>
        <p:spPr>
          <a:xfrm>
            <a:off x="9400530" y="1261352"/>
            <a:ext cx="402078" cy="389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9F31DD4-A8A4-4CF0-04A6-91736DCA13EC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228618" y="2042521"/>
            <a:ext cx="2350239" cy="2102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A3211FF-8A67-7A39-214A-4B33F35AEEF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601569" y="1650457"/>
            <a:ext cx="201040" cy="238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147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205</Words>
  <Application>Microsoft Office PowerPoint</Application>
  <PresentationFormat>와이드스크린</PresentationFormat>
  <Paragraphs>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진민 김</dc:creator>
  <cp:lastModifiedBy>SMEET</cp:lastModifiedBy>
  <cp:revision>16</cp:revision>
  <dcterms:created xsi:type="dcterms:W3CDTF">2024-04-18T08:00:06Z</dcterms:created>
  <dcterms:modified xsi:type="dcterms:W3CDTF">2024-04-18T09:23:41Z</dcterms:modified>
</cp:coreProperties>
</file>