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0" r:id="rId3"/>
    <p:sldId id="360" r:id="rId4"/>
    <p:sldId id="340" r:id="rId5"/>
    <p:sldId id="363" r:id="rId6"/>
    <p:sldId id="345" r:id="rId7"/>
    <p:sldId id="364" r:id="rId8"/>
    <p:sldId id="346" r:id="rId9"/>
    <p:sldId id="343" r:id="rId10"/>
    <p:sldId id="365" r:id="rId11"/>
    <p:sldId id="344" r:id="rId12"/>
    <p:sldId id="354" r:id="rId13"/>
    <p:sldId id="342" r:id="rId14"/>
    <p:sldId id="348" r:id="rId15"/>
    <p:sldId id="349" r:id="rId16"/>
    <p:sldId id="336" r:id="rId17"/>
    <p:sldId id="350" r:id="rId18"/>
    <p:sldId id="352" r:id="rId19"/>
    <p:sldId id="355" r:id="rId20"/>
    <p:sldId id="358" r:id="rId21"/>
    <p:sldId id="359" r:id="rId2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3455" autoAdjust="0"/>
  </p:normalViewPr>
  <p:slideViewPr>
    <p:cSldViewPr snapToGrid="0">
      <p:cViewPr>
        <p:scale>
          <a:sx n="125" d="100"/>
          <a:sy n="125" d="100"/>
        </p:scale>
        <p:origin x="1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21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7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3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/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 </a:t>
            </a:r>
            <a:r>
              <a:rPr lang="en-US" altLang="ko-KR" b="0" dirty="0"/>
              <a:t>- </a:t>
            </a:r>
            <a:r>
              <a:rPr lang="ko-KR" altLang="en-US" b="0" dirty="0"/>
              <a:t>한양대학교 미래자동차 공학과</a:t>
            </a:r>
            <a:endParaRPr lang="en-US" altLang="ko-KR" b="0" dirty="0"/>
          </a:p>
          <a:p>
            <a:r>
              <a:rPr lang="ko-KR" altLang="en-US" b="0" dirty="0"/>
              <a:t>윤상원</a:t>
            </a:r>
            <a:r>
              <a:rPr lang="en-US" altLang="ko-KR" b="0" baseline="30000" dirty="0"/>
              <a:t>*  </a:t>
            </a:r>
            <a:r>
              <a:rPr lang="en-US" altLang="ko-KR" b="0" dirty="0"/>
              <a:t>- </a:t>
            </a:r>
            <a:r>
              <a:rPr lang="ko-KR" altLang="en-US" b="0" dirty="0"/>
              <a:t>서울대학교 전자 정보 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1731981" y="2156844"/>
            <a:ext cx="3418436" cy="3562618"/>
            <a:chOff x="726141" y="2126364"/>
            <a:chExt cx="3418436" cy="35626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26364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434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Input Control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5235032" y="232641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6329175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6329175" y="3207889"/>
            <a:ext cx="381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5235032" y="339356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5235032" y="4460719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5235032" y="5527870"/>
            <a:ext cx="896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6329175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6329175" y="4289414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위한 항 추가 </a:t>
            </a:r>
          </a:p>
        </p:txBody>
      </p: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4" y="1126900"/>
                <a:ext cx="824794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SMC </a:t>
                </a:r>
                <a:r>
                  <a:rPr lang="ko-KR" altLang="en-US" sz="2400" dirty="0"/>
                  <a:t>설계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Sliding Surface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ko-KR" altLang="en-US" sz="2000" dirty="0"/>
                  <a:t>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설정하여 </a:t>
                </a:r>
                <a:r>
                  <a:rPr lang="en-US" altLang="ko-KR" sz="2000" dirty="0"/>
                  <a:t>SMC </a:t>
                </a:r>
                <a:r>
                  <a:rPr lang="ko-KR" altLang="en-US" sz="2000" dirty="0"/>
                  <a:t>설계 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r>
                  <a:rPr lang="en-US" altLang="ko-KR" sz="20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Neutral Steer</a:t>
                </a:r>
                <a:r>
                  <a:rPr lang="ko-KR" altLang="en-US" sz="2000" dirty="0"/>
                  <a:t>에서의 </a:t>
                </a:r>
                <a:r>
                  <a:rPr lang="en-US" altLang="ko-KR" sz="2000" dirty="0"/>
                  <a:t>Yaw rate</a:t>
                </a:r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" y="1126900"/>
                <a:ext cx="8247944" cy="5053013"/>
              </a:xfrm>
              <a:prstGeom prst="rect">
                <a:avLst/>
              </a:prstGeom>
              <a:blipFill>
                <a:blip r:embed="rId3"/>
                <a:stretch>
                  <a:fillRect l="-960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01A7F81B-7CB2-649E-CA5C-21CCB0B58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77" y="1015324"/>
            <a:ext cx="2386590" cy="47097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76251D-FC47-76FA-382D-9FF468F1AB7A}"/>
              </a:ext>
            </a:extLst>
          </p:cNvPr>
          <p:cNvSpPr txBox="1"/>
          <p:nvPr/>
        </p:nvSpPr>
        <p:spPr>
          <a:xfrm>
            <a:off x="9281730" y="5768269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56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Sliding Surface</a:t>
                </a:r>
                <a:r>
                  <a:rPr lang="ko-KR" altLang="en-US" sz="2000" dirty="0"/>
                  <a:t>가 수렴하기 위해서는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만족하고 </a:t>
                </a:r>
                <a:r>
                  <a:rPr lang="en-US" altLang="ko-KR" sz="2000" dirty="0"/>
                  <a:t>Lyapunov function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미분 값인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≤0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만족하는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 선정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1515761" y="3021189"/>
                <a:ext cx="84932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3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61" y="3021189"/>
                <a:ext cx="84932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7246903" y="3761545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6265802" y="4344017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02" y="4344017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7043351" y="3039061"/>
            <a:ext cx="522572" cy="612648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Model </a:t>
            </a:r>
            <a:r>
              <a:rPr lang="ko-KR" altLang="en-US" sz="2000" dirty="0"/>
              <a:t>숨겨진 상관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39917" y="25663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목표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Vehicle Dynamic Model</a:t>
            </a:r>
            <a:r>
              <a:rPr lang="ko-KR" altLang="en-US" sz="2000" dirty="0"/>
              <a:t>이 정확할 수록 제어기의 성능도 증가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하지만 차량의 타이어는 비선형성이 강해 예측이 어려움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따라서 이러한 비선형 부분을 </a:t>
            </a:r>
            <a:r>
              <a:rPr lang="en-US" altLang="ko-KR" sz="2000" dirty="0"/>
              <a:t>Machine Learning</a:t>
            </a:r>
            <a:r>
              <a:rPr lang="ko-KR" altLang="en-US" sz="2000" dirty="0"/>
              <a:t>으로 대체하여 예측하여 제어기에 반영하고자 함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4822723" y="5995707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533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0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1142253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156[Nm]</a:t>
            </a:r>
            <a:r>
              <a:rPr lang="ko-KR" altLang="en-US" sz="2000" dirty="0"/>
              <a:t>의 오차를 보이고 </a:t>
            </a:r>
            <a:r>
              <a:rPr lang="en-US" altLang="ko-KR" sz="2000" dirty="0"/>
              <a:t>Max</a:t>
            </a:r>
            <a:r>
              <a:rPr lang="ko-KR" altLang="en-US" sz="2000" dirty="0"/>
              <a:t>로 </a:t>
            </a:r>
            <a:r>
              <a:rPr lang="en-US" altLang="ko-KR" sz="2000" dirty="0"/>
              <a:t>1250[Nm]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SMC Gain</a:t>
            </a:r>
            <a:r>
              <a:rPr lang="ko-KR" altLang="en-US" sz="2000" dirty="0"/>
              <a:t>은 이 </a:t>
            </a:r>
            <a:r>
              <a:rPr lang="en-US" altLang="ko-KR" sz="2000" dirty="0"/>
              <a:t>Max</a:t>
            </a:r>
            <a:r>
              <a:rPr lang="ko-KR" altLang="en-US" sz="2000" dirty="0"/>
              <a:t>값보다 높아야 하고 추가적인 </a:t>
            </a:r>
            <a:r>
              <a:rPr lang="ko-KR" altLang="en-US" sz="2000" dirty="0" err="1"/>
              <a:t>외란을</a:t>
            </a:r>
            <a:r>
              <a:rPr lang="ko-KR" altLang="en-US" sz="2000" dirty="0"/>
              <a:t> 고려하여 </a:t>
            </a:r>
            <a:r>
              <a:rPr lang="en-US" altLang="ko-KR" sz="2000" dirty="0"/>
              <a:t>3000</a:t>
            </a:r>
            <a:r>
              <a:rPr lang="ko-KR" altLang="en-US" sz="2000" dirty="0"/>
              <a:t>으로 설정</a:t>
            </a:r>
            <a:endParaRPr lang="en-US" altLang="ko-KR" sz="2000" dirty="0"/>
          </a:p>
        </p:txBody>
      </p:sp>
      <p:pic>
        <p:nvPicPr>
          <p:cNvPr id="7" name="그림 6" descr="도표, 텍스트, 라인이(가) 표시된 사진&#10;&#10;자동 생성된 설명">
            <a:extLst>
              <a:ext uri="{FF2B5EF4-FFF2-40B4-BE49-F238E27FC236}">
                <a16:creationId xmlns:a16="http://schemas.microsoft.com/office/drawing/2014/main" id="{206EBE33-24E1-994C-E780-41A62DD30E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3894" r="6042" b="6041"/>
          <a:stretch/>
        </p:blipFill>
        <p:spPr>
          <a:xfrm>
            <a:off x="3610689" y="2734961"/>
            <a:ext cx="6427313" cy="34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 60</a:t>
            </a:r>
            <a:r>
              <a:rPr lang="en-US" altLang="ko-KR" sz="2000" dirty="0"/>
              <a:t>km/h</a:t>
            </a:r>
            <a:r>
              <a:rPr lang="ko-KR" altLang="en-US" sz="2000" dirty="0"/>
              <a:t> 속도에서 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Torque Vectoring </a:t>
            </a:r>
            <a:r>
              <a:rPr lang="ko-KR" altLang="en-US" sz="2000" dirty="0"/>
              <a:t>사용하지 않았을 때와</a:t>
            </a:r>
            <a:r>
              <a:rPr lang="en-US" altLang="ko-KR" sz="2000" dirty="0"/>
              <a:t> LSTM O 2</a:t>
            </a:r>
            <a:r>
              <a:rPr lang="ko-KR" altLang="en-US" sz="2000" dirty="0"/>
              <a:t>가지 비교 진행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  <p:pic>
        <p:nvPicPr>
          <p:cNvPr id="7" name="그림 6" descr="도표, 라인, 그래프, 텍스트이(가) 표시된 사진&#10;&#10;자동 생성된 설명">
            <a:extLst>
              <a:ext uri="{FF2B5EF4-FFF2-40B4-BE49-F238E27FC236}">
                <a16:creationId xmlns:a16="http://schemas.microsoft.com/office/drawing/2014/main" id="{8DC64242-0A55-BF4E-3109-377585B50C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" t="4288" r="6042" b="6987"/>
          <a:stretch/>
        </p:blipFill>
        <p:spPr>
          <a:xfrm>
            <a:off x="3080951" y="2564195"/>
            <a:ext cx="6911546" cy="36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결과 및 토의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전체적으로 가까워지는 것을 확인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 결과가 크게 흔들릴 때 제어가 흔들리는 것을 확인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성능적으로 </a:t>
                </a:r>
                <a:r>
                  <a:rPr lang="ko-KR" altLang="en-US" sz="2000" dirty="0" err="1"/>
                  <a:t>조향</a:t>
                </a:r>
                <a:r>
                  <a:rPr lang="ko-KR" altLang="en-US" sz="2000" dirty="0"/>
                  <a:t> 성능의 향상이 있을 수 있을 수 있으나 안정도가 떨어질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 </a:t>
                </a:r>
                <a:r>
                  <a:rPr lang="ko-KR" altLang="en-US" sz="2000" dirty="0"/>
                  <a:t>결과가 흔들리지 않고 일정하게 나올 수 있는 방안 추가 필요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레이싱 차량은 높은 속도로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55159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Torque Vectoring</a:t>
            </a:r>
            <a:r>
              <a:rPr lang="ko-KR" altLang="en-US" sz="2000" dirty="0"/>
              <a:t>에 필요한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는 </a:t>
            </a:r>
            <a:r>
              <a:rPr lang="en-US" altLang="ko-KR" sz="2000" dirty="0"/>
              <a:t>Feed Back </a:t>
            </a:r>
            <a:r>
              <a:rPr lang="ko-KR" altLang="en-US" sz="2000" dirty="0"/>
              <a:t>제어를 통해 추정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Feed</a:t>
            </a:r>
            <a:r>
              <a:rPr lang="ko-KR" altLang="en-US" sz="2000" dirty="0"/>
              <a:t> </a:t>
            </a:r>
            <a:r>
              <a:rPr lang="en-US" altLang="ko-KR" sz="2000" dirty="0"/>
              <a:t>Back</a:t>
            </a:r>
            <a:r>
              <a:rPr lang="ko-KR" altLang="en-US" sz="2000" dirty="0"/>
              <a:t> 제어를 할 시 정확한 모델링을 통해 성능 향상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LSTM</a:t>
            </a:r>
            <a:r>
              <a:rPr lang="ko-KR" altLang="en-US" sz="2000" dirty="0"/>
              <a:t>을 통해 차량의 비선형 부분을 예측하여 모델링 정확도를 향상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B8EE55-652A-8E0D-5FC3-7B86FEA9565E}"/>
              </a:ext>
            </a:extLst>
          </p:cNvPr>
          <p:cNvGrpSpPr/>
          <p:nvPr/>
        </p:nvGrpSpPr>
        <p:grpSpPr>
          <a:xfrm>
            <a:off x="8777251" y="1449086"/>
            <a:ext cx="3414749" cy="4645138"/>
            <a:chOff x="3085758" y="824080"/>
            <a:chExt cx="4476337" cy="5195575"/>
          </a:xfrm>
        </p:grpSpPr>
        <p:pic>
          <p:nvPicPr>
            <p:cNvPr id="7" name="Picture 2" descr="승용차용 | NEXEN TIRE">
              <a:extLst>
                <a:ext uri="{FF2B5EF4-FFF2-40B4-BE49-F238E27FC236}">
                  <a16:creationId xmlns:a16="http://schemas.microsoft.com/office/drawing/2014/main" id="{20FA19CA-D12E-75B7-F985-5CAA522D8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F81DE7EA-9D22-289C-E1B9-058885ED0715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6263043-5BEB-2471-06EE-66C48A9C1606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식을 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ko-KR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2000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2000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ko-KR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𝐹𝑅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ko-KR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 kern="100">
                                <a:latin typeface="Cambria Math" panose="02040503050406030204" pitchFamily="18" charset="0"/>
                                <a:ea typeface="HY신명조" panose="02030600000101010101" pitchFamily="18" charset="-127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2000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+ </m:t>
                    </m:r>
                  </m:oMath>
                </a14:m>
                <a:endParaRPr lang="en-US" altLang="ko-KR" sz="2000" kern="100" dirty="0">
                  <a:latin typeface="Cambria Math" panose="020405030504060302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2000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2000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2000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2000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𝑅𝑅</m:t>
                              </m:r>
                            </m:sub>
                          </m:sSub>
                          <m:r>
                            <a:rPr lang="en-US" altLang="ko-KR" sz="20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2000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𝑅𝐿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ko-KR" sz="20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000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ko-KR" sz="20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ko-KR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r>
                        <a:rPr lang="ko-KR" altLang="en-US" sz="20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200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ko-KR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20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20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6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마찰력이 충분하다는 가정하에 구동계의 출력으로 예측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차량의 방향과 실제 진행 방향의 차이 </a:t>
                </a:r>
                <a:r>
                  <a:rPr lang="en-US" altLang="ko-KR" sz="2000" dirty="0"/>
                  <a:t>Slip Angle</a:t>
                </a:r>
                <a:r>
                  <a:rPr lang="ko-KR" altLang="en-US" sz="2000" dirty="0"/>
                  <a:t>에 변화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Slip Angle</a:t>
                </a:r>
                <a:r>
                  <a:rPr lang="ko-KR" altLang="en-US" sz="2000" dirty="0"/>
                  <a:t>은 예측이 어렵고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Slip Angle</a:t>
                </a:r>
                <a:r>
                  <a:rPr lang="ko-KR" altLang="en-US" sz="2000" dirty="0"/>
                  <a:t>에 따른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도 비선형성이 존재하여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kern="100"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예측이 어려움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427E4BE3-56F9-EA2D-AD3C-50A90998B711}"/>
              </a:ext>
            </a:extLst>
          </p:cNvPr>
          <p:cNvGrpSpPr/>
          <p:nvPr/>
        </p:nvGrpSpPr>
        <p:grpSpPr>
          <a:xfrm>
            <a:off x="7902589" y="3566984"/>
            <a:ext cx="2997066" cy="2840650"/>
            <a:chOff x="4457699" y="1634212"/>
            <a:chExt cx="2296723" cy="27379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37D4C0E-531A-7184-00A5-073742849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DA8FC3A-DB9E-0EF1-50A8-D5D2C78353C5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AE1E8A6-D477-0DB4-DB60-AE46F08693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78D4610-8B1B-6338-05F3-218A9E2CE292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192538B-8D76-52EB-CEA5-C6C508561B6E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897" cy="26197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192538B-8D76-52EB-CEA5-C6C5085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897" cy="261971"/>
                </a:xfrm>
                <a:prstGeom prst="rect">
                  <a:avLst/>
                </a:prstGeom>
                <a:blipFill>
                  <a:blip r:embed="rId4"/>
                  <a:stretch>
                    <a:fillRect b="-681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254693-0864-8D37-743E-914EAF3A7737}"/>
                    </a:ext>
                  </a:extLst>
                </p:cNvPr>
                <p:cNvSpPr txBox="1"/>
                <p:nvPr/>
              </p:nvSpPr>
              <p:spPr>
                <a:xfrm>
                  <a:off x="5451402" y="1997542"/>
                  <a:ext cx="922722" cy="26197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254693-0864-8D37-743E-914EAF3A7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02" y="1997542"/>
                  <a:ext cx="922722" cy="261971"/>
                </a:xfrm>
                <a:prstGeom prst="rect">
                  <a:avLst/>
                </a:prstGeom>
                <a:blipFill>
                  <a:blip r:embed="rId5"/>
                  <a:stretch>
                    <a:fillRect b="-444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08BBA09-8B4C-772E-8D63-9ED7290B164A}"/>
                </a:ext>
              </a:extLst>
            </p:cNvPr>
            <p:cNvGrpSpPr/>
            <p:nvPr/>
          </p:nvGrpSpPr>
          <p:grpSpPr>
            <a:xfrm>
              <a:off x="4457700" y="1634212"/>
              <a:ext cx="2296722" cy="2737942"/>
              <a:chOff x="4457700" y="1634212"/>
              <a:chExt cx="2296722" cy="2737942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81B201E-7AB0-E546-0A71-C932493714EB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D2B8E6E-83CB-288D-AEAE-B5A13FD04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A024419D-063F-A8BB-D5EF-B3DD7368F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FB016C9-8A66-E2D7-D5FD-FDABC3EFF0FD}"/>
                      </a:ext>
                    </a:extLst>
                  </p:cNvPr>
                  <p:cNvSpPr txBox="1"/>
                  <p:nvPr/>
                </p:nvSpPr>
                <p:spPr>
                  <a:xfrm>
                    <a:off x="5853960" y="4104880"/>
                    <a:ext cx="900462" cy="26727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𝑆𝑙𝑖𝑝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FB016C9-8A66-E2D7-D5FD-FDABC3EFF0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3960" y="4104880"/>
                    <a:ext cx="900462" cy="2672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218" b="-2444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CE86568-BBC4-00AE-EBA5-7C90642C9A33}"/>
                      </a:ext>
                    </a:extLst>
                  </p:cNvPr>
                  <p:cNvSpPr txBox="1"/>
                  <p:nvPr/>
                </p:nvSpPr>
                <p:spPr>
                  <a:xfrm>
                    <a:off x="4479660" y="1634212"/>
                    <a:ext cx="987459" cy="26197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CE86568-BBC4-00AE-EBA5-7C90642C9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660" y="1634212"/>
                    <a:ext cx="987459" cy="2619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776F4F4-6112-2978-EA9B-A73F75AA0620}"/>
              </a:ext>
            </a:extLst>
          </p:cNvPr>
          <p:cNvGrpSpPr/>
          <p:nvPr/>
        </p:nvGrpSpPr>
        <p:grpSpPr>
          <a:xfrm>
            <a:off x="3179959" y="3566813"/>
            <a:ext cx="3880661" cy="2599365"/>
            <a:chOff x="995242" y="3323376"/>
            <a:chExt cx="4256624" cy="281040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53291C5-94B8-BCC6-5440-F17637145EE6}"/>
                </a:ext>
              </a:extLst>
            </p:cNvPr>
            <p:cNvGrpSpPr/>
            <p:nvPr/>
          </p:nvGrpSpPr>
          <p:grpSpPr>
            <a:xfrm>
              <a:off x="3199294" y="3323376"/>
              <a:ext cx="2052572" cy="2810408"/>
              <a:chOff x="5510273" y="3117933"/>
              <a:chExt cx="1997531" cy="307354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DC5FBCF-5E57-B401-6BC1-AC8C0B4D7545}"/>
                  </a:ext>
                </a:extLst>
              </p:cNvPr>
              <p:cNvGrpSpPr/>
              <p:nvPr/>
            </p:nvGrpSpPr>
            <p:grpSpPr>
              <a:xfrm>
                <a:off x="5510273" y="3117933"/>
                <a:ext cx="1997531" cy="2540565"/>
                <a:chOff x="5322038" y="683490"/>
                <a:chExt cx="2181190" cy="2764073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35D82A98-3179-AAAD-A79D-9645ADCD49AA}"/>
                    </a:ext>
                  </a:extLst>
                </p:cNvPr>
                <p:cNvGrpSpPr/>
                <p:nvPr/>
              </p:nvGrpSpPr>
              <p:grpSpPr>
                <a:xfrm>
                  <a:off x="5322038" y="683490"/>
                  <a:ext cx="2181190" cy="2764073"/>
                  <a:chOff x="5322038" y="683490"/>
                  <a:chExt cx="2181190" cy="2764073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7059D63-0E0D-B745-7E71-2B9C29DAC079}"/>
                      </a:ext>
                    </a:extLst>
                  </p:cNvPr>
                  <p:cNvSpPr/>
                  <p:nvPr/>
                </p:nvSpPr>
                <p:spPr>
                  <a:xfrm rot="14111534">
                    <a:off x="5510121" y="246999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E3179D7D-8F25-001D-7813-948867150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84800" y="683490"/>
                    <a:ext cx="813491" cy="1974303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F5E8B8B7-E761-FD90-76D1-872982F6E0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13054" y="683490"/>
                        <a:ext cx="1990174" cy="3662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𝐷𝑖𝑟𝑒𝑐𝑡𝑖𝑜𝑛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𝑀𝑜𝑡𝑖𝑜𝑛</m:t>
                              </m:r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F5E8B8B7-E761-FD90-76D1-872982F6E0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13054" y="683490"/>
                        <a:ext cx="1990174" cy="36620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214"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원호 37">
                    <a:extLst>
                      <a:ext uri="{FF2B5EF4-FFF2-40B4-BE49-F238E27FC236}">
                        <a16:creationId xmlns:a16="http://schemas.microsoft.com/office/drawing/2014/main" id="{D86CCE1B-FD33-7C1D-9935-BD77EFCA6F2C}"/>
                      </a:ext>
                    </a:extLst>
                  </p:cNvPr>
                  <p:cNvSpPr/>
                  <p:nvPr/>
                </p:nvSpPr>
                <p:spPr>
                  <a:xfrm rot="3506336">
                    <a:off x="5466610" y="1500666"/>
                    <a:ext cx="505287" cy="573912"/>
                  </a:xfrm>
                  <a:prstGeom prst="arc">
                    <a:avLst>
                      <a:gd name="adj1" fmla="val 8830780"/>
                      <a:gd name="adj2" fmla="val 13149219"/>
                    </a:avLst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A5E6EEE4-C246-9FAE-2114-0E37543310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22038" y="1198995"/>
                        <a:ext cx="411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AEFE6B2-8AFD-E88B-29FF-79E92EF00C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22038" y="1198995"/>
                        <a:ext cx="41126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0CD208F6-CE5E-915F-1466-AFC69C3E81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02494" y="2657793"/>
                    <a:ext cx="595797" cy="3693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71323F1B-27DB-BCD7-9C92-365DE97311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9882" y="2899155"/>
                      <a:ext cx="483466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95F5B4B2-7340-F542-20B0-482F4DE259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9882" y="2899155"/>
                      <a:ext cx="483466" cy="39126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150B3B-58D2-7EB9-2F97-A93061D07083}"/>
                  </a:ext>
                </a:extLst>
              </p:cNvPr>
              <p:cNvSpPr txBox="1"/>
              <p:nvPr/>
            </p:nvSpPr>
            <p:spPr>
              <a:xfrm>
                <a:off x="5941758" y="5883703"/>
                <a:ext cx="1013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Slip Angle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5808857-D86A-3490-E2C3-33B0CE1BF14A}"/>
                    </a:ext>
                  </a:extLst>
                </p:cNvPr>
                <p:cNvSpPr txBox="1"/>
                <p:nvPr/>
              </p:nvSpPr>
              <p:spPr>
                <a:xfrm>
                  <a:off x="995242" y="3843339"/>
                  <a:ext cx="1993048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𝐷𝑖𝑟𝑒𝑐𝑡𝑖𝑜𝑛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5808857-D86A-3490-E2C3-33B0CE1B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42" y="3843339"/>
                  <a:ext cx="1993048" cy="307778"/>
                </a:xfrm>
                <a:prstGeom prst="rect">
                  <a:avLst/>
                </a:prstGeom>
                <a:blipFill>
                  <a:blip r:embed="rId13"/>
                  <a:stretch>
                    <a:fillRect r="-4027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7C6BDDC-6C75-5836-7214-7C313F3B7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4690" y="3497470"/>
              <a:ext cx="1076235" cy="1468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59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정의된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인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위로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29179</TotalTime>
  <Words>926</Words>
  <Application>Microsoft Office PowerPoint</Application>
  <PresentationFormat>와이드스크린</PresentationFormat>
  <Paragraphs>196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Design</vt:lpstr>
      <vt:lpstr>Design</vt:lpstr>
      <vt:lpstr>Design</vt:lpstr>
      <vt:lpstr>Sliding Mode Control</vt:lpstr>
      <vt:lpstr>Sliding Mode Control</vt:lpstr>
      <vt:lpstr>Sliding Mode Control</vt:lpstr>
      <vt:lpstr>Sliding Mode Control</vt:lpstr>
      <vt:lpstr>Introduction</vt:lpstr>
      <vt:lpstr>Long Short-Term Memory</vt:lpstr>
      <vt:lpstr>Long Short-Term Memory</vt:lpstr>
      <vt:lpstr>Introduction</vt:lpstr>
      <vt:lpstr>Long Short-Term Memory</vt:lpstr>
      <vt:lpstr>Long Short-Term Memory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1185</cp:revision>
  <dcterms:created xsi:type="dcterms:W3CDTF">2021-01-28T07:50:46Z</dcterms:created>
  <dcterms:modified xsi:type="dcterms:W3CDTF">2024-04-18T09:32:45Z</dcterms:modified>
</cp:coreProperties>
</file>