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1" r:id="rId3"/>
    <p:sldId id="262" r:id="rId4"/>
    <p:sldId id="263" r:id="rId5"/>
    <p:sldId id="264" r:id="rId6"/>
    <p:sldId id="268" r:id="rId7"/>
    <p:sldId id="267" r:id="rId8"/>
    <p:sldId id="265" r:id="rId9"/>
    <p:sldId id="266" r:id="rId10"/>
    <p:sldId id="269" r:id="rId11"/>
    <p:sldId id="270" r:id="rId12"/>
    <p:sldId id="271" r:id="rId13"/>
    <p:sldId id="273" r:id="rId14"/>
    <p:sldId id="274" r:id="rId15"/>
    <p:sldId id="272" r:id="rId16"/>
    <p:sldId id="275" r:id="rId17"/>
    <p:sldId id="259" r:id="rId18"/>
  </p:sldIdLst>
  <p:sldSz cx="12192000" cy="6858000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5382"/>
    <a:srgbClr val="18396A"/>
    <a:srgbClr val="EFF1F5"/>
    <a:srgbClr val="C5CDD9"/>
    <a:srgbClr val="909FB7"/>
    <a:srgbClr val="090B63"/>
    <a:srgbClr val="6D8ABF"/>
    <a:srgbClr val="6D6D6D"/>
    <a:srgbClr val="315487"/>
    <a:srgbClr val="C4D3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43" autoAdjust="0"/>
    <p:restoredTop sz="95487" autoAdjust="0"/>
  </p:normalViewPr>
  <p:slideViewPr>
    <p:cSldViewPr snapToGrid="0">
      <p:cViewPr varScale="1">
        <p:scale>
          <a:sx n="110" d="100"/>
          <a:sy n="110" d="100"/>
        </p:scale>
        <p:origin x="498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03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E2F9FF4-863D-48E5-A554-C904FC911B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96C44C-8FB1-4F34-AF5C-6F0F90279C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A2BEC-7E6F-47A9-9115-3EED439C6DA5}" type="datetimeFigureOut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D22F06-340C-45EB-9852-8B38EC4757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50C819-5405-4E7C-8A91-4EB4CFA383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9FC30F-08BE-47A5-ACC1-355FFE2663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3539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98C93F-AAD7-4410-AA25-972027873478}" type="datetimeFigureOut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D3DC29-C20B-4A99-A3AC-B5CC8D20AB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3096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848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257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3CDA805E-C60B-49EC-9F37-0B77DAE541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 b="1" u="none">
                <a:solidFill>
                  <a:srgbClr val="18396A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endParaRPr lang="en-US" altLang="ko-KR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8C299158-F609-43AC-99E5-6F9C5EC71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52290" y="5574359"/>
            <a:ext cx="2487420" cy="63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62EEF90-3F1D-4CCB-9784-B6610CC09C8F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24000" y="2225573"/>
            <a:ext cx="9144000" cy="743112"/>
          </a:xfrm>
        </p:spPr>
        <p:txBody>
          <a:bodyPr anchor="b">
            <a:normAutofit/>
          </a:bodyPr>
          <a:lstStyle>
            <a:lvl1pPr algn="ctr">
              <a:defRPr sz="3000" b="1">
                <a:solidFill>
                  <a:srgbClr val="1839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E032F138-CA7E-4096-8704-327C8C529AFB}"/>
              </a:ext>
            </a:extLst>
          </p:cNvPr>
          <p:cNvSpPr/>
          <p:nvPr userDrawn="1"/>
        </p:nvSpPr>
        <p:spPr>
          <a:xfrm rot="5400000">
            <a:off x="5232923" y="-595993"/>
            <a:ext cx="1726165" cy="2918151"/>
          </a:xfrm>
          <a:prstGeom prst="homePlate">
            <a:avLst>
              <a:gd name="adj" fmla="val 34865"/>
            </a:avLst>
          </a:prstGeom>
          <a:solidFill>
            <a:srgbClr val="18396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76E25320-513B-44D3-9642-987EF961727D}"/>
              </a:ext>
            </a:extLst>
          </p:cNvPr>
          <p:cNvSpPr/>
          <p:nvPr userDrawn="1"/>
        </p:nvSpPr>
        <p:spPr>
          <a:xfrm rot="16200000">
            <a:off x="5819404" y="485404"/>
            <a:ext cx="553201" cy="12192001"/>
          </a:xfrm>
          <a:prstGeom prst="homePlate">
            <a:avLst>
              <a:gd name="adj" fmla="val 34865"/>
            </a:avLst>
          </a:prstGeom>
          <a:solidFill>
            <a:srgbClr val="18396A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428522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A9194-ABCE-4889-8E43-B9E05C51B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800" y="88997"/>
            <a:ext cx="10515600" cy="734120"/>
          </a:xfrm>
        </p:spPr>
        <p:txBody>
          <a:bodyPr/>
          <a:lstStyle>
            <a:lvl1pPr>
              <a:defRPr b="1">
                <a:solidFill>
                  <a:srgbClr val="18396A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3EBA65-9FFF-4C4F-9E0D-268F2F89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22723" y="6477006"/>
            <a:ext cx="2743200" cy="365125"/>
          </a:xfrm>
          <a:effectLst/>
        </p:spPr>
        <p:txBody>
          <a:bodyPr/>
          <a:lstStyle>
            <a:lvl1pPr algn="ctr">
              <a:defRPr sz="2800" b="1">
                <a:solidFill>
                  <a:srgbClr val="18396A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CF30976-4E8F-417C-866E-A8168301061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6C17CBB-CFA6-4948-B928-39AE91925522}"/>
              </a:ext>
            </a:extLst>
          </p:cNvPr>
          <p:cNvCxnSpPr>
            <a:cxnSpLocks/>
          </p:cNvCxnSpPr>
          <p:nvPr userDrawn="1"/>
        </p:nvCxnSpPr>
        <p:spPr>
          <a:xfrm flipH="1">
            <a:off x="6" y="6350545"/>
            <a:ext cx="12191999" cy="0"/>
          </a:xfrm>
          <a:prstGeom prst="line">
            <a:avLst/>
          </a:prstGeom>
          <a:ln w="50800">
            <a:solidFill>
              <a:srgbClr val="1839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8A383C40-7C6E-460D-87FE-A8AEF45E9701}"/>
              </a:ext>
            </a:extLst>
          </p:cNvPr>
          <p:cNvSpPr/>
          <p:nvPr userDrawn="1"/>
        </p:nvSpPr>
        <p:spPr>
          <a:xfrm rot="5400000">
            <a:off x="-404022" y="404018"/>
            <a:ext cx="1646244" cy="838200"/>
          </a:xfrm>
          <a:prstGeom prst="triangle">
            <a:avLst/>
          </a:prstGeom>
          <a:solidFill>
            <a:srgbClr val="18396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DAAD764-793F-49A8-9863-50C47D817E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15145" y="6429847"/>
            <a:ext cx="1233062" cy="412276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72E73E9-B3B0-491D-92BB-B2B83FCDABCF}"/>
              </a:ext>
            </a:extLst>
          </p:cNvPr>
          <p:cNvCxnSpPr>
            <a:cxnSpLocks/>
          </p:cNvCxnSpPr>
          <p:nvPr userDrawn="1"/>
        </p:nvCxnSpPr>
        <p:spPr>
          <a:xfrm>
            <a:off x="0" y="823118"/>
            <a:ext cx="12192003" cy="4882"/>
          </a:xfrm>
          <a:prstGeom prst="line">
            <a:avLst/>
          </a:prstGeom>
          <a:ln w="50800">
            <a:solidFill>
              <a:srgbClr val="1839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42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A9194-ABCE-4889-8E43-B9E05C51B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800" y="2878721"/>
            <a:ext cx="10515600" cy="734120"/>
          </a:xfrm>
        </p:spPr>
        <p:txBody>
          <a:bodyPr/>
          <a:lstStyle>
            <a:lvl1pPr algn="ctr">
              <a:defRPr b="1">
                <a:solidFill>
                  <a:srgbClr val="18396A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3EBA65-9FFF-4C4F-9E0D-268F2F89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22723" y="6477006"/>
            <a:ext cx="2743200" cy="365125"/>
          </a:xfrm>
          <a:effectLst/>
        </p:spPr>
        <p:txBody>
          <a:bodyPr/>
          <a:lstStyle>
            <a:lvl1pPr algn="ctr">
              <a:defRPr sz="2800" b="1">
                <a:solidFill>
                  <a:srgbClr val="18396A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CF30976-4E8F-417C-866E-A8168301061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1C4CED9-6A84-4FB6-B54F-E348248B6EB0}"/>
              </a:ext>
            </a:extLst>
          </p:cNvPr>
          <p:cNvCxnSpPr>
            <a:cxnSpLocks/>
          </p:cNvCxnSpPr>
          <p:nvPr userDrawn="1"/>
        </p:nvCxnSpPr>
        <p:spPr>
          <a:xfrm flipH="1">
            <a:off x="6" y="6350545"/>
            <a:ext cx="12191999" cy="0"/>
          </a:xfrm>
          <a:prstGeom prst="line">
            <a:avLst/>
          </a:prstGeom>
          <a:ln w="50800">
            <a:solidFill>
              <a:srgbClr val="1839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1A26FED-B704-4D3A-A04F-978C115E5942}"/>
              </a:ext>
            </a:extLst>
          </p:cNvPr>
          <p:cNvCxnSpPr>
            <a:cxnSpLocks/>
          </p:cNvCxnSpPr>
          <p:nvPr userDrawn="1"/>
        </p:nvCxnSpPr>
        <p:spPr>
          <a:xfrm>
            <a:off x="0" y="823118"/>
            <a:ext cx="12192003" cy="4882"/>
          </a:xfrm>
          <a:prstGeom prst="line">
            <a:avLst/>
          </a:prstGeom>
          <a:ln w="50800">
            <a:solidFill>
              <a:srgbClr val="1839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1EF710B8-87B8-7950-1ACC-154BCE0AAD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15145" y="6429847"/>
            <a:ext cx="1233062" cy="41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026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A9194-ABCE-4889-8E43-B9E05C51B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800" y="88997"/>
            <a:ext cx="10515600" cy="734120"/>
          </a:xfrm>
        </p:spPr>
        <p:txBody>
          <a:bodyPr/>
          <a:lstStyle>
            <a:lvl1pPr>
              <a:defRPr b="1">
                <a:solidFill>
                  <a:srgbClr val="18396A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A91764-5061-4141-B8C8-A1154A8574A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123952"/>
            <a:ext cx="10515600" cy="5053013"/>
          </a:xfrm>
        </p:spPr>
        <p:txBody>
          <a:bodyPr/>
          <a:lstStyle>
            <a:lvl1pPr marL="228584" indent="-228584">
              <a:lnSpc>
                <a:spcPct val="150000"/>
              </a:lnSpc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1pPr>
            <a:lvl2pPr marL="685750" indent="-228584">
              <a:lnSpc>
                <a:spcPct val="150000"/>
              </a:lnSpc>
              <a:buClrTx/>
              <a:buSzPct val="9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142914" indent="-228584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3pPr>
            <a:lvl4pPr>
              <a:defRPr>
                <a:solidFill>
                  <a:srgbClr val="18396A"/>
                </a:solidFill>
              </a:defRPr>
            </a:lvl4pPr>
            <a:lvl5pPr>
              <a:defRPr>
                <a:solidFill>
                  <a:srgbClr val="18396A"/>
                </a:solidFill>
              </a:defRPr>
            </a:lvl5pPr>
          </a:lstStyle>
          <a:p>
            <a:pPr lvl="0"/>
            <a:r>
              <a:rPr lang="ko-KR" altLang="en-US" dirty="0"/>
              <a:t> 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3EBA65-9FFF-4C4F-9E0D-268F2F89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22723" y="6477006"/>
            <a:ext cx="2743200" cy="365125"/>
          </a:xfrm>
          <a:effectLst/>
        </p:spPr>
        <p:txBody>
          <a:bodyPr/>
          <a:lstStyle>
            <a:lvl1pPr algn="ctr">
              <a:defRPr sz="2800" b="1">
                <a:solidFill>
                  <a:srgbClr val="18396A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CF30976-4E8F-417C-866E-A8168301061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6C17CBB-CFA6-4948-B928-39AE91925522}"/>
              </a:ext>
            </a:extLst>
          </p:cNvPr>
          <p:cNvCxnSpPr>
            <a:cxnSpLocks/>
          </p:cNvCxnSpPr>
          <p:nvPr userDrawn="1"/>
        </p:nvCxnSpPr>
        <p:spPr>
          <a:xfrm flipH="1">
            <a:off x="6" y="6350545"/>
            <a:ext cx="12191999" cy="0"/>
          </a:xfrm>
          <a:prstGeom prst="line">
            <a:avLst/>
          </a:prstGeom>
          <a:ln w="50800">
            <a:solidFill>
              <a:srgbClr val="1839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8A383C40-7C6E-460D-87FE-A8AEF45E9701}"/>
              </a:ext>
            </a:extLst>
          </p:cNvPr>
          <p:cNvSpPr/>
          <p:nvPr userDrawn="1"/>
        </p:nvSpPr>
        <p:spPr>
          <a:xfrm rot="5400000">
            <a:off x="-404022" y="404018"/>
            <a:ext cx="1646244" cy="838200"/>
          </a:xfrm>
          <a:prstGeom prst="triangle">
            <a:avLst/>
          </a:prstGeom>
          <a:solidFill>
            <a:srgbClr val="18396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F8D936B-6EFB-4AAD-BA8B-218B60D3ED29}"/>
              </a:ext>
            </a:extLst>
          </p:cNvPr>
          <p:cNvCxnSpPr>
            <a:cxnSpLocks/>
            <a:stCxn id="14" idx="3"/>
          </p:cNvCxnSpPr>
          <p:nvPr userDrawn="1"/>
        </p:nvCxnSpPr>
        <p:spPr>
          <a:xfrm>
            <a:off x="0" y="823118"/>
            <a:ext cx="12192003" cy="4882"/>
          </a:xfrm>
          <a:prstGeom prst="line">
            <a:avLst/>
          </a:prstGeom>
          <a:ln w="50800">
            <a:solidFill>
              <a:srgbClr val="1839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BF5C52DC-B3CA-541B-394D-203C468195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15145" y="6429847"/>
            <a:ext cx="1233062" cy="41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102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지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B6CD104-BE63-422C-9A1A-CF79AB071E0C}"/>
              </a:ext>
            </a:extLst>
          </p:cNvPr>
          <p:cNvSpPr/>
          <p:nvPr userDrawn="1"/>
        </p:nvSpPr>
        <p:spPr>
          <a:xfrm>
            <a:off x="0" y="2800351"/>
            <a:ext cx="12192000" cy="1362075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48A9194-ABCE-4889-8E43-B9E05C51B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2" y="3163538"/>
            <a:ext cx="10883900" cy="734120"/>
          </a:xfrm>
        </p:spPr>
        <p:txBody>
          <a:bodyPr>
            <a:normAutofit/>
          </a:bodyPr>
          <a:lstStyle>
            <a:lvl1pPr algn="ctr">
              <a:defRPr sz="4400" b="1">
                <a:solidFill>
                  <a:srgbClr val="18396A"/>
                </a:solidFill>
              </a:defRPr>
            </a:lvl1pPr>
          </a:lstStyle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5A31B8E-325E-43B4-A278-7BB6307DCA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69214" y="6114070"/>
            <a:ext cx="2178993" cy="72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2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C6FD25-6B26-49DC-BF22-85E94B51F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06AB7F-6380-4BAC-BBA2-29AADE6D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0E8FE9-7468-47D7-8422-9205FBBA51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99517D-8D93-414E-BD81-25CF73B6A6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042CE-1539-4076-B84E-014142E7E6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30976-4E8F-417C-866E-A81683010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402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4" r:id="rId2"/>
    <p:sldLayoutId id="2147483682" r:id="rId3"/>
    <p:sldLayoutId id="2147483683" r:id="rId4"/>
    <p:sldLayoutId id="2147483663" r:id="rId5"/>
  </p:sldLayoutIdLst>
  <p:hf hdr="0" ftr="0" dt="0"/>
  <p:txStyles>
    <p:titleStyle>
      <a:lvl1pPr algn="l" defTabSz="914332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>
            <a:extLst>
              <a:ext uri="{FF2B5EF4-FFF2-40B4-BE49-F238E27FC236}">
                <a16:creationId xmlns:a16="http://schemas.microsoft.com/office/drawing/2014/main" id="{C15D24C3-761D-4AFC-A7EC-70D5CA86D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618038"/>
            <a:ext cx="9144000" cy="1655762"/>
          </a:xfrm>
        </p:spPr>
        <p:txBody>
          <a:bodyPr/>
          <a:lstStyle/>
          <a:p>
            <a:r>
              <a:rPr lang="en-US" altLang="ko-KR" b="0" dirty="0"/>
              <a:t>2023. 12. 06</a:t>
            </a:r>
          </a:p>
          <a:p>
            <a:r>
              <a:rPr lang="en-US" altLang="ko-KR" b="0" dirty="0"/>
              <a:t>SMEET LAB</a:t>
            </a: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CE7985A6-8713-4C3E-A09C-22158675DD75}"/>
              </a:ext>
            </a:extLst>
          </p:cNvPr>
          <p:cNvSpPr txBox="1">
            <a:spLocks/>
          </p:cNvSpPr>
          <p:nvPr/>
        </p:nvSpPr>
        <p:spPr>
          <a:xfrm>
            <a:off x="935371" y="3036641"/>
            <a:ext cx="10321255" cy="7847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332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rgbClr val="1839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ko-KR" sz="2200" dirty="0">
                <a:solidFill>
                  <a:schemeClr val="tx1"/>
                </a:solidFill>
              </a:rPr>
              <a:t>Reducing the chattering problem in Sliding Mode Control (SMC) by using a Deep Neural Network (DNN) in torque vectoring</a:t>
            </a:r>
          </a:p>
        </p:txBody>
      </p:sp>
    </p:spTree>
    <p:extLst>
      <p:ext uri="{BB962C8B-B14F-4D97-AF65-F5344CB8AC3E}">
        <p14:creationId xmlns:p14="http://schemas.microsoft.com/office/powerpoint/2010/main" val="202119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659D1-2520-4ED1-6F0A-01190994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Torque Vectoring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C895B8-F505-F3FA-79B3-2532C4BC0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Why SMC</a:t>
            </a:r>
          </a:p>
          <a:p>
            <a:pPr lvl="1"/>
            <a:r>
              <a:rPr lang="en-US" altLang="ko-KR" dirty="0"/>
              <a:t>We have a dynamic model but due to non-linearity of tires, we can not get most the forces between the ground and tire. And This makes disturbance</a:t>
            </a:r>
          </a:p>
          <a:p>
            <a:pPr lvl="1"/>
            <a:r>
              <a:rPr lang="en-US" altLang="ko-KR" dirty="0"/>
              <a:t>MPC may be accurate for this model, but it requires high computer power and time</a:t>
            </a:r>
          </a:p>
          <a:p>
            <a:pPr lvl="1"/>
            <a:r>
              <a:rPr lang="en-US" altLang="ko-KR" dirty="0"/>
              <a:t>LQ is not Robust Control</a:t>
            </a:r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91A202-BF1F-E031-8117-8907DD29D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217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659D1-2520-4ED1-6F0A-01190994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Torque Vectoring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C895B8-F505-F3FA-79B3-2532C4BC0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Problem of SMC Chattering</a:t>
            </a:r>
          </a:p>
          <a:p>
            <a:pPr lvl="1"/>
            <a:r>
              <a:rPr lang="en-US" altLang="ko-KR" dirty="0"/>
              <a:t>Causes of Chattering</a:t>
            </a:r>
          </a:p>
          <a:p>
            <a:pPr lvl="2"/>
            <a:r>
              <a:rPr lang="en-US" altLang="ko-KR" dirty="0"/>
              <a:t>Finite of Function Frequency</a:t>
            </a:r>
          </a:p>
          <a:p>
            <a:pPr lvl="2"/>
            <a:r>
              <a:rPr lang="en-US" altLang="ko-KR" dirty="0"/>
              <a:t>System Nonlinearities</a:t>
            </a:r>
          </a:p>
          <a:p>
            <a:pPr lvl="2"/>
            <a:r>
              <a:rPr lang="en-US" altLang="ko-KR" dirty="0"/>
              <a:t>Model Uncertainties</a:t>
            </a:r>
          </a:p>
          <a:p>
            <a:pPr lvl="2"/>
            <a:r>
              <a:rPr lang="en-US" altLang="ko-KR" dirty="0"/>
              <a:t>Actuator Limitation</a:t>
            </a:r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91A202-BF1F-E031-8117-8907DD29D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11</a:t>
            </a:fld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E549806-52BA-A35F-43EE-A442DD6FF960}"/>
              </a:ext>
            </a:extLst>
          </p:cNvPr>
          <p:cNvGrpSpPr/>
          <p:nvPr/>
        </p:nvGrpSpPr>
        <p:grpSpPr>
          <a:xfrm>
            <a:off x="6909971" y="1867323"/>
            <a:ext cx="4192933" cy="3123353"/>
            <a:chOff x="6909971" y="1867323"/>
            <a:chExt cx="4192933" cy="312335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FCD420F-F961-86A6-B1C3-2902F93705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09971" y="1867323"/>
              <a:ext cx="4140629" cy="3123353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5439F71-A083-4783-3F78-CD09795BA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28231" y="2723558"/>
              <a:ext cx="2574673" cy="20313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279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659D1-2520-4ED1-6F0A-01190994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Torque Vectoring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C895B8-F505-F3FA-79B3-2532C4BC0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Method for Chattering</a:t>
            </a:r>
          </a:p>
          <a:p>
            <a:pPr lvl="1"/>
            <a:r>
              <a:rPr lang="en-US" altLang="ko-KR" dirty="0"/>
              <a:t>Boundary Layer</a:t>
            </a:r>
          </a:p>
          <a:p>
            <a:pPr lvl="1"/>
            <a:r>
              <a:rPr lang="en-US" altLang="ko-KR" dirty="0"/>
              <a:t>Observer-based</a:t>
            </a:r>
          </a:p>
          <a:p>
            <a:pPr lvl="1"/>
            <a:r>
              <a:rPr lang="en-US" altLang="ko-KR" dirty="0"/>
              <a:t>Regular form</a:t>
            </a:r>
          </a:p>
          <a:p>
            <a:pPr lvl="1"/>
            <a:r>
              <a:rPr lang="en-US" altLang="ko-KR" dirty="0"/>
              <a:t>Disturbance rejection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91A202-BF1F-E031-8117-8907DD29D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9" name="화살표: 왼쪽 8">
            <a:extLst>
              <a:ext uri="{FF2B5EF4-FFF2-40B4-BE49-F238E27FC236}">
                <a16:creationId xmlns:a16="http://schemas.microsoft.com/office/drawing/2014/main" id="{5C0F10F2-8010-034E-66A8-B619372C2010}"/>
              </a:ext>
            </a:extLst>
          </p:cNvPr>
          <p:cNvSpPr/>
          <p:nvPr/>
        </p:nvSpPr>
        <p:spPr>
          <a:xfrm>
            <a:off x="4822723" y="1925053"/>
            <a:ext cx="394634" cy="216568"/>
          </a:xfrm>
          <a:prstGeom prst="leftArrow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화살표: 왼쪽 9">
            <a:extLst>
              <a:ext uri="{FF2B5EF4-FFF2-40B4-BE49-F238E27FC236}">
                <a16:creationId xmlns:a16="http://schemas.microsoft.com/office/drawing/2014/main" id="{C2BC5428-3451-0743-CA8B-E60F698C8E99}"/>
              </a:ext>
            </a:extLst>
          </p:cNvPr>
          <p:cNvSpPr/>
          <p:nvPr/>
        </p:nvSpPr>
        <p:spPr>
          <a:xfrm>
            <a:off x="4822723" y="2725779"/>
            <a:ext cx="394634" cy="216568"/>
          </a:xfrm>
          <a:prstGeom prst="leftArrow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화살표: 왼쪽 10">
            <a:extLst>
              <a:ext uri="{FF2B5EF4-FFF2-40B4-BE49-F238E27FC236}">
                <a16:creationId xmlns:a16="http://schemas.microsoft.com/office/drawing/2014/main" id="{906DB5C3-3504-1C1C-7612-7EAD2BCB64E4}"/>
              </a:ext>
            </a:extLst>
          </p:cNvPr>
          <p:cNvSpPr/>
          <p:nvPr/>
        </p:nvSpPr>
        <p:spPr>
          <a:xfrm>
            <a:off x="4818375" y="3514725"/>
            <a:ext cx="394634" cy="216568"/>
          </a:xfrm>
          <a:prstGeom prst="leftArrow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AFB605-097A-CEE4-8C7B-88876ADFEBD4}"/>
              </a:ext>
            </a:extLst>
          </p:cNvPr>
          <p:cNvSpPr txBox="1"/>
          <p:nvPr/>
        </p:nvSpPr>
        <p:spPr>
          <a:xfrm>
            <a:off x="5923085" y="1848671"/>
            <a:ext cx="2103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Continuous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B24FB2-46C9-E1FF-71D1-F8FA2D4E4716}"/>
              </a:ext>
            </a:extLst>
          </p:cNvPr>
          <p:cNvSpPr txBox="1"/>
          <p:nvPr/>
        </p:nvSpPr>
        <p:spPr>
          <a:xfrm>
            <a:off x="5923085" y="2649397"/>
            <a:ext cx="408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Estimate Disturbance using result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105DD3-2F83-CE14-E747-FCA4086B1922}"/>
              </a:ext>
            </a:extLst>
          </p:cNvPr>
          <p:cNvSpPr txBox="1"/>
          <p:nvPr/>
        </p:nvSpPr>
        <p:spPr>
          <a:xfrm>
            <a:off x="5923085" y="3469940"/>
            <a:ext cx="4195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Discard disturbance using integration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9115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659D1-2520-4ED1-6F0A-01190994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Torque Vectoring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1C895B8-F505-F3FA-79B3-2532C4BC0D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Main purpose of my research</a:t>
                </a:r>
              </a:p>
              <a:p>
                <a:pPr lvl="1"/>
                <a:r>
                  <a:rPr lang="en-US" altLang="ko-KR" dirty="0"/>
                  <a:t>Collect the data from the simulator and find the disturbance value to reduce gain value to address the chattering problem using a DNN</a:t>
                </a:r>
              </a:p>
              <a:p>
                <a:pPr lvl="1"/>
                <a:r>
                  <a:rPr lang="en-US" altLang="ko-KR" dirty="0"/>
                  <a:t>Disturbance value is unknown value and differences with real and virtual</a:t>
                </a:r>
              </a:p>
              <a:p>
                <a:pPr marL="91433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1050" dirty="0"/>
                        <m:t>unknown</m:t>
                      </m:r>
                      <m:r>
                        <m:rPr>
                          <m:nor/>
                        </m:rPr>
                        <a:rPr lang="en-US" altLang="ko-KR" sz="1050" dirty="0"/>
                        <m:t> </m:t>
                      </m:r>
                      <m:r>
                        <m:rPr>
                          <m:nor/>
                        </m:rPr>
                        <a:rPr lang="en-US" altLang="ko-KR" sz="1050" dirty="0"/>
                        <m:t>value</m:t>
                      </m:r>
                      <m:r>
                        <m:rPr>
                          <m:nor/>
                        </m:rPr>
                        <a:rPr lang="en-US" altLang="ko-KR" sz="1050" dirty="0"/>
                        <m:t> : </m:t>
                      </m:r>
                      <m:r>
                        <a:rPr lang="en-US" altLang="ko-KR" sz="1050" i="1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altLang="ko-KR" sz="10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ko-KR" sz="10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den>
                      </m:f>
                      <m:r>
                        <a:rPr lang="en-US" altLang="ko-KR" sz="1050" i="1"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ctrlPr>
                            <a:rPr lang="en-US" altLang="ko-KR" sz="10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𝑠𝑖𝑛</m:t>
                          </m:r>
                          <m:sSub>
                            <m:sSubPr>
                              <m:ctrlP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𝑠𝑖𝑛</m:t>
                          </m:r>
                          <m:sSub>
                            <m:sSubPr>
                              <m:ctrlP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altLang="ko-KR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e>
                      </m:d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ko-KR" sz="10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,4</m:t>
                              </m:r>
                            </m:sub>
                          </m:sSub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,3</m:t>
                              </m:r>
                            </m:sub>
                          </m:sSub>
                        </m:e>
                      </m:d>
                      <m:r>
                        <a:rPr lang="en-US" altLang="ko-KR" sz="105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105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𝑆𝐴𝑇</m:t>
                          </m:r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altLang="ko-KR" sz="105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𝑆𝐴𝑇</m:t>
                          </m:r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ko-KR" sz="1050" dirty="0"/>
                        <m:t>− </m:t>
                      </m:r>
                      <m:sSub>
                        <m:sSubPr>
                          <m:ctrlPr>
                            <a:rPr lang="en-US" altLang="ko-KR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𝑆𝐴𝑇</m:t>
                          </m:r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ko-KR" sz="1050" dirty="0"/>
                        <m:t>− </m:t>
                      </m:r>
                      <m:sSub>
                        <m:sSubPr>
                          <m:ctrlPr>
                            <a:rPr lang="en-US" altLang="ko-KR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𝑆𝐴𝑇</m:t>
                          </m:r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,4</m:t>
                          </m:r>
                        </m:sub>
                      </m:sSub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ko-KR" sz="1050" b="0" dirty="0"/>
              </a:p>
              <a:p>
                <a:pPr lvl="1"/>
                <a:r>
                  <a:rPr lang="en-US" altLang="ko-KR" dirty="0"/>
                  <a:t>It is not a definite output, it will be only disturbance or Gain too</a:t>
                </a:r>
              </a:p>
              <a:p>
                <a:pPr marL="457166" lvl="1" indent="0">
                  <a:buNone/>
                </a:pPr>
                <a:endParaRPr lang="en-US" altLang="ko-KR" dirty="0"/>
              </a:p>
              <a:p>
                <a:pPr marL="457166" lvl="1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1C895B8-F505-F3FA-79B3-2532C4BC0D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91A202-BF1F-E031-8117-8907DD29D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086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659D1-2520-4ED1-6F0A-01190994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Torque Vectoring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C895B8-F505-F3FA-79B3-2532C4BC0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Research plan</a:t>
            </a:r>
          </a:p>
          <a:p>
            <a:pPr marL="914366" lvl="1" indent="-457200">
              <a:buFont typeface="+mj-lt"/>
              <a:buAutoNum type="arabicPeriod"/>
            </a:pPr>
            <a:r>
              <a:rPr lang="en-US" altLang="ko-KR" dirty="0"/>
              <a:t>Find the relation with variables and disturbance for select input data</a:t>
            </a:r>
          </a:p>
          <a:p>
            <a:pPr marL="914366" lvl="1" indent="-457200">
              <a:buFont typeface="+mj-lt"/>
              <a:buAutoNum type="arabicPeriod"/>
            </a:pPr>
            <a:r>
              <a:rPr lang="en-US" altLang="ko-KR" dirty="0"/>
              <a:t>Make DNN model as small as possible for MCU</a:t>
            </a:r>
          </a:p>
          <a:p>
            <a:pPr marL="914366" lvl="1" indent="-457200">
              <a:buFont typeface="+mj-lt"/>
              <a:buAutoNum type="arabicPeriod"/>
            </a:pPr>
            <a:r>
              <a:rPr lang="en-US" altLang="ko-KR" dirty="0"/>
              <a:t>The metrics for the model is the improvement of chattering problem</a:t>
            </a:r>
          </a:p>
          <a:p>
            <a:pPr marL="914366" lvl="1" indent="-457200">
              <a:buFont typeface="+mj-lt"/>
              <a:buAutoNum type="arabicPeriod"/>
            </a:pPr>
            <a:r>
              <a:rPr lang="en-US" altLang="ko-KR" dirty="0"/>
              <a:t>Experiment real world (if I can)</a:t>
            </a:r>
          </a:p>
          <a:p>
            <a:pPr marL="914366" lvl="1" indent="-457200">
              <a:buFont typeface="+mj-lt"/>
              <a:buAutoNum type="arabicPeriod"/>
            </a:pPr>
            <a:r>
              <a:rPr lang="en-US" altLang="ko-KR" dirty="0"/>
              <a:t>More advance DNN model added (if MCU can) because just DNN is not good at outlier</a:t>
            </a:r>
          </a:p>
          <a:p>
            <a:pPr marL="914366" lvl="1" indent="-457200">
              <a:buFont typeface="+mj-lt"/>
              <a:buAutoNum type="arabicPeriod"/>
            </a:pPr>
            <a:endParaRPr lang="en-US" altLang="ko-KR" dirty="0"/>
          </a:p>
          <a:p>
            <a:pPr marL="914366" lvl="1" indent="-457200">
              <a:buFont typeface="+mj-lt"/>
              <a:buAutoNum type="arabicPeriod"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91A202-BF1F-E031-8117-8907DD29D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282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659D1-2520-4ED1-6F0A-01190994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C895B8-F505-F3FA-79B3-2532C4BC0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ko-KR" sz="1800" b="0" i="0" u="none" strike="noStrike" baseline="0" dirty="0">
                <a:latin typeface="Times-Roman"/>
              </a:rPr>
              <a:t>V. </a:t>
            </a:r>
            <a:r>
              <a:rPr lang="en-US" altLang="ko-KR" sz="1800" b="0" i="0" u="none" strike="noStrike" baseline="0" dirty="0" err="1">
                <a:latin typeface="Times-Roman"/>
              </a:rPr>
              <a:t>Utkin</a:t>
            </a:r>
            <a:r>
              <a:rPr lang="en-US" altLang="ko-KR" sz="1800" b="0" i="0" u="none" strike="noStrike" baseline="0" dirty="0">
                <a:latin typeface="Times-Roman"/>
              </a:rPr>
              <a:t>, J. </a:t>
            </a:r>
            <a:r>
              <a:rPr lang="en-US" altLang="ko-KR" sz="1800" b="0" i="0" u="none" strike="noStrike" baseline="0" dirty="0" err="1">
                <a:latin typeface="Times-Roman"/>
              </a:rPr>
              <a:t>Guldner</a:t>
            </a:r>
            <a:r>
              <a:rPr lang="en-US" altLang="ko-KR" sz="1800" b="0" i="0" u="none" strike="noStrike" baseline="0" dirty="0">
                <a:latin typeface="Times-Roman"/>
              </a:rPr>
              <a:t>, and J. Shi, </a:t>
            </a:r>
            <a:r>
              <a:rPr lang="en-US" altLang="ko-KR" sz="1800" b="0" i="1" u="none" strike="noStrike" baseline="0" dirty="0">
                <a:latin typeface="Times-Italic"/>
              </a:rPr>
              <a:t>Sliding Mode Control in Electromechanical Systems</a:t>
            </a:r>
            <a:r>
              <a:rPr lang="en-US" altLang="ko-KR" sz="1800" b="0" i="0" u="none" strike="noStrike" baseline="0" dirty="0">
                <a:latin typeface="Times-Roman"/>
              </a:rPr>
              <a:t>. New York, NY, USA: Taylor &amp; Francis, 1999.</a:t>
            </a:r>
          </a:p>
          <a:p>
            <a:pPr algn="l"/>
            <a:r>
              <a:rPr lang="en-US" altLang="ko-KR" sz="1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Goggia</a:t>
            </a:r>
            <a:r>
              <a:rPr lang="en-US" altLang="ko-KR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Tommaso, et al. "Integral sliding mode for the torque-vectoring control of fully electric vehicles: Theoretical design and experimental assessment." </a:t>
            </a:r>
            <a:r>
              <a:rPr lang="en-US" altLang="ko-KR" sz="18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IEEE Transactions on Vehicular Technology</a:t>
            </a:r>
            <a:r>
              <a:rPr lang="en-US" altLang="ko-KR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64.5 (2014): 1701-1715.</a:t>
            </a:r>
            <a:endParaRPr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91A202-BF1F-E031-8117-8907DD29D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217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4D25B-0504-65AE-A0A2-A2E0522BE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Q&amp;A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5883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9AB753-FCF7-45F7-AFB9-9DBC5D6BF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THANK YOU!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212845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659D1-2520-4ED1-6F0A-01190994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Sliding Mode Control(SMC)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1C895B8-F505-F3FA-79B3-2532C4BC0D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What is Sliding Model Control</a:t>
                </a:r>
              </a:p>
              <a:p>
                <a:pPr lvl="1"/>
                <a:r>
                  <a:rPr lang="en-US" altLang="ko-KR" sz="1600" dirty="0"/>
                  <a:t>SMC is a nonlinear control approach which use relay as the basic control element</a:t>
                </a:r>
              </a:p>
              <a:p>
                <a:pPr lvl="1"/>
                <a:r>
                  <a:rPr lang="en-US" altLang="ko-KR" sz="1600" dirty="0"/>
                  <a:t>The main purpose of SMC is to ensure system stability and robustness against uncertainties and external disturbances</a:t>
                </a:r>
              </a:p>
              <a:p>
                <a:pPr lvl="1"/>
                <a:endParaRPr lang="en-US" altLang="ko-KR" sz="16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6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1C895B8-F505-F3FA-79B3-2532C4BC0D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91A202-BF1F-E031-8117-8907DD29D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5" name="Picture 2" descr="Sliding Mode Control depicting the sliding surface, chattering and two... |  Download Scientific Diagram">
            <a:extLst>
              <a:ext uri="{FF2B5EF4-FFF2-40B4-BE49-F238E27FC236}">
                <a16:creationId xmlns:a16="http://schemas.microsoft.com/office/drawing/2014/main" id="{1D7B4D57-4F7B-B1F8-EB89-824632914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429" y="2846955"/>
            <a:ext cx="3570513" cy="288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17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659D1-2520-4ED1-6F0A-01190994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Sliding Mode Control(SMC)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C895B8-F505-F3FA-79B3-2532C4BC0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Advantages of SMC</a:t>
            </a:r>
          </a:p>
          <a:p>
            <a:pPr lvl="1"/>
            <a:r>
              <a:rPr lang="en-US" altLang="ko-KR" dirty="0"/>
              <a:t>Robustness</a:t>
            </a:r>
          </a:p>
          <a:p>
            <a:pPr lvl="1"/>
            <a:r>
              <a:rPr lang="en-US" altLang="ko-KR" dirty="0"/>
              <a:t>System stability</a:t>
            </a:r>
          </a:p>
          <a:p>
            <a:pPr lvl="1"/>
            <a:r>
              <a:rPr lang="en-US" altLang="ko-KR" dirty="0"/>
              <a:t>Simplicity and Ease of Implementation</a:t>
            </a:r>
          </a:p>
          <a:p>
            <a:pPr lvl="1"/>
            <a:r>
              <a:rPr lang="en-US" altLang="ko-KR" dirty="0"/>
              <a:t>Nonlinear Control</a:t>
            </a:r>
          </a:p>
          <a:p>
            <a:r>
              <a:rPr lang="en-US" altLang="ko-KR" dirty="0"/>
              <a:t>Disadvantages of SMC</a:t>
            </a:r>
          </a:p>
          <a:p>
            <a:pPr lvl="1"/>
            <a:r>
              <a:rPr lang="en-US" altLang="ko-KR" dirty="0"/>
              <a:t>Chattering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91A202-BF1F-E031-8117-8907DD29D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718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659D1-2520-4ED1-6F0A-01190994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Sliding Mode Control(SMC)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1C895B8-F505-F3FA-79B3-2532C4BC0D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Example of the First order SMC 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pPr lvl="1"/>
                <a:r>
                  <a:rPr lang="en-US" altLang="ko-KR" dirty="0"/>
                  <a:t>Proportional control : u =-k(x-</a:t>
                </a:r>
                <a:r>
                  <a:rPr lang="en-US" altLang="ko-KR" dirty="0" err="1"/>
                  <a:t>x_desired</a:t>
                </a:r>
                <a:r>
                  <a:rPr lang="en-US" altLang="ko-KR" dirty="0"/>
                  <a:t>), SMC = u=-</a:t>
                </a:r>
                <a:r>
                  <a:rPr lang="en-US" altLang="ko-KR" dirty="0" err="1"/>
                  <a:t>Ksing</a:t>
                </a:r>
                <a:r>
                  <a:rPr lang="en-US" altLang="ko-KR" dirty="0"/>
                  <a:t>(x-</a:t>
                </a:r>
                <a:r>
                  <a:rPr lang="en-US" altLang="ko-KR" dirty="0" err="1"/>
                  <a:t>x_desired</a:t>
                </a:r>
                <a:r>
                  <a:rPr lang="en-US" altLang="ko-KR" dirty="0"/>
                  <a:t>) ; K is gain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1C895B8-F505-F3FA-79B3-2532C4BC0D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91A202-BF1F-E031-8117-8907DD29D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45AD10-3AB9-E4E5-3BEF-C3C2EDDAB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384" y="3380874"/>
            <a:ext cx="3354175" cy="257964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92FCE6A-CA32-B2CE-4DB5-64CB89AC28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8905" y="3380423"/>
            <a:ext cx="3415262" cy="257719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6C0C267-04B4-1682-B1D9-8FE9BB020D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7397" y="4224000"/>
            <a:ext cx="2030230" cy="155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171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659D1-2520-4ED1-6F0A-01190994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Sliding Mode Control(SMC)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1C895B8-F505-F3FA-79B3-2532C4BC0D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Example of the First order SMC 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ko-KR" dirty="0"/>
                  <a:t> +d(disturbance) </a:t>
                </a:r>
              </a:p>
              <a:p>
                <a:pPr lvl="1"/>
                <a:r>
                  <a:rPr lang="en-US" altLang="ko-KR" dirty="0"/>
                  <a:t>disturbance d = 0.5*sin(5t)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1C895B8-F505-F3FA-79B3-2532C4BC0D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91A202-BF1F-E031-8117-8907DD29D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1748ABE-BD0E-D61E-186E-8A2295ABC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371" y="2863385"/>
            <a:ext cx="4140629" cy="313984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4AD3A64-AD4C-A8C2-DC1C-202D7ED08E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8943" y="2863385"/>
            <a:ext cx="4140629" cy="312335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385A556-9516-663A-8410-9C24210C73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7677" y="3713605"/>
            <a:ext cx="2574673" cy="203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323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659D1-2520-4ED1-6F0A-01190994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Other Modern Control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C895B8-F505-F3FA-79B3-2532C4BC0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Model predictive Control (MPC) </a:t>
            </a:r>
          </a:p>
          <a:p>
            <a:pPr lvl="1"/>
            <a:r>
              <a:rPr lang="en-US" altLang="ko-KR" dirty="0"/>
              <a:t>Purpose : MPC uses a model of the process to predict the future behavior of the system. It optimizes control actions at each step based on a set of constraints and a cost function over a future prediction horizon</a:t>
            </a:r>
          </a:p>
          <a:p>
            <a:pPr lvl="1"/>
            <a:r>
              <a:rPr lang="en-US" altLang="ko-KR" dirty="0"/>
              <a:t>Advantage : can handle multi-variable control problem, Flexible in adapting to changing system condition</a:t>
            </a:r>
          </a:p>
          <a:p>
            <a:pPr lvl="1"/>
            <a:r>
              <a:rPr lang="en-US" altLang="ko-KR" dirty="0"/>
              <a:t>Disadvantage : Performance heavily relies on the accuracy of the model, and requires significant computational resources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91A202-BF1F-E031-8117-8907DD29D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02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659D1-2520-4ED1-6F0A-01190994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Other Modern Control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C895B8-F505-F3FA-79B3-2532C4BC0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Linear Quadratic Regulator (LQR) Control</a:t>
            </a:r>
          </a:p>
          <a:p>
            <a:pPr lvl="1"/>
            <a:r>
              <a:rPr lang="en-US" altLang="ko-KR" i="0" dirty="0">
                <a:effectLst/>
                <a:latin typeface="+mj-lt"/>
              </a:rPr>
              <a:t>Purpose</a:t>
            </a:r>
            <a:r>
              <a:rPr lang="en-US" altLang="ko-KR" i="0" dirty="0">
                <a:solidFill>
                  <a:srgbClr val="374151"/>
                </a:solidFill>
                <a:effectLst/>
                <a:latin typeface="+mj-lt"/>
              </a:rPr>
              <a:t>: LQ control is aimed at minimizing a quadratic cost function, which typically includes terms for error and control effort. It is used mainly for linear systems.</a:t>
            </a:r>
          </a:p>
          <a:p>
            <a:pPr lvl="1"/>
            <a:r>
              <a:rPr lang="en-US" altLang="ko-KR" dirty="0">
                <a:solidFill>
                  <a:srgbClr val="374151"/>
                </a:solidFill>
                <a:latin typeface="+mj-lt"/>
              </a:rPr>
              <a:t>Advantage : Efficient for linear system, Easy to make</a:t>
            </a:r>
          </a:p>
          <a:p>
            <a:pPr lvl="1"/>
            <a:r>
              <a:rPr lang="en-US" altLang="ko-KR" dirty="0">
                <a:solidFill>
                  <a:srgbClr val="374151"/>
                </a:solidFill>
                <a:latin typeface="+mj-lt"/>
              </a:rPr>
              <a:t>Disadvantage : Linear system only, not robust</a:t>
            </a:r>
            <a:endParaRPr lang="en-US" altLang="ko-KR" dirty="0">
              <a:latin typeface="+mj-lt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91A202-BF1F-E031-8117-8907DD29D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582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659D1-2520-4ED1-6F0A-01190994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Torque Vectoring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C895B8-F505-F3FA-79B3-2532C4BC0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What is Torque Vectoring</a:t>
            </a:r>
          </a:p>
          <a:p>
            <a:pPr lvl="1"/>
            <a:r>
              <a:rPr lang="en-US" altLang="ko-KR" dirty="0"/>
              <a:t>Torque Vectoring is distributing power individually to make extra yaw moment</a:t>
            </a:r>
          </a:p>
          <a:p>
            <a:pPr lvl="1"/>
            <a:r>
              <a:rPr lang="en-US" altLang="ko-KR" dirty="0"/>
              <a:t>This extra momentum improve handling, stability and performance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91A202-BF1F-E031-8117-8907DD29D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1026" name="Picture 2" descr="Basically, understeer is when a car turns less than intended; oversteer is when a car turns more than intended with a steady steering input.">
            <a:extLst>
              <a:ext uri="{FF2B5EF4-FFF2-40B4-BE49-F238E27FC236}">
                <a16:creationId xmlns:a16="http://schemas.microsoft.com/office/drawing/2014/main" id="{CA7C28F6-0ACB-09F5-281F-4B0EAFC8E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649" y="3147012"/>
            <a:ext cx="4944178" cy="3090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5194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659D1-2520-4ED1-6F0A-01190994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Torque Vectoring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1C895B8-F505-F3FA-79B3-2532C4BC0D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Vehicle yaw momentum equation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acc>
                      <m:accPr>
                        <m:chr m:val="̇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𝑠𝑖𝑛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𝑠𝑖𝑛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𝑐𝑜𝑠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𝑐𝑜𝑠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e>
                    </m:d>
                    <m:f>
                      <m:f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num>
                      <m:den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  <m:sSub>
                          <m:sSub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𝑠𝑖𝑛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𝑠𝑖𝑛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,4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,4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e>
                    </m:d>
                    <m:f>
                      <m:f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𝑆𝐴𝑇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𝑆𝐴𝑇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r>
                  <a:rPr lang="en-US" altLang="ko-KR" sz="1400" b="0" dirty="0"/>
                  <a:t>-</a:t>
                </a:r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𝑆𝐴𝑇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r>
                  <a:rPr lang="en-US" altLang="ko-KR" sz="1400" b="0" dirty="0"/>
                  <a:t>-</a:t>
                </a:r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𝑆𝐴𝑇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,4</m:t>
                        </m:r>
                      </m:sub>
                    </m:sSub>
                  </m:oMath>
                </a14:m>
                <a:endParaRPr lang="en-US" altLang="ko-KR" sz="1400" dirty="0"/>
              </a:p>
              <a:p>
                <a:pPr lvl="1"/>
                <a:r>
                  <a:rPr lang="en-US" altLang="ko-KR" sz="1400" dirty="0"/>
                  <a:t>Control Value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𝑐𝑜𝑠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𝑐𝑜𝑠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e>
                    </m:d>
                    <m:f>
                      <m:f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num>
                      <m:den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𝑠𝑖𝑛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𝑠𝑖𝑛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,4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e>
                    </m:d>
                    <m:f>
                      <m:f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sz="1400" dirty="0"/>
              </a:p>
              <a:p>
                <a:pPr lvl="1"/>
                <a:r>
                  <a:rPr lang="en-US" altLang="ko-KR" sz="1400" dirty="0"/>
                  <a:t>unknown value :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den>
                    </m:f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𝑠𝑖𝑛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𝑠𝑖𝑛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e>
                    </m:d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𝑐𝑜𝑠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𝑐𝑜𝑠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,4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𝑆𝐴𝑇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𝑆𝐴𝑇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1400" dirty="0"/>
                      <m:t>− 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𝑆𝐴𝑇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1400" dirty="0"/>
                      <m:t>− 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𝑆𝐴𝑇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,4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sz="1400" b="0" dirty="0"/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1C895B8-F505-F3FA-79B3-2532C4BC0D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91A202-BF1F-E031-8117-8907DD29D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23EB49-69F4-BFCD-3C85-A537167AA3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068"/>
          <a:stretch/>
        </p:blipFill>
        <p:spPr>
          <a:xfrm>
            <a:off x="7985778" y="3855310"/>
            <a:ext cx="3787121" cy="247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993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95382"/>
        </a:solidFill>
        <a:ln w="38100">
          <a:solidFill>
            <a:srgbClr val="395382"/>
          </a:solidFill>
        </a:ln>
      </a:spPr>
      <a:bodyPr rtlCol="0" anchor="ctr"/>
      <a:lstStyle>
        <a:defPPr algn="ctr">
          <a:defRPr b="1" dirty="0" smtClean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26237</TotalTime>
  <Words>734</Words>
  <Application>Microsoft Office PowerPoint</Application>
  <PresentationFormat>와이드스크린</PresentationFormat>
  <Paragraphs>99</Paragraphs>
  <Slides>17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Times-Italic</vt:lpstr>
      <vt:lpstr>Times-Roman</vt:lpstr>
      <vt:lpstr>맑은 고딕</vt:lpstr>
      <vt:lpstr>Arial</vt:lpstr>
      <vt:lpstr>Cambria Math</vt:lpstr>
      <vt:lpstr>Times New Roman</vt:lpstr>
      <vt:lpstr>Wingdings</vt:lpstr>
      <vt:lpstr>Office 테마</vt:lpstr>
      <vt:lpstr>PowerPoint 프레젠테이션</vt:lpstr>
      <vt:lpstr>Sliding Mode Control(SMC)</vt:lpstr>
      <vt:lpstr>Sliding Mode Control(SMC)</vt:lpstr>
      <vt:lpstr>Sliding Mode Control(SMC)</vt:lpstr>
      <vt:lpstr>Sliding Mode Control(SMC)</vt:lpstr>
      <vt:lpstr>Other Modern Control</vt:lpstr>
      <vt:lpstr>Other Modern Control</vt:lpstr>
      <vt:lpstr>Torque Vectoring</vt:lpstr>
      <vt:lpstr>Torque Vectoring</vt:lpstr>
      <vt:lpstr>Torque Vectoring</vt:lpstr>
      <vt:lpstr>Torque Vectoring</vt:lpstr>
      <vt:lpstr>Torque Vectoring</vt:lpstr>
      <vt:lpstr>Torque Vectoring</vt:lpstr>
      <vt:lpstr>Torque Vectoring</vt:lpstr>
      <vt:lpstr>References</vt:lpstr>
      <vt:lpstr>Q&amp;A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HAYEON KWON</dc:creator>
  <cp:lastModifiedBy>진민 김</cp:lastModifiedBy>
  <cp:revision>956</cp:revision>
  <dcterms:created xsi:type="dcterms:W3CDTF">2021-01-28T07:50:46Z</dcterms:created>
  <dcterms:modified xsi:type="dcterms:W3CDTF">2024-01-10T07:46:54Z</dcterms:modified>
</cp:coreProperties>
</file>