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360" r:id="rId4"/>
    <p:sldId id="340" r:id="rId5"/>
    <p:sldId id="363" r:id="rId6"/>
    <p:sldId id="366" r:id="rId7"/>
    <p:sldId id="345" r:id="rId8"/>
    <p:sldId id="367" r:id="rId9"/>
    <p:sldId id="364" r:id="rId10"/>
    <p:sldId id="343" r:id="rId11"/>
    <p:sldId id="365" r:id="rId12"/>
    <p:sldId id="354" r:id="rId13"/>
    <p:sldId id="342" r:id="rId14"/>
    <p:sldId id="348" r:id="rId15"/>
    <p:sldId id="349" r:id="rId16"/>
    <p:sldId id="352" r:id="rId17"/>
    <p:sldId id="368" r:id="rId18"/>
    <p:sldId id="369" r:id="rId19"/>
    <p:sldId id="355" r:id="rId20"/>
    <p:sldId id="371" r:id="rId21"/>
    <p:sldId id="358" r:id="rId22"/>
    <p:sldId id="359" r:id="rId2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EA"/>
    <a:srgbClr val="395382"/>
    <a:srgbClr val="18396A"/>
    <a:srgbClr val="EFF1F5"/>
    <a:srgbClr val="C5CDD9"/>
    <a:srgbClr val="909FB7"/>
    <a:srgbClr val="090B63"/>
    <a:srgbClr val="6D8ABF"/>
    <a:srgbClr val="6D6D6D"/>
    <a:srgbClr val="315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455" autoAdjust="0"/>
  </p:normalViewPr>
  <p:slideViewPr>
    <p:cSldViewPr snapToGrid="0">
      <p:cViewPr>
        <p:scale>
          <a:sx n="100" d="100"/>
          <a:sy n="100" d="100"/>
        </p:scale>
        <p:origin x="-444" y="24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2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01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6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7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8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10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r>
              <a:rPr lang="en-US" altLang="ko-KR" dirty="0"/>
              <a:t>Motivation</a:t>
            </a:r>
          </a:p>
          <a:p>
            <a:pPr marL="1143000" lvl="2" indent="-228600">
              <a:buAutoNum type="arabicPeriod"/>
            </a:pPr>
            <a:r>
              <a:rPr lang="en-US" altLang="ko-KR" dirty="0"/>
              <a:t>Torque Vectoring </a:t>
            </a:r>
            <a:r>
              <a:rPr lang="ko-KR" altLang="en-US" dirty="0"/>
              <a:t>위주로 재작성</a:t>
            </a:r>
            <a:endParaRPr lang="en-US" altLang="ko-KR" dirty="0"/>
          </a:p>
          <a:p>
            <a:pPr marL="1143000" lvl="2" indent="-228600">
              <a:buAutoNum type="arabicPeriod"/>
            </a:pPr>
            <a:r>
              <a:rPr lang="ko-KR" altLang="en-US" dirty="0"/>
              <a:t>문제 재기를 위주로 작성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바퀴 부분 제거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Design </a:t>
            </a:r>
            <a:r>
              <a:rPr lang="ko-KR" altLang="en-US" dirty="0"/>
              <a:t>이라는 명목으로 변경 및 재작성 필요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Sliding Mode Control</a:t>
            </a:r>
            <a:r>
              <a:rPr lang="ko-KR" altLang="en-US" dirty="0"/>
              <a:t>에서 한번에 정리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  <a:p>
            <a:pPr marL="685800" lvl="1" indent="-228600">
              <a:buAutoNum type="arabicPeriod"/>
            </a:pPr>
            <a:r>
              <a:rPr lang="en-US" altLang="ko-KR" dirty="0"/>
              <a:t>LSTM</a:t>
            </a:r>
            <a:r>
              <a:rPr lang="ko-KR" altLang="en-US" dirty="0"/>
              <a:t>동 동일</a:t>
            </a:r>
            <a:endParaRPr lang="en-US" altLang="ko-KR" dirty="0"/>
          </a:p>
          <a:p>
            <a:pPr marL="685800" lvl="1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5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4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8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2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Torque –</a:t>
            </a:r>
            <a:r>
              <a:rPr lang="en-US" altLang="ko-KR" dirty="0" err="1"/>
              <a:t>Vectiong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/>
              <a:t>Torque </a:t>
            </a:r>
            <a:r>
              <a:rPr lang="en-US" altLang="ko-KR" dirty="0" err="1"/>
              <a:t>Vectoing</a:t>
            </a:r>
            <a:r>
              <a:rPr lang="ko-KR" altLang="en-US" dirty="0"/>
              <a:t>이 필요한 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31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4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8572" y="557462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2" descr="제34회 통신정보 합동학술대회">
            <a:extLst>
              <a:ext uri="{FF2B5EF4-FFF2-40B4-BE49-F238E27FC236}">
                <a16:creationId xmlns:a16="http://schemas.microsoft.com/office/drawing/2014/main" id="{605F4A71-6980-8B7E-A31B-0A238B4A6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10" y="5531941"/>
            <a:ext cx="1905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제34회 통신정보 합동학술대회">
            <a:extLst>
              <a:ext uri="{FF2B5EF4-FFF2-40B4-BE49-F238E27FC236}">
                <a16:creationId xmlns:a16="http://schemas.microsoft.com/office/drawing/2014/main" id="{194DB8F6-CA91-AD0B-F0CB-AA5875F2B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1CE390C3-F03C-275B-3EEF-EABBA47D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EC26FABB-71C4-FC38-1A7C-D0BE518D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6384427"/>
            <a:ext cx="1289284" cy="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  <p:pic>
        <p:nvPicPr>
          <p:cNvPr id="5" name="Picture 2" descr="제34회 통신정보 합동학술대회">
            <a:extLst>
              <a:ext uri="{FF2B5EF4-FFF2-40B4-BE49-F238E27FC236}">
                <a16:creationId xmlns:a16="http://schemas.microsoft.com/office/drawing/2014/main" id="{7AA48B89-15D4-4DDB-1184-968F2CFAD3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31" y="6114070"/>
            <a:ext cx="2050853" cy="7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900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b="0" dirty="0"/>
              <a:t>2024. 4. 26</a:t>
            </a:r>
          </a:p>
          <a:p>
            <a:r>
              <a:rPr lang="ko-KR" altLang="en-US" b="0" dirty="0"/>
              <a:t>김진민</a:t>
            </a:r>
            <a:r>
              <a:rPr lang="en-US" altLang="ko-KR" b="0" baseline="30000" dirty="0"/>
              <a:t>1)</a:t>
            </a:r>
            <a:r>
              <a:rPr lang="en-US" altLang="ko-KR" b="0" dirty="0"/>
              <a:t>,</a:t>
            </a:r>
            <a:r>
              <a:rPr lang="ko-KR" altLang="en-US" b="0" dirty="0"/>
              <a:t> 윤상원</a:t>
            </a:r>
            <a:r>
              <a:rPr lang="en-US" altLang="ko-KR" b="0" baseline="30000" dirty="0"/>
              <a:t>*2)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en-US" altLang="ko-KR" b="0" dirty="0"/>
              <a:t>1)</a:t>
            </a:r>
            <a:r>
              <a:rPr lang="ko-KR" altLang="en-US" b="0" dirty="0"/>
              <a:t>한양대학교 미래자동차공학과</a:t>
            </a:r>
            <a:r>
              <a:rPr lang="en-US" altLang="ko-KR" b="0" dirty="0"/>
              <a:t>, 2) </a:t>
            </a:r>
            <a:r>
              <a:rPr lang="ko-KR" altLang="en-US" b="0" dirty="0"/>
              <a:t>서울대학교 전자 정보공학부</a:t>
            </a:r>
            <a:endParaRPr lang="en-US" altLang="ko-KR" b="0" dirty="0"/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2402326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2200" dirty="0">
                <a:solidFill>
                  <a:schemeClr val="tx1"/>
                </a:solidFill>
              </a:rPr>
              <a:t>LSTM </a:t>
            </a:r>
            <a:r>
              <a:rPr lang="ko-KR" altLang="en-US" sz="2200" dirty="0">
                <a:solidFill>
                  <a:schemeClr val="tx1"/>
                </a:solidFill>
              </a:rPr>
              <a:t>기반 차량 모델 불확실성 변수 예측에 </a:t>
            </a:r>
            <a:endParaRPr lang="en-US" altLang="ko-KR" sz="2200" dirty="0">
              <a:solidFill>
                <a:schemeClr val="tx1"/>
              </a:solidFill>
            </a:endParaRPr>
          </a:p>
          <a:p>
            <a:r>
              <a:rPr lang="en-US" altLang="ko-KR" sz="2200" dirty="0">
                <a:solidFill>
                  <a:schemeClr val="tx1"/>
                </a:solidFill>
              </a:rPr>
              <a:t>Sliding Mode Control </a:t>
            </a:r>
            <a:r>
              <a:rPr lang="ko-KR" altLang="en-US" sz="2200" dirty="0">
                <a:solidFill>
                  <a:schemeClr val="tx1"/>
                </a:solidFill>
              </a:rPr>
              <a:t>적용 가능성 연구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ADE71-C7FE-AAC4-A3DB-FC9B3E3E13F9}"/>
              </a:ext>
            </a:extLst>
          </p:cNvPr>
          <p:cNvSpPr txBox="1"/>
          <p:nvPr/>
        </p:nvSpPr>
        <p:spPr>
          <a:xfrm>
            <a:off x="8759025" y="5640904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Sliding Mode Control</a:t>
            </a:r>
            <a:endParaRPr lang="ko-KR" altLang="en-US" sz="14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5E95D9F-B3F2-9EF3-01BA-1778B35616F3}"/>
              </a:ext>
            </a:extLst>
          </p:cNvPr>
          <p:cNvGrpSpPr/>
          <p:nvPr/>
        </p:nvGrpSpPr>
        <p:grpSpPr>
          <a:xfrm>
            <a:off x="7813589" y="1815156"/>
            <a:ext cx="3977712" cy="3369072"/>
            <a:chOff x="7813589" y="1815156"/>
            <a:chExt cx="3977712" cy="336907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3C61E41-7BF9-CA8E-9E9E-37505F6C642E}"/>
                </a:ext>
              </a:extLst>
            </p:cNvPr>
            <p:cNvGrpSpPr/>
            <p:nvPr/>
          </p:nvGrpSpPr>
          <p:grpSpPr>
            <a:xfrm>
              <a:off x="7813589" y="1815156"/>
              <a:ext cx="3977712" cy="3369072"/>
              <a:chOff x="4460788" y="1779576"/>
              <a:chExt cx="2705830" cy="25898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CA082A-C674-0EDC-E2C1-C4CB72653CD6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8379686B-4AA9-1158-72B0-4A03B0182EB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362B0836-184F-4F49-5F5E-4D3432B3B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20DC8128-F4F2-5C28-8C81-17EE50688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F6049028-33EA-AFE5-9382-CF0BECC1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1599B0-7CB0-58EC-E692-9E356A7FD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850368" cy="3075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D4E98905-3628-A836-B0D1-78AC46BBAF02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953967A-7F1B-6ECE-88C9-2C744C5FEDBD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D36323C-A9AC-5550-C9F0-C079EF59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순서도: 연결자 14">
                <a:extLst>
                  <a:ext uri="{FF2B5EF4-FFF2-40B4-BE49-F238E27FC236}">
                    <a16:creationId xmlns:a16="http://schemas.microsoft.com/office/drawing/2014/main" id="{FB18CFFF-8EAA-044D-958A-FDFB6C775BE6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E986A37-8EEE-AAEE-DDBA-367B77E106CD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AD8C86F-7D9C-5DFA-57D5-7B0C06B1E3FA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0E059B-BC28-0C85-3672-FF79D06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7632E51A-0881-6D6F-1C3E-7F15EF058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8C3C212-4BD9-2317-1B2D-53042EA2D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A3A3DC8-0350-C9B4-000B-EC3811C3D0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006C522-AFE3-4C98-25EA-3A288F73D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722C24CB-C27D-7E4C-32D5-6AB35D158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A73FA79-9F0E-4E6C-10DC-56CAF8681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E538F97-BF14-4753-4FF9-F984655FB47E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4BEA4780-4475-CF05-612E-46AF64704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4F858FFB-71F8-B3FA-1F79-A149BC377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855CFE7-69C9-AA59-78EE-2D1FE4828B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04211E8-A8EB-AC67-A66E-6C45A9C77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76A6C00-9BF3-2A4E-A366-19AC843D6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4F8449C-DAFA-1596-C414-DDE9E3E33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64AE60E-37B0-C52E-3E07-DAE39CDE2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Sliding Mode Control(SMC)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비선형 제어 기법 중 하나로 </a:t>
                </a:r>
                <a:r>
                  <a:rPr lang="ko-KR" altLang="en-US" sz="2000" dirty="0" err="1"/>
                  <a:t>외란</a:t>
                </a:r>
                <a:r>
                  <a:rPr lang="en-US" altLang="ko-KR" sz="2000" dirty="0"/>
                  <a:t>(Disturbance)</a:t>
                </a:r>
                <a:r>
                  <a:rPr lang="ko-KR" altLang="en-US" sz="2000" dirty="0"/>
                  <a:t>에 강함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주요 특징으로 제어하고자 하는 모델이 미끄러지면서</a:t>
                </a:r>
                <a:r>
                  <a:rPr lang="en-US" altLang="ko-KR" sz="2000" dirty="0"/>
                  <a:t>(Sliding) </a:t>
                </a:r>
                <a:r>
                  <a:rPr lang="ko-KR" altLang="en-US" sz="2000" dirty="0"/>
                  <a:t>수렴하는 </a:t>
                </a:r>
                <a:r>
                  <a:rPr lang="en-US" altLang="ko-KR" sz="2000" dirty="0"/>
                  <a:t>Sliding Surface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정의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단점으로 수렴할 시 </a:t>
                </a:r>
                <a:r>
                  <a:rPr lang="en-US" altLang="ko-KR" sz="2000" dirty="0"/>
                  <a:t>Chattering</a:t>
                </a:r>
                <a:r>
                  <a:rPr lang="ko-KR" altLang="en-US" sz="2000" dirty="0"/>
                  <a:t>이라는 입력의 떨림이 발생</a:t>
                </a:r>
                <a:endParaRPr lang="en-US" altLang="ko-KR" sz="2000" dirty="0"/>
              </a:p>
              <a:p>
                <a:pPr marL="457166" lvl="1" indent="0">
                  <a:lnSpc>
                    <a:spcPct val="150000"/>
                  </a:lnSpc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2" name="내용 개체 틀 2">
                <a:extLst>
                  <a:ext uri="{FF2B5EF4-FFF2-40B4-BE49-F238E27FC236}">
                    <a16:creationId xmlns:a16="http://schemas.microsoft.com/office/drawing/2014/main" id="{A0D5AF77-8608-B97D-A5E1-EBEA9D647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6" y="1130075"/>
                <a:ext cx="7057654" cy="5053013"/>
              </a:xfrm>
              <a:prstGeom prst="rect">
                <a:avLst/>
              </a:prstGeom>
              <a:blipFill>
                <a:blip r:embed="rId7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9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8B5D7-AD8C-A1A7-8690-69EB73DD7B9E}"/>
              </a:ext>
            </a:extLst>
          </p:cNvPr>
          <p:cNvSpPr txBox="1">
            <a:spLocks/>
          </p:cNvSpPr>
          <p:nvPr/>
        </p:nvSpPr>
        <p:spPr>
          <a:xfrm>
            <a:off x="796926" y="1130075"/>
            <a:ext cx="7057654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SMC </a:t>
            </a:r>
            <a:r>
              <a:rPr lang="ko-KR" altLang="en-US" sz="2400" dirty="0"/>
              <a:t>설계</a:t>
            </a:r>
          </a:p>
          <a:p>
            <a:pPr marL="457166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438EA7-0EE6-B409-82C9-CBFBF91711D2}"/>
              </a:ext>
            </a:extLst>
          </p:cNvPr>
          <p:cNvGrpSpPr/>
          <p:nvPr/>
        </p:nvGrpSpPr>
        <p:grpSpPr>
          <a:xfrm>
            <a:off x="225162" y="2147513"/>
            <a:ext cx="3418436" cy="3571949"/>
            <a:chOff x="726141" y="2117033"/>
            <a:chExt cx="3418436" cy="3571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71AA0-893C-A8AE-2317-CE28397FA248}"/>
                </a:ext>
              </a:extLst>
            </p:cNvPr>
            <p:cNvSpPr txBox="1"/>
            <p:nvPr/>
          </p:nvSpPr>
          <p:spPr>
            <a:xfrm>
              <a:off x="1175014" y="2117033"/>
              <a:ext cx="2520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Sliding Surface </a:t>
              </a:r>
              <a:r>
                <a:rPr lang="ko-KR" altLang="en-US" sz="2000" dirty="0"/>
                <a:t>설정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ABF6E-27D1-C1A7-3BBD-CCB5E30424D0}"/>
                </a:ext>
              </a:extLst>
            </p:cNvPr>
            <p:cNvSpPr txBox="1"/>
            <p:nvPr/>
          </p:nvSpPr>
          <p:spPr>
            <a:xfrm>
              <a:off x="1161357" y="4260666"/>
              <a:ext cx="25480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 </a:t>
              </a:r>
              <a:r>
                <a:rPr lang="ko-KR" altLang="en-US" sz="2000" dirty="0"/>
                <a:t>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20F88D-DA5B-48F9-4001-9D847922FA93}"/>
                </a:ext>
              </a:extLst>
            </p:cNvPr>
            <p:cNvSpPr txBox="1"/>
            <p:nvPr/>
          </p:nvSpPr>
          <p:spPr>
            <a:xfrm>
              <a:off x="726141" y="5288872"/>
              <a:ext cx="3418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Switching Term</a:t>
              </a:r>
              <a:r>
                <a:rPr lang="ko-KR" altLang="en-US" sz="2000" dirty="0"/>
                <a:t>의 </a:t>
              </a:r>
              <a:r>
                <a:rPr lang="en-US" altLang="ko-KR" sz="2000" dirty="0"/>
                <a:t>Gain </a:t>
              </a:r>
              <a:r>
                <a:rPr lang="ko-KR" altLang="en-US" sz="2000" dirty="0"/>
                <a:t>선정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399F-D4D8-9C3A-6AF0-0E35B74A548C}"/>
                </a:ext>
              </a:extLst>
            </p:cNvPr>
            <p:cNvSpPr txBox="1"/>
            <p:nvPr/>
          </p:nvSpPr>
          <p:spPr>
            <a:xfrm>
              <a:off x="1217942" y="3193515"/>
              <a:ext cx="2345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Control Input </a:t>
              </a:r>
              <a:r>
                <a:rPr lang="ko-KR" altLang="en-US" sz="2000" dirty="0"/>
                <a:t>선정</a:t>
              </a: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AB9BB1FC-BF3A-482D-231F-FB86E5121258}"/>
                </a:ext>
              </a:extLst>
            </p:cNvPr>
            <p:cNvSpPr/>
            <p:nvPr/>
          </p:nvSpPr>
          <p:spPr>
            <a:xfrm>
              <a:off x="2292103" y="2621182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08D990F1-34FB-5784-81AE-8D39C2472060}"/>
                </a:ext>
              </a:extLst>
            </p:cNvPr>
            <p:cNvSpPr/>
            <p:nvPr/>
          </p:nvSpPr>
          <p:spPr>
            <a:xfrm>
              <a:off x="2292103" y="3688333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E02211D7-9451-7F26-202B-DE6D70FBEAA0}"/>
                </a:ext>
              </a:extLst>
            </p:cNvPr>
            <p:cNvSpPr/>
            <p:nvPr/>
          </p:nvSpPr>
          <p:spPr>
            <a:xfrm>
              <a:off x="2292103" y="4755484"/>
              <a:ext cx="286512" cy="477625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292F5C-41AA-A5ED-8838-B2C0E956AC07}"/>
              </a:ext>
            </a:extLst>
          </p:cNvPr>
          <p:cNvCxnSpPr>
            <a:cxnSpLocks/>
          </p:cNvCxnSpPr>
          <p:nvPr/>
        </p:nvCxnSpPr>
        <p:spPr>
          <a:xfrm flipH="1">
            <a:off x="3728213" y="23264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814F94-6507-46FA-1CA1-AA6BF9016F5B}"/>
              </a:ext>
            </a:extLst>
          </p:cNvPr>
          <p:cNvSpPr txBox="1"/>
          <p:nvPr/>
        </p:nvSpPr>
        <p:spPr>
          <a:xfrm>
            <a:off x="4635616" y="212636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수렴하고자 하는 값을 선정해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E8F4D-893E-1EA2-C8BA-B251EC98EB69}"/>
              </a:ext>
            </a:extLst>
          </p:cNvPr>
          <p:cNvSpPr txBox="1"/>
          <p:nvPr/>
        </p:nvSpPr>
        <p:spPr>
          <a:xfrm>
            <a:off x="4635616" y="3207889"/>
            <a:ext cx="383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Sliding Surface</a:t>
            </a:r>
            <a:r>
              <a:rPr lang="ko-KR" altLang="en-US" dirty="0"/>
              <a:t>가 수렴하는 값 선정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23E796-36D5-DEF2-6975-45A6BE382581}"/>
              </a:ext>
            </a:extLst>
          </p:cNvPr>
          <p:cNvCxnSpPr>
            <a:cxnSpLocks/>
          </p:cNvCxnSpPr>
          <p:nvPr/>
        </p:nvCxnSpPr>
        <p:spPr>
          <a:xfrm flipH="1">
            <a:off x="3728213" y="339356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3C0E69-BE8C-4EBF-71EB-F3D750CD2BB0}"/>
              </a:ext>
            </a:extLst>
          </p:cNvPr>
          <p:cNvCxnSpPr>
            <a:cxnSpLocks/>
          </p:cNvCxnSpPr>
          <p:nvPr/>
        </p:nvCxnSpPr>
        <p:spPr>
          <a:xfrm flipH="1">
            <a:off x="3728213" y="446071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FB7619-6C86-0CB1-4C5A-F0ADD01037D4}"/>
              </a:ext>
            </a:extLst>
          </p:cNvPr>
          <p:cNvCxnSpPr>
            <a:cxnSpLocks/>
          </p:cNvCxnSpPr>
          <p:nvPr/>
        </p:nvCxnSpPr>
        <p:spPr>
          <a:xfrm flipH="1">
            <a:off x="3728213" y="552787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DB144-3D7A-14B7-41F8-E68F763E068B}"/>
              </a:ext>
            </a:extLst>
          </p:cNvPr>
          <p:cNvSpPr txBox="1"/>
          <p:nvPr/>
        </p:nvSpPr>
        <p:spPr>
          <a:xfrm>
            <a:off x="4635616" y="5370939"/>
            <a:ext cx="436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Lyapunov </a:t>
            </a:r>
            <a:r>
              <a:rPr lang="ko-KR" altLang="en-US" dirty="0"/>
              <a:t>관점에서 </a:t>
            </a:r>
            <a:r>
              <a:rPr lang="en-US" altLang="ko-KR" dirty="0"/>
              <a:t>stable</a:t>
            </a:r>
            <a:r>
              <a:rPr lang="ko-KR" altLang="en-US" dirty="0"/>
              <a:t>한 </a:t>
            </a:r>
            <a:r>
              <a:rPr lang="en-US" altLang="ko-KR" dirty="0"/>
              <a:t>Gain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F5EB5-1F3A-20F0-F2A8-72DEF30D638F}"/>
              </a:ext>
            </a:extLst>
          </p:cNvPr>
          <p:cNvSpPr txBox="1"/>
          <p:nvPr/>
        </p:nvSpPr>
        <p:spPr>
          <a:xfrm>
            <a:off x="4635616" y="4289414"/>
            <a:ext cx="48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외란을</a:t>
            </a:r>
            <a:r>
              <a:rPr lang="ko-KR" altLang="en-US" dirty="0"/>
              <a:t> 제거하기 위해 </a:t>
            </a:r>
            <a:r>
              <a:rPr lang="en-US" altLang="ko-KR" sz="1800" dirty="0"/>
              <a:t>Control </a:t>
            </a:r>
            <a:r>
              <a:rPr lang="en-US" altLang="ko-KR" dirty="0"/>
              <a:t>Input</a:t>
            </a:r>
            <a:r>
              <a:rPr lang="ko-KR" altLang="en-US" dirty="0"/>
              <a:t>에 추가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A434D0-6FAC-2B14-D86B-F9AFEE1D8F51}"/>
              </a:ext>
            </a:extLst>
          </p:cNvPr>
          <p:cNvGrpSpPr/>
          <p:nvPr/>
        </p:nvGrpSpPr>
        <p:grpSpPr>
          <a:xfrm>
            <a:off x="9374377" y="2547623"/>
            <a:ext cx="2755260" cy="2636605"/>
            <a:chOff x="7813589" y="1815156"/>
            <a:chExt cx="4373997" cy="336907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9A6C382-E0DF-53C6-959B-2E7461B9AF88}"/>
                </a:ext>
              </a:extLst>
            </p:cNvPr>
            <p:cNvGrpSpPr/>
            <p:nvPr/>
          </p:nvGrpSpPr>
          <p:grpSpPr>
            <a:xfrm>
              <a:off x="7813589" y="1815156"/>
              <a:ext cx="4373997" cy="3369072"/>
              <a:chOff x="4460788" y="1779576"/>
              <a:chExt cx="2975402" cy="258985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3A9977A0-44BE-7989-487D-EE7F7FE238CD}"/>
                  </a:ext>
                </a:extLst>
              </p:cNvPr>
              <p:cNvGrpSpPr/>
              <p:nvPr/>
            </p:nvGrpSpPr>
            <p:grpSpPr>
              <a:xfrm>
                <a:off x="4460788" y="1779576"/>
                <a:ext cx="2579619" cy="2589850"/>
                <a:chOff x="4460788" y="1779576"/>
                <a:chExt cx="2579619" cy="258985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273AA44-6978-F5DD-19B3-78DC14581E2F}"/>
                    </a:ext>
                  </a:extLst>
                </p:cNvPr>
                <p:cNvGrpSpPr/>
                <p:nvPr/>
              </p:nvGrpSpPr>
              <p:grpSpPr>
                <a:xfrm>
                  <a:off x="4460788" y="1849426"/>
                  <a:ext cx="2520000" cy="2520000"/>
                  <a:chOff x="1241853" y="1386048"/>
                  <a:chExt cx="2520000" cy="2520000"/>
                </a:xfrm>
              </p:grpSpPr>
              <p:cxnSp>
                <p:nvCxnSpPr>
                  <p:cNvPr id="50" name="직선 연결선 49">
                    <a:extLst>
                      <a:ext uri="{FF2B5EF4-FFF2-40B4-BE49-F238E27FC236}">
                        <a16:creationId xmlns:a16="http://schemas.microsoft.com/office/drawing/2014/main" id="{D54F6474-7A94-46BA-A9F2-525BF1AC1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41853" y="2646048"/>
                    <a:ext cx="2520000" cy="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연결선 50">
                    <a:extLst>
                      <a:ext uri="{FF2B5EF4-FFF2-40B4-BE49-F238E27FC236}">
                        <a16:creationId xmlns:a16="http://schemas.microsoft.com/office/drawing/2014/main" id="{352FB08B-4998-2ED6-02CC-42C35951CE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1853" y="1386048"/>
                    <a:ext cx="0" cy="2520000"/>
                  </a:xfrm>
                  <a:prstGeom prst="line">
                    <a:avLst/>
                  </a:prstGeom>
                  <a:ln w="19050">
                    <a:headEnd type="arrow" w="med" len="med"/>
                    <a:tailEnd type="arrow" w="med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F8773A9-9BC3-8E5F-27B9-6A5D2D9FE3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9DD21DE-D417-93BD-9407-5AEC3A714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3417" y="1779576"/>
                      <a:ext cx="39158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B95C7FA-4562-083A-DEC7-68EA480117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F579DDB-26C5-C06A-6928-1BC224E21D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2417" y="2770176"/>
                      <a:ext cx="3879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B098C2A-CCB1-CC6F-125B-6F8E4A444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2157413"/>
                <a:ext cx="1952625" cy="1890712"/>
              </a:xfrm>
              <a:prstGeom prst="line">
                <a:avLst/>
              </a:prstGeom>
              <a:ln w="63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87A7B1A-3B9A-EB8C-D2D9-F3CD2429A7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6250" y="3393057"/>
                    <a:ext cx="1119940" cy="3325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B8EBD6DD-1577-5283-DA23-78963A929DE9}"/>
                  </a:ext>
                </a:extLst>
              </p:cNvPr>
              <p:cNvSpPr/>
              <p:nvPr/>
            </p:nvSpPr>
            <p:spPr>
              <a:xfrm>
                <a:off x="5276849" y="1922420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609AA872-7FD3-D443-F186-3A01D02A1719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5026775" y="1968512"/>
                <a:ext cx="257982" cy="460363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372FD4FE-DC3B-DA5C-2E15-204895FE5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6775" y="2428875"/>
                <a:ext cx="0" cy="1844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순서도: 연결자 44">
                <a:extLst>
                  <a:ext uri="{FF2B5EF4-FFF2-40B4-BE49-F238E27FC236}">
                    <a16:creationId xmlns:a16="http://schemas.microsoft.com/office/drawing/2014/main" id="{4D855D1E-0C5C-5440-E8DA-B42D6B8E3331}"/>
                  </a:ext>
                </a:extLst>
              </p:cNvPr>
              <p:cNvSpPr/>
              <p:nvPr/>
            </p:nvSpPr>
            <p:spPr>
              <a:xfrm>
                <a:off x="6094446" y="3939745"/>
                <a:ext cx="54000" cy="54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15A0614-A18B-5CB4-3E47-D553ED731122}"/>
                  </a:ext>
                </a:extLst>
              </p:cNvPr>
              <p:cNvCxnSpPr>
                <a:cxnSpLocks/>
                <a:stCxn id="45" idx="7"/>
              </p:cNvCxnSpPr>
              <p:nvPr/>
            </p:nvCxnSpPr>
            <p:spPr>
              <a:xfrm flipV="1">
                <a:off x="6140534" y="3618445"/>
                <a:ext cx="277893" cy="32920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EE5AEB6-FDA5-AA08-5BA3-E7C5359E37A6}"/>
                </a:ext>
              </a:extLst>
            </p:cNvPr>
            <p:cNvGrpSpPr/>
            <p:nvPr/>
          </p:nvGrpSpPr>
          <p:grpSpPr>
            <a:xfrm>
              <a:off x="8645620" y="2730500"/>
              <a:ext cx="1010294" cy="776637"/>
              <a:chOff x="8645620" y="2730500"/>
              <a:chExt cx="1010294" cy="776637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64D6A03A-CEBD-37F3-B2AA-21391BF1D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9509B9A-EBF7-4FA9-6E34-671344AED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6F6DFF1B-BC8C-BC16-6088-8DE9C21CE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085F300E-A9EA-7F9C-4E2D-E0B7633029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CB46343-C443-761A-AE67-7FFFF6EBE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E72A8281-4C13-5487-5E47-F4C493181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9B454C67-7013-C860-27B3-1DE1D64D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BC82DB-DBE7-A167-1F78-BACE4A3D7CCD}"/>
                </a:ext>
              </a:extLst>
            </p:cNvPr>
            <p:cNvGrpSpPr/>
            <p:nvPr/>
          </p:nvGrpSpPr>
          <p:grpSpPr>
            <a:xfrm flipH="1" flipV="1">
              <a:off x="9687723" y="3574780"/>
              <a:ext cx="1010294" cy="776637"/>
              <a:chOff x="8645620" y="2730500"/>
              <a:chExt cx="1010294" cy="776637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6189470-B521-68A1-6656-49B4D5C68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5620" y="2730500"/>
                <a:ext cx="314230" cy="169219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27D1BDB-7AED-276C-3C49-0EFE1D814A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075" y="2730500"/>
                <a:ext cx="104775" cy="34607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E0C8DA1-4018-69BF-783B-435D7F3D4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5075" y="2927350"/>
                <a:ext cx="295275" cy="1492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77DBC254-4354-9DAF-0759-1FEDF65A2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92624" y="2927350"/>
                <a:ext cx="57726" cy="35242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7A5D05D-62D3-310F-45C4-D915C731DD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2624" y="3103803"/>
                <a:ext cx="333951" cy="175972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3052BF90-7A2D-0BB9-AB37-CAD4640A9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4025" y="3103803"/>
                <a:ext cx="82550" cy="388697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97916AF-6224-5E91-8ECC-DE6FB72F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1421" y="3486079"/>
                <a:ext cx="304493" cy="21058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28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Mode Control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Control Input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안정적인 제어를 위해 차량의 </a:t>
                </a:r>
                <a:r>
                  <a:rPr lang="en-US" altLang="ko-KR" sz="2000" dirty="0"/>
                  <a:t>Yaw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rate(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Neutral Steer</a:t>
                </a:r>
                <a:r>
                  <a:rPr lang="ko-KR" altLang="en-US" sz="2000" dirty="0"/>
                  <a:t>가 되도록 설정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예측할 수 있느냐에 따라 컨트롤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을 두개로 구할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예측을 할 시 </a:t>
                </a:r>
                <a:r>
                  <a:rPr lang="en-US" altLang="ko-KR" sz="2000" dirty="0"/>
                  <a:t>Switching Term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작게 할 수 있고 이는 </a:t>
                </a:r>
                <a:r>
                  <a:rPr lang="en-US" altLang="ko-KR" sz="2000" dirty="0"/>
                  <a:t>Chattering </a:t>
                </a:r>
                <a:r>
                  <a:rPr lang="ko-KR" altLang="en-US" sz="2000" dirty="0"/>
                  <a:t>현상을 감소 시킬 수 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b="1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/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AD6419-5022-9137-8438-DA3190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35" y="4371206"/>
                <a:ext cx="541172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33A45CD5-7211-FC31-BDCA-C22C10DCE7AB}"/>
              </a:ext>
            </a:extLst>
          </p:cNvPr>
          <p:cNvSpPr/>
          <p:nvPr/>
        </p:nvSpPr>
        <p:spPr>
          <a:xfrm>
            <a:off x="3825273" y="5108586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/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CD4402-AB65-1AA2-0522-486CD5A0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70" y="5651352"/>
                <a:ext cx="226594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218A97A0-7412-D2FC-932E-DCE15006360A}"/>
              </a:ext>
            </a:extLst>
          </p:cNvPr>
          <p:cNvSpPr/>
          <p:nvPr/>
        </p:nvSpPr>
        <p:spPr>
          <a:xfrm>
            <a:off x="3699970" y="4339028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/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𝐶𝑜𝑛𝑡𝑟𝑜𝑙</m:t>
                          </m:r>
                        </m:sub>
                      </m:sSub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ko-KR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𝑔𝑛</m:t>
                      </m:r>
                      <m:d>
                        <m:dPr>
                          <m:ctrlP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28208-6D94-9A1C-A4C3-FD1F63C6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4" y="4371206"/>
                <a:ext cx="5411728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1155CEA2-22FF-EA2F-B810-4F94A55BD346}"/>
              </a:ext>
            </a:extLst>
          </p:cNvPr>
          <p:cNvSpPr/>
          <p:nvPr/>
        </p:nvSpPr>
        <p:spPr>
          <a:xfrm>
            <a:off x="9684003" y="4332836"/>
            <a:ext cx="402477" cy="53840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F356C4DF-EB0D-053F-0C74-93C6506F074E}"/>
              </a:ext>
            </a:extLst>
          </p:cNvPr>
          <p:cNvSpPr/>
          <p:nvPr/>
        </p:nvSpPr>
        <p:spPr>
          <a:xfrm>
            <a:off x="9809306" y="5036745"/>
            <a:ext cx="151869" cy="403791"/>
          </a:xfrm>
          <a:prstGeom prst="upArrow">
            <a:avLst>
              <a:gd name="adj1" fmla="val 43211"/>
              <a:gd name="adj2" fmla="val 8708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/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𝐷𝑖𝑠𝑡𝑢𝑟𝑏𝑎𝑛𝑐𝑒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1517B-D17A-0245-0D90-0D0CA5981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67" y="5664045"/>
                <a:ext cx="280967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/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예측 </a:t>
                </a:r>
                <a:r>
                  <a:rPr lang="en-US" altLang="ko-KR" sz="1400" b="1" dirty="0"/>
                  <a:t>O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57A7E9-D9AD-3850-53E1-9BF48914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125" y="3723440"/>
                <a:ext cx="1073755" cy="307777"/>
              </a:xfrm>
              <a:prstGeom prst="rect">
                <a:avLst/>
              </a:prstGeom>
              <a:blipFill>
                <a:blip r:embed="rId8"/>
                <a:stretch>
                  <a:fillRect t="-4000" r="-11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/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/>
                  <a:t>예측 </a:t>
                </a:r>
                <a:r>
                  <a:rPr lang="en-US" altLang="ko-KR" sz="1400" b="1" dirty="0"/>
                  <a:t>X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AF7475-DFA3-5669-99DF-D0B1B480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76" y="3723440"/>
                <a:ext cx="1028871" cy="307777"/>
              </a:xfrm>
              <a:prstGeom prst="rect">
                <a:avLst/>
              </a:prstGeom>
              <a:blipFill>
                <a:blip r:embed="rId9"/>
                <a:stretch>
                  <a:fillRect t="-4000" r="-59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100789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Long</a:t>
            </a:r>
            <a:r>
              <a:rPr lang="ko-KR" altLang="en-US" sz="2400" dirty="0"/>
              <a:t> </a:t>
            </a:r>
            <a:r>
              <a:rPr lang="en-US" altLang="ko-KR" sz="2400" dirty="0"/>
              <a:t>Short-Term</a:t>
            </a:r>
            <a:r>
              <a:rPr lang="ko-KR" altLang="en-US" sz="2400" dirty="0"/>
              <a:t> </a:t>
            </a:r>
            <a:r>
              <a:rPr lang="en-US" altLang="ko-KR" sz="2400" dirty="0"/>
              <a:t>Memory(LSTM)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Serial Data</a:t>
            </a:r>
            <a:r>
              <a:rPr lang="ko-KR" altLang="en-US" sz="2000" dirty="0"/>
              <a:t>에 효과적으로 작동하는 </a:t>
            </a:r>
            <a:r>
              <a:rPr lang="en-US" altLang="ko-KR" sz="2000" dirty="0"/>
              <a:t>ML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Formula Student </a:t>
            </a:r>
            <a:r>
              <a:rPr lang="ko-KR" altLang="en-US" sz="2000" dirty="0"/>
              <a:t>을 위해 최소한 작은 모델을 지양</a:t>
            </a:r>
            <a:endParaRPr lang="en-US" altLang="ko-KR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2628BE-B39A-AD60-D52C-5D0BDA158CEC}"/>
              </a:ext>
            </a:extLst>
          </p:cNvPr>
          <p:cNvGrpSpPr/>
          <p:nvPr/>
        </p:nvGrpSpPr>
        <p:grpSpPr>
          <a:xfrm>
            <a:off x="3068594" y="2553673"/>
            <a:ext cx="6054811" cy="3629415"/>
            <a:chOff x="3295134" y="2463046"/>
            <a:chExt cx="6054811" cy="3629415"/>
          </a:xfrm>
        </p:grpSpPr>
        <p:pic>
          <p:nvPicPr>
            <p:cNvPr id="5" name="그림 4" descr="도표, 텍스트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82548132-94FA-A6AE-7D75-973B910E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134" y="2463046"/>
              <a:ext cx="6054811" cy="32646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B59D2A-1483-2C8C-2109-E741D5D1E3D0}"/>
                </a:ext>
              </a:extLst>
            </p:cNvPr>
            <p:cNvSpPr txBox="1"/>
            <p:nvPr/>
          </p:nvSpPr>
          <p:spPr>
            <a:xfrm>
              <a:off x="5715642" y="5784684"/>
              <a:ext cx="1213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LSTM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6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실제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데이터 수집이 어려움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가상환경 시뮬레이션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 사용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CarMaker</a:t>
                </a:r>
                <a:r>
                  <a:rPr lang="ko-KR" altLang="en-US" sz="2000" dirty="0"/>
                  <a:t>에서 제공하는 </a:t>
                </a:r>
                <a:r>
                  <a:rPr lang="en-US" altLang="ko-KR" sz="2000" dirty="0"/>
                  <a:t>Formula Student </a:t>
                </a:r>
                <a:r>
                  <a:rPr lang="ko-KR" altLang="en-US" sz="2000" dirty="0"/>
                  <a:t>차량 사용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9F0474D-147C-9F30-AAFC-DE29E8754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48639" y="2852632"/>
            <a:ext cx="2921102" cy="28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758C6-6058-2FEA-48D5-AD1BC05100BD}"/>
              </a:ext>
            </a:extLst>
          </p:cNvPr>
          <p:cNvSpPr txBox="1"/>
          <p:nvPr/>
        </p:nvSpPr>
        <p:spPr>
          <a:xfrm>
            <a:off x="7422738" y="5836445"/>
            <a:ext cx="217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Formula Student Vehicle</a:t>
            </a:r>
            <a:endParaRPr lang="ko-KR" altLang="en-US" sz="1400" dirty="0"/>
          </a:p>
        </p:txBody>
      </p:sp>
      <p:pic>
        <p:nvPicPr>
          <p:cNvPr id="16" name="그림 15" descr="텍스트, 자동차, 바퀴, 육상 차량이(가) 표시된 사진&#10;&#10;자동 생성된 설명">
            <a:extLst>
              <a:ext uri="{FF2B5EF4-FFF2-40B4-BE49-F238E27FC236}">
                <a16:creationId xmlns:a16="http://schemas.microsoft.com/office/drawing/2014/main" id="{BA740DEF-61AD-E211-E5D3-16EA08908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5" y="3058934"/>
            <a:ext cx="4616762" cy="2672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4FCA09-F55B-8504-2E9E-298F9056DBB6}"/>
              </a:ext>
            </a:extLst>
          </p:cNvPr>
          <p:cNvSpPr txBox="1"/>
          <p:nvPr/>
        </p:nvSpPr>
        <p:spPr>
          <a:xfrm>
            <a:off x="3831813" y="5836445"/>
            <a:ext cx="1609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CarMaker</a:t>
            </a:r>
            <a:r>
              <a:rPr lang="en-US" altLang="ko-KR" sz="1400" dirty="0"/>
              <a:t> 11.2ver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0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sz="2400" dirty="0"/>
                  <a:t>데이터 수집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Input Data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Sensitivity Analysis </a:t>
                </a:r>
                <a:r>
                  <a:rPr lang="ko-KR" altLang="en-US" sz="2000" dirty="0"/>
                  <a:t>기법 중 하나인 </a:t>
                </a:r>
                <a:r>
                  <a:rPr lang="en-US" altLang="ko-KR" sz="2000" dirty="0"/>
                  <a:t>Boruta Algorithm</a:t>
                </a:r>
                <a:r>
                  <a:rPr lang="ko-KR" altLang="en-US" sz="2000" dirty="0"/>
                  <a:t>을 사용하여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전체 수집 가능 데이터 중</a:t>
                </a:r>
                <a:r>
                  <a:rPr lang="en-US" altLang="ko-KR" sz="2000" dirty="0"/>
                  <a:t> Velocity, Motor Torque(FL,FR,RL,RR), ay, Roll Vel, Yaw Vel, Steer angle </a:t>
                </a:r>
                <a:r>
                  <a:rPr lang="ko-KR" altLang="en-US" sz="2000" dirty="0"/>
                  <a:t>총</a:t>
                </a:r>
                <a:r>
                  <a:rPr lang="en-US" altLang="ko-KR" sz="2000" dirty="0"/>
                  <a:t> 9</a:t>
                </a:r>
                <a:r>
                  <a:rPr lang="ko-KR" altLang="en-US" sz="2000" dirty="0"/>
                  <a:t>개를 선정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Output Data</a:t>
                </a:r>
                <a:r>
                  <a:rPr lang="ko-KR" altLang="en-US" sz="2000" dirty="0"/>
                  <a:t>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선정 하여 지도학습 진행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2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4" y="1126900"/>
            <a:ext cx="57460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LSTM Test Set</a:t>
            </a:r>
            <a:r>
              <a:rPr lang="ko-KR" altLang="en-US" sz="2400" dirty="0"/>
              <a:t>결과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Test Set</a:t>
            </a:r>
            <a:r>
              <a:rPr lang="ko-KR" altLang="en-US" sz="2000" dirty="0"/>
              <a:t>중 예측과 실제 값 차이가 최대 </a:t>
            </a:r>
            <a:r>
              <a:rPr lang="en-US" altLang="ko-KR" sz="2000" dirty="0"/>
              <a:t>1250[Nm]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발생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250[Nm]</a:t>
            </a:r>
            <a:r>
              <a:rPr lang="ko-KR" altLang="en-US" sz="2000" dirty="0"/>
              <a:t>차이를 보이며 준수한 예측 성능을 보임</a:t>
            </a:r>
            <a:endParaRPr lang="en-US" altLang="ko-KR" sz="2000" dirty="0"/>
          </a:p>
        </p:txBody>
      </p:sp>
      <p:pic>
        <p:nvPicPr>
          <p:cNvPr id="5" name="그림 4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9DCEF4EE-6BC5-4518-6E29-9FB06DA7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059" y="1529300"/>
            <a:ext cx="5473610" cy="410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91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Simulation </a:t>
                </a:r>
                <a:r>
                  <a:rPr lang="ko-KR" altLang="en-US" sz="2400" dirty="0"/>
                  <a:t>설정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b="0" dirty="0"/>
                  <a:t> LSTM</a:t>
                </a:r>
                <a:r>
                  <a:rPr lang="ko-KR" altLang="en-US" sz="2000" b="0" dirty="0"/>
                  <a:t>을 사용하지 않은 모델과 사용한 모델 결과 </a:t>
                </a:r>
                <a:r>
                  <a:rPr lang="ko-KR" altLang="en-US" sz="2000" dirty="0"/>
                  <a:t>비교를 통해 성능 향상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두 모델 모두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Gain </a:t>
                </a:r>
                <a:r>
                  <a:rPr lang="ko-KR" altLang="en-US" sz="2000" dirty="0"/>
                  <a:t>여유를 두어서 세팅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사용할 경우 </a:t>
                </a:r>
                <a:r>
                  <a:rPr lang="en-US" altLang="ko-KR" sz="2000" dirty="0"/>
                  <a:t>Test Set</a:t>
                </a:r>
                <a:r>
                  <a:rPr lang="ko-KR" altLang="en-US" sz="2000" dirty="0"/>
                  <a:t>의 오차가 </a:t>
                </a:r>
                <a:r>
                  <a:rPr lang="en-US" altLang="ko-KR" sz="2000" dirty="0"/>
                  <a:t>1250[Nm]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2250(1000+1250)</a:t>
                </a:r>
                <a:r>
                  <a:rPr lang="ko-KR" altLang="en-US" sz="2000" dirty="0"/>
                  <a:t>으로 설정 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LSTM</a:t>
                </a:r>
                <a:r>
                  <a:rPr lang="ko-KR" altLang="en-US" sz="2000" dirty="0"/>
                  <a:t>을 사용하지 않을 경우 발생할 수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최댓값을 넘어야 함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수집 데이터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최댓값은 </a:t>
                </a:r>
                <a:r>
                  <a:rPr lang="en-US" altLang="ko-KR" sz="2000" dirty="0"/>
                  <a:t>3600[Nm]</a:t>
                </a:r>
                <a:r>
                  <a:rPr lang="ko-KR" altLang="en-US" sz="2000" dirty="0"/>
                  <a:t>으로</a:t>
                </a: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사용하지 않은 모델의 경우 </a:t>
                </a:r>
                <a:r>
                  <a:rPr lang="en-US" altLang="ko-KR" sz="2000" dirty="0"/>
                  <a:t>Gain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4600(3600+1000)</a:t>
                </a:r>
                <a:r>
                  <a:rPr lang="ko-KR" altLang="en-US" sz="2000" dirty="0"/>
                  <a:t>으로 설정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6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Sinus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일정한 주기로 </a:t>
            </a:r>
            <a:r>
              <a:rPr lang="en-US" altLang="ko-KR" sz="2000" dirty="0"/>
              <a:t>handle</a:t>
            </a:r>
            <a:r>
              <a:rPr lang="ko-KR" altLang="en-US" sz="2000" dirty="0"/>
              <a:t> 조작 </a:t>
            </a:r>
            <a:r>
              <a:rPr lang="en-US" altLang="ko-KR" sz="2000" dirty="0"/>
              <a:t>Test</a:t>
            </a:r>
            <a:endParaRPr lang="en-US" altLang="ko-KR" sz="2000" b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0" dirty="0"/>
              <a:t>Saturation</a:t>
            </a:r>
            <a:r>
              <a:rPr lang="ko-KR" altLang="en-US" sz="2000" b="0" dirty="0"/>
              <a:t>이 되었을 때</a:t>
            </a:r>
            <a:r>
              <a:rPr lang="en-US" altLang="ko-KR" sz="2000" b="0" dirty="0"/>
              <a:t>,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Chattering</a:t>
            </a:r>
            <a:r>
              <a:rPr lang="ko-KR" altLang="en-US" sz="2000" dirty="0"/>
              <a:t> 현상 감소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특정 구간에서 더 잘 수렴하는 것을 확인</a:t>
            </a:r>
            <a:endParaRPr lang="en-US" altLang="ko-KR" sz="2000" dirty="0"/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67D7414-67A3-7147-2FDA-5DE228D2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t="1642" r="7074" b="6035"/>
          <a:stretch/>
        </p:blipFill>
        <p:spPr>
          <a:xfrm>
            <a:off x="6957160" y="933075"/>
            <a:ext cx="5152287" cy="2812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71A846-4EC9-B206-308A-0AA972621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447" y="3830635"/>
            <a:ext cx="3079285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0D6549-CFAD-C109-5C82-81AA30B7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526" y="3830635"/>
            <a:ext cx="4596811" cy="2461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A9E0BD2-5180-F3F9-A4C6-E3E189B2BD43}"/>
              </a:ext>
            </a:extLst>
          </p:cNvPr>
          <p:cNvSpPr/>
          <p:nvPr/>
        </p:nvSpPr>
        <p:spPr>
          <a:xfrm>
            <a:off x="8415167" y="1699101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99E7BB-4C08-214C-8278-1A6763348046}"/>
              </a:ext>
            </a:extLst>
          </p:cNvPr>
          <p:cNvSpPr/>
          <p:nvPr/>
        </p:nvSpPr>
        <p:spPr>
          <a:xfrm>
            <a:off x="10193031" y="1326775"/>
            <a:ext cx="320081" cy="30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824676-3735-37E0-C27F-5B48A634AD7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6662932" y="2001610"/>
            <a:ext cx="1912276" cy="182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E798EA-EE8D-0338-7AEE-3F4731087F2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0353072" y="1629284"/>
            <a:ext cx="218018" cy="220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A058F42-9161-C024-9F82-1BB609AB6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526" y="3830635"/>
            <a:ext cx="1614681" cy="718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46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7655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CarMaker</a:t>
            </a:r>
            <a:r>
              <a:rPr lang="ko-KR" altLang="en-US" sz="2000" dirty="0"/>
              <a:t>에서 제공해주는 기본 주행 모드를 사용하여 레이싱 트랙에서 </a:t>
            </a:r>
            <a:r>
              <a:rPr lang="en-US" altLang="ko-KR" sz="2000" dirty="0"/>
              <a:t>Test</a:t>
            </a:r>
            <a:r>
              <a:rPr lang="ko-KR" altLang="en-US" sz="2000" dirty="0"/>
              <a:t>를 진행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39EBA-AA75-063E-F2A1-6DC893A1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0" y="2089235"/>
            <a:ext cx="6508750" cy="41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DCFB3-0F70-420F-83BA-5CD85560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C056E-DF14-AC1F-1794-BAB7CD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9AB6ED4-88D0-0869-5159-01D26331AB81}"/>
              </a:ext>
            </a:extLst>
          </p:cNvPr>
          <p:cNvGrpSpPr/>
          <p:nvPr/>
        </p:nvGrpSpPr>
        <p:grpSpPr>
          <a:xfrm>
            <a:off x="939800" y="1234750"/>
            <a:ext cx="6487627" cy="542270"/>
            <a:chOff x="2694991" y="1426489"/>
            <a:chExt cx="6487627" cy="54227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6B3F992-0246-FE31-BD47-0DE1F1BF835C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6BB2776-AF66-F5D1-1C54-3AC97B82B1A3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25B5793-F2D6-7EA0-5C5C-48DB238A4835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D6413A-467E-B4BE-FBEB-72C662564712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B228D9-8C4A-FEC5-ADC7-BAAADB8AB56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01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F8228F-A853-450C-0CF2-CD7802590D56}"/>
                </a:ext>
              </a:extLst>
            </p:cNvPr>
            <p:cNvSpPr txBox="1"/>
            <p:nvPr/>
          </p:nvSpPr>
          <p:spPr>
            <a:xfrm>
              <a:off x="3572196" y="1496024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Introduction</a:t>
              </a:r>
              <a:endParaRPr lang="ko-KR" altLang="en-US" sz="2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54F1807-B0EC-856D-14B9-63D73BC12371}"/>
              </a:ext>
            </a:extLst>
          </p:cNvPr>
          <p:cNvGrpSpPr/>
          <p:nvPr/>
        </p:nvGrpSpPr>
        <p:grpSpPr>
          <a:xfrm>
            <a:off x="939800" y="3345826"/>
            <a:ext cx="6488522" cy="542270"/>
            <a:chOff x="2694991" y="1426489"/>
            <a:chExt cx="6488522" cy="5422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80431A1-4A03-EED1-A058-96F5A2F794DB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67D6CE9-3360-5E9F-20C5-089107DA5DC0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530DE448-1E5D-A52A-87EA-BA0C8111AE1A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39ABC4C-D62E-87C9-157A-E05E40DF342F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1770C8-9A6A-BB7A-0EC0-0775B3A44B2A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C9611-B213-C1A2-30AA-099BE3D37CFD}"/>
                </a:ext>
              </a:extLst>
            </p:cNvPr>
            <p:cNvSpPr txBox="1"/>
            <p:nvPr/>
          </p:nvSpPr>
          <p:spPr>
            <a:xfrm>
              <a:off x="3573091" y="1486182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Sliding Mode Control</a:t>
              </a:r>
              <a:endParaRPr lang="ko-KR" altLang="en-US" sz="2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81FFCF-D5CC-CAC8-4EE3-6EDCD68B9944}"/>
              </a:ext>
            </a:extLst>
          </p:cNvPr>
          <p:cNvGrpSpPr/>
          <p:nvPr/>
        </p:nvGrpSpPr>
        <p:grpSpPr>
          <a:xfrm>
            <a:off x="939800" y="4401364"/>
            <a:ext cx="6488522" cy="542270"/>
            <a:chOff x="2694991" y="1426489"/>
            <a:chExt cx="6488522" cy="5422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D91D58F-73B5-C258-8B3E-B89AECFD6016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162F22E-53AC-B733-07B1-B1A3F808AF12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82FB893-F4E8-DD13-60CE-EBCA8D92E861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E34961D-4399-38BC-4708-D2E148949D2D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8B9473-3CEA-FAAB-F3DC-D2D65BC877BC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6C71F-CBD0-87DD-DA57-AC499CFB3DC1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Long Short-Term Memory</a:t>
              </a:r>
              <a:endParaRPr lang="ko-KR" altLang="en-US" sz="2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7A6C6F-FFA6-C1C8-9AC5-098398353576}"/>
              </a:ext>
            </a:extLst>
          </p:cNvPr>
          <p:cNvGrpSpPr/>
          <p:nvPr/>
        </p:nvGrpSpPr>
        <p:grpSpPr>
          <a:xfrm>
            <a:off x="939800" y="2290288"/>
            <a:ext cx="6488522" cy="542270"/>
            <a:chOff x="2694991" y="1426489"/>
            <a:chExt cx="6488522" cy="5422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143A11-5BDA-A835-C381-6EEC4DB5BE83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A49B6CB-8263-FCF0-586F-701EFBD70BCE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A4A5FEEB-C40E-2CF8-1F17-6C19917D7A83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9B07A3-A6A7-01B6-D80C-ED6F2C4E5723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DA8C5-76ED-4B0A-01FA-95D094031142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EFE852-9829-617B-6A8A-10C3650C1830}"/>
                </a:ext>
              </a:extLst>
            </p:cNvPr>
            <p:cNvSpPr txBox="1"/>
            <p:nvPr/>
          </p:nvSpPr>
          <p:spPr>
            <a:xfrm>
              <a:off x="3573091" y="1484470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Model Design</a:t>
              </a:r>
              <a:endParaRPr lang="ko-KR" altLang="en-US" sz="20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934324-61B8-6469-55F0-6B785C48B069}"/>
              </a:ext>
            </a:extLst>
          </p:cNvPr>
          <p:cNvGrpSpPr/>
          <p:nvPr/>
        </p:nvGrpSpPr>
        <p:grpSpPr>
          <a:xfrm>
            <a:off x="939800" y="5456901"/>
            <a:ext cx="6488522" cy="542270"/>
            <a:chOff x="2694991" y="1426489"/>
            <a:chExt cx="6488522" cy="5422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687F975-EBA8-A84E-CDAE-AC7833F3D4F0}"/>
                </a:ext>
              </a:extLst>
            </p:cNvPr>
            <p:cNvGrpSpPr/>
            <p:nvPr/>
          </p:nvGrpSpPr>
          <p:grpSpPr>
            <a:xfrm>
              <a:off x="2694991" y="1428720"/>
              <a:ext cx="6411687" cy="540039"/>
              <a:chOff x="2694991" y="1428720"/>
              <a:chExt cx="6411687" cy="54003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68E675D-24C9-DCB3-F48B-A25AC01AC8F6}"/>
                  </a:ext>
                </a:extLst>
              </p:cNvPr>
              <p:cNvSpPr/>
              <p:nvPr userDrawn="1"/>
            </p:nvSpPr>
            <p:spPr>
              <a:xfrm>
                <a:off x="2694991" y="1428720"/>
                <a:ext cx="6411687" cy="5400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9659A04-E06F-B33D-5536-58EB5D49728D}"/>
                  </a:ext>
                </a:extLst>
              </p:cNvPr>
              <p:cNvSpPr/>
              <p:nvPr userDrawn="1"/>
            </p:nvSpPr>
            <p:spPr>
              <a:xfrm>
                <a:off x="2694992" y="1428720"/>
                <a:ext cx="608334" cy="540039"/>
              </a:xfrm>
              <a:prstGeom prst="roundRect">
                <a:avLst>
                  <a:gd name="adj" fmla="val 50000"/>
                </a:avLst>
              </a:prstGeom>
              <a:solidFill>
                <a:srgbClr val="18396A"/>
              </a:solidFill>
              <a:ln w="31750">
                <a:solidFill>
                  <a:srgbClr val="1839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17F2CF-1CF2-1F86-22EF-242B0614D72A}"/>
                  </a:ext>
                </a:extLst>
              </p:cNvPr>
              <p:cNvSpPr/>
              <p:nvPr userDrawn="1"/>
            </p:nvSpPr>
            <p:spPr>
              <a:xfrm>
                <a:off x="3057068" y="1428720"/>
                <a:ext cx="466144" cy="540039"/>
              </a:xfrm>
              <a:prstGeom prst="rect">
                <a:avLst/>
              </a:prstGeom>
              <a:solidFill>
                <a:srgbClr val="1839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750495-D8D6-2EB6-3E13-802ED6DBFD0B}"/>
                </a:ext>
              </a:extLst>
            </p:cNvPr>
            <p:cNvSpPr txBox="1"/>
            <p:nvPr/>
          </p:nvSpPr>
          <p:spPr>
            <a:xfrm>
              <a:off x="2855549" y="1426489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ACC68-F364-F01C-0FCB-1B7F980BDC80}"/>
                </a:ext>
              </a:extLst>
            </p:cNvPr>
            <p:cNvSpPr txBox="1"/>
            <p:nvPr/>
          </p:nvSpPr>
          <p:spPr>
            <a:xfrm>
              <a:off x="3573091" y="1498126"/>
              <a:ext cx="56104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Simulation and Result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51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893033" y="1126900"/>
            <a:ext cx="10422667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err="1"/>
              <a:t>CarMaker</a:t>
            </a:r>
            <a:r>
              <a:rPr lang="en-US" altLang="ko-KR" sz="2400" dirty="0"/>
              <a:t> Simulation – Track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출력 분배로 만들 수 있는 최대치 이상으로는 수렴할 수 없는 한계가 존재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목표 값 변동이 심한 상황에서 </a:t>
            </a:r>
            <a:r>
              <a:rPr lang="en-US" altLang="ko-KR" sz="2000" dirty="0"/>
              <a:t>LSTM </a:t>
            </a:r>
            <a:r>
              <a:rPr lang="ko-KR" altLang="en-US" sz="2000" dirty="0"/>
              <a:t>결과도 함께 불안정해지면서 성능이 감소하는 것을 확인</a:t>
            </a:r>
            <a:endParaRPr lang="en-US" altLang="ko-KR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DAF6346-3C8D-9CE5-0C58-CEF5D518F7CF}"/>
              </a:ext>
            </a:extLst>
          </p:cNvPr>
          <p:cNvGrpSpPr/>
          <p:nvPr/>
        </p:nvGrpSpPr>
        <p:grpSpPr>
          <a:xfrm>
            <a:off x="2032047" y="2908782"/>
            <a:ext cx="8674466" cy="3348788"/>
            <a:chOff x="2636134" y="2306812"/>
            <a:chExt cx="9555866" cy="3958544"/>
          </a:xfrm>
        </p:grpSpPr>
        <p:pic>
          <p:nvPicPr>
            <p:cNvPr id="5" name="그림 4" descr="도표, 라인, 평행, 그래프이(가) 표시된 사진&#10;&#10;자동 생성된 설명">
              <a:extLst>
                <a:ext uri="{FF2B5EF4-FFF2-40B4-BE49-F238E27FC236}">
                  <a16:creationId xmlns:a16="http://schemas.microsoft.com/office/drawing/2014/main" id="{38A8EECF-9E95-3ECD-E19B-DF91E9A34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2" t="3425" r="8847" b="8396"/>
            <a:stretch/>
          </p:blipFill>
          <p:spPr>
            <a:xfrm>
              <a:off x="5340459" y="2421840"/>
              <a:ext cx="6851541" cy="3823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C28E49-0749-9275-521A-EFBD7FE94AC4}"/>
                </a:ext>
              </a:extLst>
            </p:cNvPr>
            <p:cNvSpPr/>
            <p:nvPr/>
          </p:nvSpPr>
          <p:spPr>
            <a:xfrm>
              <a:off x="6998980" y="3578034"/>
              <a:ext cx="566943" cy="749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A5EE37-AF8F-5371-82B3-5627E83A5C1B}"/>
                </a:ext>
              </a:extLst>
            </p:cNvPr>
            <p:cNvSpPr/>
            <p:nvPr/>
          </p:nvSpPr>
          <p:spPr>
            <a:xfrm>
              <a:off x="8464550" y="3689496"/>
              <a:ext cx="412749" cy="3746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82D8A4-4563-3697-EF89-486D9BE1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6134" y="2306812"/>
              <a:ext cx="2432728" cy="1860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95BF32-87F4-3F8F-7F04-89BC20EC05EC}"/>
                </a:ext>
              </a:extLst>
            </p:cNvPr>
            <p:cNvCxnSpPr>
              <a:cxnSpLocks/>
              <a:stCxn id="7" idx="1"/>
              <a:endCxn id="11" idx="3"/>
            </p:cNvCxnSpPr>
            <p:nvPr/>
          </p:nvCxnSpPr>
          <p:spPr>
            <a:xfrm flipH="1" flipV="1">
              <a:off x="5068862" y="3237215"/>
              <a:ext cx="1930117" cy="715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2030DD8-30D4-2403-4B07-ABD2A0829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6134" y="4347166"/>
              <a:ext cx="2432729" cy="1918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A4FECED-88EC-23F0-10F8-ABC652C2C220}"/>
                </a:ext>
              </a:extLst>
            </p:cNvPr>
            <p:cNvCxnSpPr>
              <a:cxnSpLocks/>
              <a:stCxn id="9" idx="1"/>
              <a:endCxn id="20" idx="3"/>
            </p:cNvCxnSpPr>
            <p:nvPr/>
          </p:nvCxnSpPr>
          <p:spPr>
            <a:xfrm flipH="1">
              <a:off x="5068863" y="3876821"/>
              <a:ext cx="3395687" cy="1429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43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and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 </a:t>
                </a:r>
                <a:r>
                  <a:rPr lang="ko-KR" altLang="en-US" sz="2400" dirty="0"/>
                  <a:t>결론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 dirty="0"/>
                  <a:t> LSTM</a:t>
                </a:r>
                <a:r>
                  <a:rPr lang="ko-KR" altLang="en-US" sz="2000" dirty="0"/>
                  <a:t>을 통해 차량의 불확실성 부분을 예측할 수 있었음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LSTM </a:t>
                </a:r>
                <a:r>
                  <a:rPr lang="ko-KR" altLang="en-US" sz="2000" b="0" dirty="0"/>
                  <a:t>적용한 </a:t>
                </a:r>
                <a:r>
                  <a:rPr lang="en-US" altLang="ko-KR" sz="2000" b="0" dirty="0"/>
                  <a:t>SMC </a:t>
                </a:r>
                <a:r>
                  <a:rPr lang="ko-KR" altLang="en-US" sz="2000" b="0" dirty="0"/>
                  <a:t>제어기의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rate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목표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Yaw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rate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/>
                  <a:t>를 더 잘 수렴하는 것을 통해 성능 향상을 확인</a:t>
                </a:r>
                <a:endParaRPr lang="en-US" altLang="ko-KR" sz="2000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 하지만 목표 값의 변동이 심할 때 </a:t>
                </a:r>
                <a:r>
                  <a:rPr lang="en-US" altLang="ko-KR" sz="2000" dirty="0"/>
                  <a:t>LSTM </a:t>
                </a:r>
                <a:r>
                  <a:rPr lang="ko-KR" altLang="en-US" sz="2000" dirty="0"/>
                  <a:t>예측 성능이 떨어지면서 제어성능 감소를 확인 이를 해결할 추가방안이 필요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3" y="1126900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775" t="-1689" r="-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/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1400" dirty="0"/>
                  <a:t> during a sinus steers for the controlled vehicle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5D5E5F-22EF-42F2-29CA-CEAE190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4" y="5835701"/>
                <a:ext cx="431361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E928-8607-DE58-F559-70CF9B5B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6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126080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Formula Student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ko-KR" altLang="en-US" sz="2000" dirty="0"/>
              <a:t>레이싱 차량은 코너를 도는 능력이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이를 위하여 여러가지 기술들이 사용됨</a:t>
            </a:r>
            <a:endParaRPr lang="en-US" altLang="ko-KR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8B3B9E-E0B0-CDAA-E8B3-DC000C7A03AB}"/>
              </a:ext>
            </a:extLst>
          </p:cNvPr>
          <p:cNvGrpSpPr/>
          <p:nvPr/>
        </p:nvGrpSpPr>
        <p:grpSpPr>
          <a:xfrm>
            <a:off x="6194323" y="1689417"/>
            <a:ext cx="5868147" cy="3934327"/>
            <a:chOff x="5815914" y="2083950"/>
            <a:chExt cx="5868147" cy="3934327"/>
          </a:xfrm>
        </p:grpSpPr>
        <p:pic>
          <p:nvPicPr>
            <p:cNvPr id="1028" name="Picture 4" descr="undefined">
              <a:extLst>
                <a:ext uri="{FF2B5EF4-FFF2-40B4-BE49-F238E27FC236}">
                  <a16:creationId xmlns:a16="http://schemas.microsoft.com/office/drawing/2014/main" id="{47999869-4277-4546-BF2E-2832C2E27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914" y="2083950"/>
              <a:ext cx="5868147" cy="352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F51CE-9AD6-97F6-A49E-B46ABF9B09AF}"/>
                </a:ext>
              </a:extLst>
            </p:cNvPr>
            <p:cNvSpPr txBox="1"/>
            <p:nvPr/>
          </p:nvSpPr>
          <p:spPr>
            <a:xfrm>
              <a:off x="7884750" y="5679723"/>
              <a:ext cx="1730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j-lt"/>
                  <a:cs typeface="Times New Roman" panose="02020603050405020304" pitchFamily="18" charset="0"/>
                </a:rPr>
                <a:t>Formula Student</a:t>
              </a:r>
              <a:endParaRPr lang="ko-KR" altLang="en-US" sz="16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52067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 Torque Vectoring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좌우의 출력을 분배하여 추가적인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생성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이러한 </a:t>
            </a:r>
            <a:r>
              <a:rPr lang="en-US" altLang="ko-KR" sz="2000" dirty="0"/>
              <a:t>Yaw Moment</a:t>
            </a:r>
            <a:r>
              <a:rPr lang="ko-KR" altLang="en-US" sz="2000" dirty="0"/>
              <a:t>를 이용하여 선회능력</a:t>
            </a:r>
            <a:r>
              <a:rPr lang="en-US" altLang="ko-KR" sz="2000" dirty="0"/>
              <a:t>, </a:t>
            </a:r>
            <a:r>
              <a:rPr lang="ko-KR" altLang="en-US" sz="2000" dirty="0"/>
              <a:t>핸들링을 향상 가능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B80AFC-9CC0-2C88-E50B-2929FE85B6B4}"/>
              </a:ext>
            </a:extLst>
          </p:cNvPr>
          <p:cNvGrpSpPr/>
          <p:nvPr/>
        </p:nvGrpSpPr>
        <p:grpSpPr>
          <a:xfrm>
            <a:off x="5799438" y="1425146"/>
            <a:ext cx="6483347" cy="4261625"/>
            <a:chOff x="4636170" y="2204608"/>
            <a:chExt cx="6179713" cy="40778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6B1C3-AA31-9163-F5D8-F3E2470E3915}"/>
                </a:ext>
              </a:extLst>
            </p:cNvPr>
            <p:cNvSpPr txBox="1"/>
            <p:nvPr/>
          </p:nvSpPr>
          <p:spPr>
            <a:xfrm>
              <a:off x="5169878" y="6039501"/>
              <a:ext cx="5646005" cy="242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사진 출처 </a:t>
              </a:r>
              <a:r>
                <a:rPr lang="en-US" altLang="ko-KR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:https://www.autoevolution.com/news/what-is-torque-vectoring-and-how-it-works-152235.html</a:t>
              </a:r>
              <a:endParaRPr lang="ko-KR" alt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401F50A-290D-5FB8-C1C3-EDBCF4F7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170" y="2204608"/>
              <a:ext cx="6035777" cy="3772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8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33449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/>
              <a:t> 목표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dirty="0"/>
              <a:t> </a:t>
            </a:r>
            <a:r>
              <a:rPr lang="en-US" altLang="ko-KR" sz="2000" dirty="0"/>
              <a:t>Torque Vectoring</a:t>
            </a:r>
            <a:r>
              <a:rPr lang="ko-KR" altLang="en-US" sz="2000" dirty="0"/>
              <a:t>을 위해서는 필요한 </a:t>
            </a:r>
            <a:r>
              <a:rPr lang="en-US" altLang="ko-KR" sz="2000" dirty="0"/>
              <a:t>Yaw Moment </a:t>
            </a:r>
            <a:r>
              <a:rPr lang="ko-KR" altLang="en-US" sz="2000" dirty="0"/>
              <a:t>계산이 중요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</a:t>
            </a:r>
            <a:r>
              <a:rPr lang="ko-KR" altLang="en-US" sz="2000" dirty="0"/>
              <a:t>차량의 타이어는 비선형성으로 인해 정확한 모델을 계산하기 힘듦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 ML </a:t>
            </a:r>
            <a:r>
              <a:rPr lang="ko-KR" altLang="en-US" sz="2000" dirty="0"/>
              <a:t>모델 중 하나인 </a:t>
            </a:r>
            <a:r>
              <a:rPr lang="en-US" altLang="ko-KR" sz="2000" dirty="0"/>
              <a:t>LSTM</a:t>
            </a:r>
            <a:r>
              <a:rPr lang="ko-KR" altLang="en-US" sz="2000" dirty="0"/>
              <a:t>으로 차량의 비선형 부분을 예측하여 모델링 정확도 향상을 통한 제어기 성능 향상 목표</a:t>
            </a:r>
            <a:endParaRPr lang="en-US" altLang="ko-KR" sz="2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85CD03-4EFA-1292-3434-3A48D6A67587}"/>
              </a:ext>
            </a:extLst>
          </p:cNvPr>
          <p:cNvGrpSpPr/>
          <p:nvPr/>
        </p:nvGrpSpPr>
        <p:grpSpPr>
          <a:xfrm>
            <a:off x="2388636" y="3532420"/>
            <a:ext cx="7414727" cy="3169298"/>
            <a:chOff x="1729273" y="3532420"/>
            <a:chExt cx="7414727" cy="3169298"/>
          </a:xfrm>
        </p:grpSpPr>
        <p:pic>
          <p:nvPicPr>
            <p:cNvPr id="5" name="그래픽 4" descr="컨버터블 단색으로 채워진">
              <a:extLst>
                <a:ext uri="{FF2B5EF4-FFF2-40B4-BE49-F238E27FC236}">
                  <a16:creationId xmlns:a16="http://schemas.microsoft.com/office/drawing/2014/main" id="{D6637B0F-F0B2-103E-3D5F-5B9958BB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9273" y="3532420"/>
              <a:ext cx="3169298" cy="3169298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471678-85B7-B452-9589-966C6A7D9FD4}"/>
                </a:ext>
              </a:extLst>
            </p:cNvPr>
            <p:cNvGrpSpPr/>
            <p:nvPr/>
          </p:nvGrpSpPr>
          <p:grpSpPr>
            <a:xfrm>
              <a:off x="3956179" y="5117069"/>
              <a:ext cx="5187821" cy="665429"/>
              <a:chOff x="3956179" y="5117069"/>
              <a:chExt cx="5187821" cy="66542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64E170-42FE-4E93-289B-9386DC4388DF}"/>
                  </a:ext>
                </a:extLst>
              </p:cNvPr>
              <p:cNvSpPr/>
              <p:nvPr/>
            </p:nvSpPr>
            <p:spPr>
              <a:xfrm>
                <a:off x="3956179" y="5117069"/>
                <a:ext cx="513184" cy="6108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0BFB50A-04EC-5CE7-0E3E-D5FD057785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8653" y="5607698"/>
                <a:ext cx="209005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576F1B-0B8D-D028-2767-4C0E5688B133}"/>
                  </a:ext>
                </a:extLst>
              </p:cNvPr>
              <p:cNvSpPr txBox="1"/>
              <p:nvPr/>
            </p:nvSpPr>
            <p:spPr>
              <a:xfrm>
                <a:off x="6792686" y="5413166"/>
                <a:ext cx="2351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LSTM</a:t>
                </a:r>
                <a:r>
                  <a:rPr lang="ko-KR" altLang="en-US" dirty="0"/>
                  <a:t>으로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7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/>
              <a:t>조향각과</a:t>
            </a:r>
            <a:r>
              <a:rPr lang="ko-KR" altLang="en-US" sz="2000" dirty="0"/>
              <a:t> 차량회전에 따라 </a:t>
            </a:r>
            <a:r>
              <a:rPr lang="en-US" altLang="ko-KR" sz="2000" dirty="0"/>
              <a:t>3</a:t>
            </a:r>
            <a:r>
              <a:rPr lang="ko-KR" altLang="en-US" sz="2000" dirty="0"/>
              <a:t>가지로 분류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Under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작게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Neutral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조향각에</a:t>
            </a:r>
            <a:r>
              <a:rPr lang="ko-KR" altLang="en-US" sz="2000" dirty="0"/>
              <a:t> 따라 회전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Over Steer : </a:t>
            </a:r>
            <a:r>
              <a:rPr lang="ko-KR" altLang="en-US" sz="2000" dirty="0"/>
              <a:t>차량 </a:t>
            </a:r>
            <a:r>
              <a:rPr lang="ko-KR" altLang="en-US" sz="2000" dirty="0" err="1"/>
              <a:t>조향각보다</a:t>
            </a:r>
            <a:r>
              <a:rPr lang="ko-KR" altLang="en-US" sz="2000" dirty="0"/>
              <a:t> 많이 회전 </a:t>
            </a:r>
            <a:endParaRPr lang="en-US" altLang="ko-KR" sz="2000" dirty="0"/>
          </a:p>
        </p:txBody>
      </p:sp>
      <p:pic>
        <p:nvPicPr>
          <p:cNvPr id="5" name="그림 4" descr="스크린샷, 사각형, 디자인이(가) 표시된 사진&#10;&#10;자동 생성된 설명">
            <a:extLst>
              <a:ext uri="{FF2B5EF4-FFF2-40B4-BE49-F238E27FC236}">
                <a16:creationId xmlns:a16="http://schemas.microsoft.com/office/drawing/2014/main" id="{7D613C4B-EA80-724F-72A2-5B5F63B29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74" y="1094941"/>
            <a:ext cx="2346245" cy="463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2E340-8C73-974D-7CB0-BCD78857E0C4}"/>
              </a:ext>
            </a:extLst>
          </p:cNvPr>
          <p:cNvSpPr txBox="1"/>
          <p:nvPr/>
        </p:nvSpPr>
        <p:spPr>
          <a:xfrm>
            <a:off x="8449449" y="5760165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Turning radius of vehicles </a:t>
            </a:r>
          </a:p>
          <a:p>
            <a:pPr algn="ctr"/>
            <a:r>
              <a:rPr lang="en-US" altLang="ko-KR" sz="1400" dirty="0"/>
              <a:t>with neutral, under, and over steer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8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73CEA41C-8C08-724D-4D99-359E3675516C}"/>
              </a:ext>
            </a:extLst>
          </p:cNvPr>
          <p:cNvSpPr txBox="1">
            <a:spLocks/>
          </p:cNvSpPr>
          <p:nvPr/>
        </p:nvSpPr>
        <p:spPr>
          <a:xfrm>
            <a:off x="796925" y="1130075"/>
            <a:ext cx="10220325" cy="505301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/>
              <a:t>Vehicle Dynamic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차량의 </a:t>
            </a:r>
            <a:r>
              <a:rPr lang="en-US" altLang="ko-KR" sz="2000" dirty="0"/>
              <a:t>Yaw moment Equation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차량 타이어에서 발생하는 힘으로 </a:t>
            </a:r>
            <a:r>
              <a:rPr lang="en-US" altLang="ko-KR" sz="2000" dirty="0"/>
              <a:t>Yaw </a:t>
            </a:r>
            <a:r>
              <a:rPr lang="ko-KR" altLang="en-US" sz="2000" dirty="0"/>
              <a:t>가속도 계산 가능</a:t>
            </a:r>
            <a:endParaRPr lang="en-US" altLang="ko-KR" sz="2000" dirty="0"/>
          </a:p>
        </p:txBody>
      </p:sp>
      <p:pic>
        <p:nvPicPr>
          <p:cNvPr id="20" name="그림 19" descr="스케치, 도표, 스크린샷, 그림이(가) 표시된 사진&#10;&#10;자동 생성된 설명">
            <a:extLst>
              <a:ext uri="{FF2B5EF4-FFF2-40B4-BE49-F238E27FC236}">
                <a16:creationId xmlns:a16="http://schemas.microsoft.com/office/drawing/2014/main" id="{71278B35-6975-CB9E-6127-E1EF62044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4" y="3003468"/>
            <a:ext cx="5567036" cy="24282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E8CE50-5649-E6F1-162E-EDE6B45EDCCE}"/>
              </a:ext>
            </a:extLst>
          </p:cNvPr>
          <p:cNvSpPr txBox="1"/>
          <p:nvPr/>
        </p:nvSpPr>
        <p:spPr>
          <a:xfrm>
            <a:off x="2086124" y="5815563"/>
            <a:ext cx="210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Vehicle Dynamic Model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/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1500" i="1" kern="100" smtClean="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ko-KR" altLang="ko-KR" sz="1500" i="1" kern="100" smtClean="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𝐹𝐿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ko-KR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ko-KR" sz="1500" i="1" kern="100">
                                          <a:effectLst/>
                                          <a:latin typeface="Cambria Math" panose="02040503050406030204" pitchFamily="18" charset="0"/>
                                          <a:ea typeface="HY신명조" panose="02030600000101010101" pitchFamily="18" charset="-127"/>
                                          <a:cs typeface="Times New Roman" panose="02020603050405020304" pitchFamily="18" charset="0"/>
                                        </a:rPr>
                                        <m:t>𝐹𝑅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1500" i="1" kern="100">
                              <a:effectLst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𝑅𝐿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ko-KR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1500" i="1" kern="100">
                                      <a:effectLst/>
                                      <a:latin typeface="Cambria Math" panose="02040503050406030204" pitchFamily="18" charset="0"/>
                                      <a:ea typeface="HY신명조" panose="02030600000101010101" pitchFamily="18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500" i="1" kern="100">
                                  <a:effectLst/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ko-KR" altLang="ko-KR" sz="1500" kern="100" dirty="0">
                  <a:effectLst/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178ABA-F768-DB32-4F5B-9F5FDCC7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848" y="3429000"/>
                <a:ext cx="7369277" cy="15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6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Tire Model</a:t>
                </a:r>
                <a:r>
                  <a:rPr lang="ko-KR" altLang="en-US" sz="2000" dirty="0"/>
                  <a:t> 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타이어에 작용하는 힘의 방향에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식으로 구분 가능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는 구동계의 출력으로 예측 및 조절 </a:t>
                </a:r>
                <a:r>
                  <a:rPr lang="ko-KR" altLang="en-US" sz="2000" b="1" dirty="0">
                    <a:solidFill>
                      <a:srgbClr val="0070C0"/>
                    </a:solidFill>
                  </a:rPr>
                  <a:t>가능</a:t>
                </a:r>
                <a:endParaRPr lang="en-US" altLang="ko-KR" sz="20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2000" dirty="0"/>
                  <a:t>타이어의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비선형성이 강해 예측과 조절이 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힘듦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8" name="내용 개체 틀 2">
                <a:extLst>
                  <a:ext uri="{FF2B5EF4-FFF2-40B4-BE49-F238E27FC236}">
                    <a16:creationId xmlns:a16="http://schemas.microsoft.com/office/drawing/2014/main" id="{73CEA41C-8C08-724D-4D99-359E3675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501F-A9C4-9E77-2BA2-B7D17DE1FB90}"/>
              </a:ext>
            </a:extLst>
          </p:cNvPr>
          <p:cNvGrpSpPr/>
          <p:nvPr/>
        </p:nvGrpSpPr>
        <p:grpSpPr>
          <a:xfrm>
            <a:off x="8266922" y="1465216"/>
            <a:ext cx="3521811" cy="4431730"/>
            <a:chOff x="3085758" y="824080"/>
            <a:chExt cx="4476337" cy="5195575"/>
          </a:xfrm>
        </p:grpSpPr>
        <p:pic>
          <p:nvPicPr>
            <p:cNvPr id="5" name="Picture 2" descr="승용차용 | NEXEN TIRE">
              <a:extLst>
                <a:ext uri="{FF2B5EF4-FFF2-40B4-BE49-F238E27FC236}">
                  <a16:creationId xmlns:a16="http://schemas.microsoft.com/office/drawing/2014/main" id="{47FDC6F8-35A0-9A26-249E-7086366B9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95" y="824080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067C31D9-EB34-626B-EAB1-729EBF9ADD6D}"/>
                </a:ext>
              </a:extLst>
            </p:cNvPr>
            <p:cNvSpPr/>
            <p:nvPr/>
          </p:nvSpPr>
          <p:spPr>
            <a:xfrm rot="10057650">
              <a:off x="3259802" y="5193109"/>
              <a:ext cx="2652081" cy="25868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68A2C3EB-E206-ABB5-2A8E-557CA0847DDD}"/>
                </a:ext>
              </a:extLst>
            </p:cNvPr>
            <p:cNvSpPr/>
            <p:nvPr/>
          </p:nvSpPr>
          <p:spPr>
            <a:xfrm>
              <a:off x="6096000" y="4630563"/>
              <a:ext cx="1097269" cy="25868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001040-9F98-094C-0E7E-A42240CFDD77}"/>
                    </a:ext>
                  </a:extLst>
                </p:cNvPr>
                <p:cNvSpPr txBox="1"/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4C71C9-DF7A-F39D-EFE6-86BC67C5C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8" y="5650323"/>
                  <a:ext cx="475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A363A8-F2B6-5A65-39A5-4C2DF5EC55AA}"/>
                    </a:ext>
                  </a:extLst>
                </p:cNvPr>
                <p:cNvSpPr txBox="1"/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BEA65A-E4DB-7D10-38A6-6AD5771BD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29" y="4628949"/>
                  <a:ext cx="483466" cy="391260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87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1DA9B-1B2A-4204-F1CC-B8CCBA9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Design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C9B45B-9EDE-6716-AB56-323FEC5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41D91-2094-BCFC-508C-9FCFECA950BE}"/>
              </a:ext>
            </a:extLst>
          </p:cNvPr>
          <p:cNvSpPr txBox="1"/>
          <p:nvPr/>
        </p:nvSpPr>
        <p:spPr>
          <a:xfrm>
            <a:off x="2661954" y="7220348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</p:spPr>
            <p:txBody>
              <a:bodyPr/>
              <a:lstStyle>
                <a:lvl1pPr marL="228584" indent="-228584" algn="l" defTabSz="914332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5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1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08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47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12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578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744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910" indent="-228584" algn="l" defTabSz="914332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400" dirty="0"/>
                  <a:t>Vehicle Dynamic Equation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800" dirty="0"/>
                  <a:t>Yaw Moment Equation</a:t>
                </a:r>
                <a:r>
                  <a:rPr lang="ko-KR" altLang="en-US" sz="1800" dirty="0"/>
                  <a:t>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HY신명조" panose="02030600000101010101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800" i="1" kern="100">
                        <a:latin typeface="Cambria Math" panose="02040503050406030204" pitchFamily="18" charset="0"/>
                        <a:ea typeface="HY신명조" panose="02030600000101010101" pitchFamily="18" charset="-127"/>
                        <a:cs typeface="Times New Roman" panose="02020603050405020304" pitchFamily="18" charset="0"/>
                      </a:rPr>
                      <m:t>와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식으로 구분 가능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가능</a:t>
                </a:r>
                <a:r>
                  <a:rPr lang="ko-KR" altLang="en-US" sz="1800" dirty="0"/>
                  <a:t>한 부분 </a:t>
                </a: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b="0" i="1" kern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b="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 kern="1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en-US" altLang="ko-KR" sz="1800" i="1" kern="100"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latin typeface="Cambria Math" panose="02040503050406030204" pitchFamily="18" charset="0"/>
                                  <a:ea typeface="HY신명조" panose="02030600000101010101" pitchFamily="18" charset="-127"/>
                                  <a:cs typeface="Times New Roman" panose="02020603050405020304" pitchFamily="18" charset="0"/>
                                </a:rPr>
                                <m:t>𝐹𝑅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800" dirty="0"/>
                  <a:t>조절 및 예측이 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힘든</a:t>
                </a:r>
                <a:r>
                  <a:rPr lang="ko-KR" altLang="en-US" sz="1800" dirty="0"/>
                  <a:t> 부분 </a:t>
                </a:r>
                <a:r>
                  <a:rPr lang="en-US" altLang="ko-KR" sz="1800" kern="100" dirty="0">
                    <a:ea typeface="HY신명조" panose="02030600000101010101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457166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sub>
                          </m:sSub>
                        </m:e>
                      </m:d>
                      <m:r>
                        <a:rPr lang="ko-KR" altLang="en-US" sz="18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,4</m:t>
                              </m:r>
                            </m:sub>
                          </m:s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ko-KR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ko-KR" altLang="en-US" sz="180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latin typeface="Times New Roman" panose="02020603050405020304" pitchFamily="18" charset="0"/>
                  <a:ea typeface="HY신명조" panose="02030600000101010101" pitchFamily="18" charset="-127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4624B0-6F2A-B2D6-E4F3-653D4D05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1130075"/>
                <a:ext cx="10220325" cy="5053013"/>
              </a:xfrm>
              <a:prstGeom prst="rect">
                <a:avLst/>
              </a:prstGeom>
              <a:blipFill>
                <a:blip r:embed="rId3"/>
                <a:stretch>
                  <a:fillRect l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7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29945</TotalTime>
  <Words>1004</Words>
  <Application>Microsoft Office PowerPoint</Application>
  <PresentationFormat>와이드스크린</PresentationFormat>
  <Paragraphs>203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Contents</vt:lpstr>
      <vt:lpstr>Introduction</vt:lpstr>
      <vt:lpstr>Introduction</vt:lpstr>
      <vt:lpstr>Introduction</vt:lpstr>
      <vt:lpstr>Model Design</vt:lpstr>
      <vt:lpstr>Model Design</vt:lpstr>
      <vt:lpstr>Model Design</vt:lpstr>
      <vt:lpstr>Model Design</vt:lpstr>
      <vt:lpstr>Sliding Mode Control</vt:lpstr>
      <vt:lpstr>Sliding Mode Control</vt:lpstr>
      <vt:lpstr>Sliding Mode Control</vt:lpstr>
      <vt:lpstr>Long Short-Term Memory</vt:lpstr>
      <vt:lpstr>Long Short-Term Memory</vt:lpstr>
      <vt:lpstr>Long Short-Term Memory</vt:lpstr>
      <vt:lpstr>Long Short-Term Memory</vt:lpstr>
      <vt:lpstr>Simulation and Result</vt:lpstr>
      <vt:lpstr>Simulation and Result</vt:lpstr>
      <vt:lpstr>Simulation and Result</vt:lpstr>
      <vt:lpstr>Simulation and Result</vt:lpstr>
      <vt:lpstr>Simulation and Result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1289</cp:revision>
  <dcterms:created xsi:type="dcterms:W3CDTF">2021-01-28T07:50:46Z</dcterms:created>
  <dcterms:modified xsi:type="dcterms:W3CDTF">2024-05-15T12:11:16Z</dcterms:modified>
</cp:coreProperties>
</file>