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71" r:id="rId8"/>
    <p:sldId id="267" r:id="rId9"/>
    <p:sldId id="258" r:id="rId10"/>
    <p:sldId id="265" r:id="rId11"/>
    <p:sldId id="259" r:id="rId12"/>
    <p:sldId id="262" r:id="rId13"/>
    <p:sldId id="263" r:id="rId14"/>
    <p:sldId id="264" r:id="rId15"/>
    <p:sldId id="266" r:id="rId16"/>
    <p:sldId id="269" r:id="rId17"/>
    <p:sldId id="268" r:id="rId18"/>
    <p:sldId id="261" r:id="rId19"/>
    <p:sldId id="273" r:id="rId20"/>
    <p:sldId id="274" r:id="rId21"/>
    <p:sldId id="275" r:id="rId22"/>
    <p:sldId id="276" r:id="rId23"/>
    <p:sldId id="270" r:id="rId24"/>
    <p:sldId id="278" r:id="rId25"/>
    <p:sldId id="277" r:id="rId26"/>
  </p:sldIdLst>
  <p:sldSz cx="12192000" cy="6858000"/>
  <p:notesSz cx="6858000" cy="9144000"/>
  <p:defaultTextStyle>
    <a:defPPr>
      <a:defRPr lang="sq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059B-2EA5-85DC-A012-C4F3EEC4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91FA1-CA47-BE9F-9C92-36D3D5F2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E911-FDCC-50BD-4EBF-45113471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8704-F5FF-6089-BD70-2456C937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B142-F66C-50E0-D4D7-BAF8BAE3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5479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CFF3-A27F-C8E6-90A0-8D020B75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B273E-00B4-C77D-86DC-7B55C5EB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04DA-B090-D436-AEE7-0B7CA28B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78BE-4703-192A-486F-D6AA9B25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EEFF-3EDC-148E-002F-F504A6F2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9519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8CDCE-7A45-96DF-4F06-FF8E8408B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1A408-2C7D-2114-6F65-D00A7904A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D30D-5C2A-A4F4-274C-1E7AAC63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3A73-6CDF-6825-C5FE-6C891693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EA23-5FB3-502A-A0A4-4428EC6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042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2382-09FD-6777-7D9A-00681491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E862-552A-2D00-7C6F-B1F73C0E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ECCB-4F62-029F-D896-247154A8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8338-2DD5-1C0C-8B04-91C9F4DC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A8AB-6F43-BF5E-6127-5FBB8ADC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8608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4DF7-7EC5-067A-333C-4F8118E1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73C3-26F1-6A0C-8051-E193DFDE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14CC-FC02-D50B-2249-D7B2423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AB2C-76EE-D1A9-6363-8F61662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FC20-071D-ED29-0BE9-0188D3A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3105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F33-5ECB-DFB4-FFD5-300B204E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55A4-0135-3386-C481-10AA91FEC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5D39-A8A0-D5D4-7CB3-6A3EC9D4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03F8-DBCC-58B8-D1CF-39737C0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909C-66B2-EC87-EE98-8C392B37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FC16-267A-AED8-BB65-A28AFF59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0514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B688-C593-422D-E1CB-1ED3BFEA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347F-9E54-8FFE-741F-D21D726B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3D8A-F577-3C03-3899-4E88EFFD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1BDE6-4A11-C5DC-B868-4A52A0792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6B2BB-ABCC-240D-C351-F94C67B6C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B2DFF-E265-8FB0-D744-C401B502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D74CA-7CB0-500A-BF70-5797C38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6D545-857F-C20D-AF68-B596847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63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5A8F-7EAD-3001-AD6B-8E5788C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E1AA5-BA68-3050-2069-5CFA22CA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B13E2-4BC4-0A32-6781-63A76E14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70DE8-3E39-0E6B-4FF8-31E1168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39527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B3ADF-5C82-88FD-43DA-73A8D778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AB811-0D53-903C-9301-8162378B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6C0AE-CFBD-7BB8-6744-8083EE45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64541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81EE-A4D4-05E2-C63F-54D51793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5D98-D33A-C699-2DEC-607CC629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2226B-0AC3-DEE8-1F93-3EC81FB1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228C-F08C-E1B0-0B38-E355A643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D09D-F63A-D1F1-1F44-D7BC2737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FAAA-4808-F62F-CD74-A5C0C90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402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E68-FE41-9B08-0CC8-BD933768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6F5EB-A9D3-B3B1-5EBE-5F93C9EA7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q-A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EAAA1-E85D-AB8F-7238-1F940727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E227-E5E8-E3C4-DD2E-6725F9A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78FC-955C-04E7-2C7D-1729E589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3FE7-600A-680C-7376-F7589135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173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F4917-F27C-EBB7-8E72-B8F7115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CCB0-28C3-743A-73F8-60CAAEE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E4F6-DF4D-69BE-C2FA-5265130C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8C08-5B57-4E6F-A284-28B6871AF3C2}" type="datetimeFigureOut">
              <a:rPr lang="sq-AL" smtClean="0"/>
              <a:t>22.11.2024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3950-816E-E1EB-75B9-1CC0D6D5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61B0-49AE-F155-C2C7-835B6528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643D-E0EF-435B-B5F5-095CD4DC3AB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5670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q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j.jani@fimif.edu.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29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DF0F-5B6C-9DA9-949C-16705A24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Classifying Cylinders and Cones with AI: A Python-Powered Radar Adventure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F35C-877C-DB28-045C-891A058D3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Joan Jani</a:t>
            </a:r>
          </a:p>
          <a:p>
            <a:r>
              <a:rPr lang="en-US" dirty="0"/>
              <a:t>Polytechnic University of Tirana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j.jani@fimif.edu.al</a:t>
            </a:r>
            <a:endParaRPr lang="en-US" dirty="0"/>
          </a:p>
          <a:p>
            <a:endParaRPr lang="sq-A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B1ED4-F569-30F8-E5E0-A14BE8842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1" y="1488282"/>
            <a:ext cx="150053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9C83-D4F8-A24B-5FB1-E7346BB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E38D-BD9F-930C-E2B3-1BAA12A0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for Complex Decision Boundaries</a:t>
            </a:r>
          </a:p>
          <a:p>
            <a:pPr marL="0" indent="0">
              <a:buNone/>
            </a:pPr>
            <a:endParaRPr lang="en-GB" dirty="0"/>
          </a:p>
          <a:p>
            <a:r>
              <a:rPr lang="sq-AL" dirty="0" err="1"/>
              <a:t>Control</a:t>
            </a:r>
            <a:r>
              <a:rPr lang="sq-AL" dirty="0"/>
              <a:t> the </a:t>
            </a:r>
            <a:r>
              <a:rPr lang="sq-AL" dirty="0" err="1"/>
              <a:t>Output</a:t>
            </a:r>
            <a:r>
              <a:rPr lang="sq-AL" dirty="0"/>
              <a:t> Range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sq-AL" dirty="0" err="1"/>
              <a:t>Preventing</a:t>
            </a:r>
            <a:r>
              <a:rPr lang="sq-AL" dirty="0"/>
              <a:t> Gradient </a:t>
            </a:r>
            <a:r>
              <a:rPr lang="sq-AL" dirty="0" err="1"/>
              <a:t>Problems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sq-AL" dirty="0" err="1"/>
              <a:t>Introduce</a:t>
            </a:r>
            <a:r>
              <a:rPr lang="sq-AL" dirty="0"/>
              <a:t> </a:t>
            </a:r>
            <a:r>
              <a:rPr lang="sq-AL" dirty="0" err="1"/>
              <a:t>Sparsity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9494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DE50-0790-8594-EFB2-F3805DC5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sq-A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96EE-A355-5AE8-9B7F-AB6C58DB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26" y="1459271"/>
            <a:ext cx="6903474" cy="4602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8452B-4E9D-1741-B27E-65A22351BAAD}"/>
                  </a:ext>
                </a:extLst>
              </p:cNvPr>
              <p:cNvSpPr txBox="1"/>
              <p:nvPr/>
            </p:nvSpPr>
            <p:spPr>
              <a:xfrm>
                <a:off x="727588" y="2230401"/>
                <a:ext cx="2753032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q-AL" sz="2400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sq-AL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q-A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q-AL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q-AL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q-AL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sq-AL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q-AL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sq-AL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q-AL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sq-AL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q-A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sq-A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8452B-4E9D-1741-B27E-65A22351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88" y="2230401"/>
                <a:ext cx="2753032" cy="838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3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C9CC-EE69-5D3B-5029-82EF2BA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  <a:endParaRPr lang="sq-A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FE5FF-6F6C-D4D7-B520-7301C9B8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79" y="261495"/>
            <a:ext cx="802116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1B50-0A74-6618-A885-409E608E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9BD-6D0A-989D-F9E2-C90D2BD8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F15B5-B7E2-79F0-04F6-3961B4A85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0852"/>
                <a:ext cx="10515600" cy="3296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	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𝑑h</m:t>
                        </m:r>
                      </m:den>
                    </m:f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F15B5-B7E2-79F0-04F6-3961B4A85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0852"/>
                <a:ext cx="10515600" cy="32961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AEF8F-BCCB-CD76-0B5D-F29E473ECBCC}"/>
                  </a:ext>
                </a:extLst>
              </p:cNvPr>
              <p:cNvSpPr txBox="1"/>
              <p:nvPr/>
            </p:nvSpPr>
            <p:spPr>
              <a:xfrm>
                <a:off x="1972823" y="4730744"/>
                <a:ext cx="7049478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AEF8F-BCCB-CD76-0B5D-F29E473E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823" y="4730744"/>
                <a:ext cx="7049478" cy="663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79278B-B435-B770-0205-1B21A1708B79}"/>
                  </a:ext>
                </a:extLst>
              </p:cNvPr>
              <p:cNvSpPr txBox="1"/>
              <p:nvPr/>
            </p:nvSpPr>
            <p:spPr>
              <a:xfrm>
                <a:off x="2704124" y="5512029"/>
                <a:ext cx="733083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79278B-B435-B770-0205-1B21A170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24" y="5512029"/>
                <a:ext cx="733083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F713EF-623E-6B01-C9F6-127B4FC52185}"/>
              </a:ext>
            </a:extLst>
          </p:cNvPr>
          <p:cNvCxnSpPr>
            <a:cxnSpLocks/>
          </p:cNvCxnSpPr>
          <p:nvPr/>
        </p:nvCxnSpPr>
        <p:spPr>
          <a:xfrm>
            <a:off x="2215920" y="2148642"/>
            <a:ext cx="125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19460B-B496-D39C-1D1A-E8EE9098F1FC}"/>
              </a:ext>
            </a:extLst>
          </p:cNvPr>
          <p:cNvCxnSpPr>
            <a:cxnSpLocks/>
          </p:cNvCxnSpPr>
          <p:nvPr/>
        </p:nvCxnSpPr>
        <p:spPr>
          <a:xfrm flipV="1">
            <a:off x="6453907" y="2164657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ADA4C-ECA3-160D-192F-A5E85E749297}"/>
                  </a:ext>
                </a:extLst>
              </p:cNvPr>
              <p:cNvSpPr/>
              <p:nvPr/>
            </p:nvSpPr>
            <p:spPr>
              <a:xfrm>
                <a:off x="3520269" y="1890052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ADA4C-ECA3-160D-192F-A5E85E749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69" y="1890052"/>
                <a:ext cx="992554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9210B-D940-5EC7-B7A5-A2DB37608DD9}"/>
                  </a:ext>
                </a:extLst>
              </p:cNvPr>
              <p:cNvSpPr txBox="1"/>
              <p:nvPr/>
            </p:nvSpPr>
            <p:spPr>
              <a:xfrm>
                <a:off x="2169847" y="1779310"/>
                <a:ext cx="44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9210B-D940-5EC7-B7A5-A2DB3760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47" y="1779310"/>
                <a:ext cx="440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BF7DD2-1A33-B6C3-6307-5D6288B09A66}"/>
                  </a:ext>
                </a:extLst>
              </p:cNvPr>
              <p:cNvSpPr/>
              <p:nvPr/>
            </p:nvSpPr>
            <p:spPr>
              <a:xfrm>
                <a:off x="7438646" y="1897957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BF7DD2-1A33-B6C3-6307-5D6288B09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46" y="1897957"/>
                <a:ext cx="992554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98E5DB-4E68-4E45-9CA9-032FAFEC8EB2}"/>
              </a:ext>
            </a:extLst>
          </p:cNvPr>
          <p:cNvCxnSpPr>
            <a:cxnSpLocks/>
          </p:cNvCxnSpPr>
          <p:nvPr/>
        </p:nvCxnSpPr>
        <p:spPr>
          <a:xfrm flipV="1">
            <a:off x="8446011" y="2147111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B44B74-8409-0057-A7F6-59E10E91A6C7}"/>
                  </a:ext>
                </a:extLst>
              </p:cNvPr>
              <p:cNvSpPr txBox="1"/>
              <p:nvPr/>
            </p:nvSpPr>
            <p:spPr>
              <a:xfrm>
                <a:off x="4335085" y="1669841"/>
                <a:ext cx="1279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B44B74-8409-0057-A7F6-59E10E91A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5" y="1669841"/>
                <a:ext cx="1279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4AA763-8C43-F096-E71F-665D8BAA412A}"/>
                  </a:ext>
                </a:extLst>
              </p:cNvPr>
              <p:cNvSpPr txBox="1"/>
              <p:nvPr/>
            </p:nvSpPr>
            <p:spPr>
              <a:xfrm>
                <a:off x="8225283" y="1669841"/>
                <a:ext cx="1395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4AA763-8C43-F096-E71F-665D8BAA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83" y="1669841"/>
                <a:ext cx="13954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EF84D-EA40-85BC-B4BA-99D4A32A8D38}"/>
              </a:ext>
            </a:extLst>
          </p:cNvPr>
          <p:cNvCxnSpPr>
            <a:cxnSpLocks/>
          </p:cNvCxnSpPr>
          <p:nvPr/>
        </p:nvCxnSpPr>
        <p:spPr>
          <a:xfrm flipV="1">
            <a:off x="4512823" y="2156750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818302F-C637-214A-259C-5F5A48FB1216}"/>
              </a:ext>
            </a:extLst>
          </p:cNvPr>
          <p:cNvSpPr/>
          <p:nvPr/>
        </p:nvSpPr>
        <p:spPr>
          <a:xfrm>
            <a:off x="5489061" y="1890052"/>
            <a:ext cx="992554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σ(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8FDAFE-688C-1C5E-4B5E-F7761C72FA27}"/>
                  </a:ext>
                </a:extLst>
              </p:cNvPr>
              <p:cNvSpPr txBox="1"/>
              <p:nvPr/>
            </p:nvSpPr>
            <p:spPr>
              <a:xfrm>
                <a:off x="6304159" y="1667303"/>
                <a:ext cx="1279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8FDAFE-688C-1C5E-4B5E-F7761C72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159" y="1667303"/>
                <a:ext cx="12792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6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7036-A5C4-0811-6865-FDF26DA6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sq-A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DE7A-A05C-68D9-D81C-CD541FE1B3D0}"/>
              </a:ext>
            </a:extLst>
          </p:cNvPr>
          <p:cNvSpPr txBox="1"/>
          <p:nvPr/>
        </p:nvSpPr>
        <p:spPr>
          <a:xfrm>
            <a:off x="503903" y="1527523"/>
            <a:ext cx="7273414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activation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'w1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w1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c’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8EE81-BFD1-620A-5674-6D515B64EB57}"/>
              </a:ext>
            </a:extLst>
          </p:cNvPr>
          <p:cNvSpPr txBox="1"/>
          <p:nvPr/>
        </p:nvSpPr>
        <p:spPr>
          <a:xfrm>
            <a:off x="7914968" y="365125"/>
            <a:ext cx="41492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dirty="0"/>
              <a:t>w1 	 w1 	 o 	 c</a:t>
            </a:r>
          </a:p>
          <a:p>
            <a:r>
              <a:rPr lang="sq-AL" dirty="0"/>
              <a:t>0.100 	 0.200 	 0.054 	 0.199</a:t>
            </a:r>
          </a:p>
          <a:p>
            <a:r>
              <a:rPr lang="sq-AL" dirty="0"/>
              <a:t>0.108 	 0.248 	 0.059 	 0.195</a:t>
            </a:r>
          </a:p>
          <a:p>
            <a:r>
              <a:rPr lang="sq-AL" dirty="0"/>
              <a:t>0.118 	 0.296 	 0.064 	 0.190</a:t>
            </a:r>
          </a:p>
          <a:p>
            <a:r>
              <a:rPr lang="sq-AL" dirty="0"/>
              <a:t>0.129 	 0.343 	 0.071 	 0.184</a:t>
            </a:r>
          </a:p>
          <a:p>
            <a:r>
              <a:rPr lang="sq-AL" dirty="0"/>
              <a:t>0.142 	 0.390 	 0.078 	 0.178</a:t>
            </a:r>
          </a:p>
          <a:p>
            <a:r>
              <a:rPr lang="sq-AL" dirty="0"/>
              <a:t>0.155 	 0.437 	 0.087 	 0.171</a:t>
            </a:r>
          </a:p>
          <a:p>
            <a:r>
              <a:rPr lang="sq-AL" dirty="0"/>
              <a:t>0.170 	 0.483 	 0.096 	 0.163</a:t>
            </a:r>
          </a:p>
          <a:p>
            <a:r>
              <a:rPr lang="sq-AL" dirty="0"/>
              <a:t>0.186 	 0.528 	 0.106 	 0.155</a:t>
            </a:r>
          </a:p>
          <a:p>
            <a:r>
              <a:rPr lang="sq-AL" dirty="0"/>
              <a:t>0.202 	 0.573 	 0.116 	 0.147</a:t>
            </a:r>
          </a:p>
          <a:p>
            <a:r>
              <a:rPr lang="sq-AL" dirty="0"/>
              <a:t>0.220 	 0.618 	 0.128 	 0.139</a:t>
            </a:r>
          </a:p>
          <a:p>
            <a:r>
              <a:rPr lang="sq-AL" dirty="0"/>
              <a:t>0.238 	 0.661 	 0.140 	 0.130</a:t>
            </a:r>
          </a:p>
          <a:p>
            <a:r>
              <a:rPr lang="sq-AL" dirty="0"/>
              <a:t>0.256 	 0.703 	 0.152 	 0.121</a:t>
            </a:r>
          </a:p>
          <a:p>
            <a:r>
              <a:rPr lang="sq-AL" dirty="0"/>
              <a:t>0.275 	 0.745 	 0.165 	 0.112</a:t>
            </a:r>
          </a:p>
          <a:p>
            <a:r>
              <a:rPr lang="sq-AL" dirty="0"/>
              <a:t>0.294 	 0.785 	 0.179 	 0.103</a:t>
            </a:r>
          </a:p>
          <a:p>
            <a:r>
              <a:rPr lang="sq-AL" dirty="0"/>
              <a:t>0.313 	 0.824 	 0.192 	 0.095</a:t>
            </a:r>
          </a:p>
          <a:p>
            <a:r>
              <a:rPr lang="sq-AL" dirty="0"/>
              <a:t>0.331 	 0.862 	 0.206 	 0.086</a:t>
            </a:r>
          </a:p>
          <a:p>
            <a:r>
              <a:rPr lang="sq-AL" dirty="0"/>
              <a:t>0.350 	 0.898 	 0.220 	 0.078</a:t>
            </a:r>
          </a:p>
          <a:p>
            <a:r>
              <a:rPr lang="sq-AL" dirty="0"/>
              <a:t>0.368 	 0.934 	 0.234 	 0.071</a:t>
            </a:r>
          </a:p>
          <a:p>
            <a:r>
              <a:rPr lang="sq-AL" dirty="0"/>
              <a:t>0.386 	 0.967 	 0.248 	 0.064</a:t>
            </a:r>
          </a:p>
          <a:p>
            <a:r>
              <a:rPr lang="sq-AL" dirty="0"/>
              <a:t>0.404 	 1.000 	 0.261 	 0.057</a:t>
            </a:r>
          </a:p>
          <a:p>
            <a:r>
              <a:rPr lang="sq-AL" dirty="0"/>
              <a:t>0.421 	 1.031 	 0.275 	 0.051</a:t>
            </a:r>
          </a:p>
          <a:p>
            <a:r>
              <a:rPr lang="sq-AL" dirty="0"/>
              <a:t>0.437 	 1.060 	 0.288 	 0.045</a:t>
            </a:r>
          </a:p>
        </p:txBody>
      </p:sp>
    </p:spTree>
    <p:extLst>
      <p:ext uri="{BB962C8B-B14F-4D97-AF65-F5344CB8AC3E}">
        <p14:creationId xmlns:p14="http://schemas.microsoft.com/office/powerpoint/2010/main" val="37857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EBFB7-0D39-BC99-FF2D-C6E0129C7132}"/>
                  </a:ext>
                </a:extLst>
              </p:cNvPr>
              <p:cNvSpPr txBox="1"/>
              <p:nvPr/>
            </p:nvSpPr>
            <p:spPr>
              <a:xfrm>
                <a:off x="3598984" y="996053"/>
                <a:ext cx="22118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EBFB7-0D39-BC99-FF2D-C6E0129C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84" y="996053"/>
                <a:ext cx="221182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FE0B2-DDF8-BF88-E24E-124DC32B5E88}"/>
                  </a:ext>
                </a:extLst>
              </p:cNvPr>
              <p:cNvSpPr txBox="1"/>
              <p:nvPr/>
            </p:nvSpPr>
            <p:spPr>
              <a:xfrm>
                <a:off x="6381194" y="1014715"/>
                <a:ext cx="2503185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FE0B2-DDF8-BF88-E24E-124DC32B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94" y="1014715"/>
                <a:ext cx="2503185" cy="524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D14EC-2B0E-1E9A-0848-46ABAF577D94}"/>
              </a:ext>
            </a:extLst>
          </p:cNvPr>
          <p:cNvCxnSpPr/>
          <p:nvPr/>
        </p:nvCxnSpPr>
        <p:spPr>
          <a:xfrm>
            <a:off x="1070708" y="851876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8757D-7332-627B-8D2F-F1DDD86D5704}"/>
              </a:ext>
            </a:extLst>
          </p:cNvPr>
          <p:cNvCxnSpPr>
            <a:cxnSpLocks/>
          </p:cNvCxnSpPr>
          <p:nvPr/>
        </p:nvCxnSpPr>
        <p:spPr>
          <a:xfrm flipV="1">
            <a:off x="1070708" y="930030"/>
            <a:ext cx="1117600" cy="83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46D2DD-6596-0803-2FA1-BFE4B77773AA}"/>
              </a:ext>
            </a:extLst>
          </p:cNvPr>
          <p:cNvCxnSpPr/>
          <p:nvPr/>
        </p:nvCxnSpPr>
        <p:spPr>
          <a:xfrm>
            <a:off x="1101969" y="1895230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60125-EA94-AD2B-E19D-0607B290EA81}"/>
              </a:ext>
            </a:extLst>
          </p:cNvPr>
          <p:cNvCxnSpPr>
            <a:cxnSpLocks/>
          </p:cNvCxnSpPr>
          <p:nvPr/>
        </p:nvCxnSpPr>
        <p:spPr>
          <a:xfrm>
            <a:off x="1117600" y="930030"/>
            <a:ext cx="1101969" cy="8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2E4F81-ECC6-8004-7E73-811E918EAAE7}"/>
                  </a:ext>
                </a:extLst>
              </p:cNvPr>
              <p:cNvSpPr txBox="1"/>
              <p:nvPr/>
            </p:nvSpPr>
            <p:spPr>
              <a:xfrm>
                <a:off x="1311030" y="505992"/>
                <a:ext cx="480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2E4F81-ECC6-8004-7E73-811E918E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30" y="505992"/>
                <a:ext cx="480647" cy="369332"/>
              </a:xfrm>
              <a:prstGeom prst="rect">
                <a:avLst/>
              </a:prstGeom>
              <a:blipFill>
                <a:blip r:embed="rId4"/>
                <a:stretch>
                  <a:fillRect r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10EF80-3B71-DF64-A2A4-8616700699A9}"/>
                  </a:ext>
                </a:extLst>
              </p:cNvPr>
              <p:cNvSpPr txBox="1"/>
              <p:nvPr/>
            </p:nvSpPr>
            <p:spPr>
              <a:xfrm>
                <a:off x="724876" y="645383"/>
                <a:ext cx="437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10EF80-3B71-DF64-A2A4-86167006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76" y="645383"/>
                <a:ext cx="4376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279FC2-54D2-7F47-F29A-F930A5CA3DE1}"/>
                  </a:ext>
                </a:extLst>
              </p:cNvPr>
              <p:cNvSpPr txBox="1"/>
              <p:nvPr/>
            </p:nvSpPr>
            <p:spPr>
              <a:xfrm>
                <a:off x="769814" y="1661718"/>
                <a:ext cx="392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279FC2-54D2-7F47-F29A-F930A5CA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4" y="1661718"/>
                <a:ext cx="392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6EDAC-8791-924F-74C1-856BDF7978B7}"/>
                  </a:ext>
                </a:extLst>
              </p:cNvPr>
              <p:cNvSpPr txBox="1"/>
              <p:nvPr/>
            </p:nvSpPr>
            <p:spPr>
              <a:xfrm rot="19120472">
                <a:off x="1570714" y="854371"/>
                <a:ext cx="468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6EDAC-8791-924F-74C1-856BDF79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0472">
                <a:off x="1570714" y="854371"/>
                <a:ext cx="468922" cy="369332"/>
              </a:xfrm>
              <a:prstGeom prst="rect">
                <a:avLst/>
              </a:prstGeom>
              <a:blipFill>
                <a:blip r:embed="rId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BCDD81-18B2-1557-59F5-32093FB2B3B4}"/>
                  </a:ext>
                </a:extLst>
              </p:cNvPr>
              <p:cNvSpPr txBox="1"/>
              <p:nvPr/>
            </p:nvSpPr>
            <p:spPr>
              <a:xfrm>
                <a:off x="1375454" y="1532041"/>
                <a:ext cx="494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BCDD81-18B2-1557-59F5-32093FB2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54" y="1532041"/>
                <a:ext cx="494377" cy="369332"/>
              </a:xfrm>
              <a:prstGeom prst="rect">
                <a:avLst/>
              </a:prstGeom>
              <a:blipFill>
                <a:blip r:embed="rId8"/>
                <a:stretch>
                  <a:fillRect r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17522-C395-A10D-7261-FD28A1B5C28E}"/>
                  </a:ext>
                </a:extLst>
              </p:cNvPr>
              <p:cNvSpPr txBox="1"/>
              <p:nvPr/>
            </p:nvSpPr>
            <p:spPr>
              <a:xfrm rot="2311116">
                <a:off x="1779812" y="1282468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17522-C395-A10D-7261-FD28A1B5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1116">
                <a:off x="1779812" y="1282468"/>
                <a:ext cx="508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8FC9C3-0C28-3B61-602D-2F481FAA8C73}"/>
                  </a:ext>
                </a:extLst>
              </p:cNvPr>
              <p:cNvSpPr txBox="1"/>
              <p:nvPr/>
            </p:nvSpPr>
            <p:spPr>
              <a:xfrm>
                <a:off x="9296400" y="1134552"/>
                <a:ext cx="1008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8FC9C3-0C28-3B61-602D-2F481F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1134552"/>
                <a:ext cx="1008353" cy="276999"/>
              </a:xfrm>
              <a:prstGeom prst="rect">
                <a:avLst/>
              </a:prstGeom>
              <a:blipFill>
                <a:blip r:embed="rId10"/>
                <a:stretch>
                  <a:fillRect l="-5455" r="-242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5448B16-77B7-D67D-5F24-67E0E28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94" y="2892067"/>
            <a:ext cx="4381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3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A31B2-2AE8-BDFB-564D-5BB71903A954}"/>
              </a:ext>
            </a:extLst>
          </p:cNvPr>
          <p:cNvSpPr txBox="1"/>
          <p:nvPr/>
        </p:nvSpPr>
        <p:spPr>
          <a:xfrm>
            <a:off x="698090" y="589935"/>
            <a:ext cx="8445910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Matrices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95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580C4-3706-816E-9A1F-E6F1053BC47D}"/>
              </a:ext>
            </a:extLst>
          </p:cNvPr>
          <p:cNvSpPr txBox="1"/>
          <p:nvPr/>
        </p:nvSpPr>
        <p:spPr>
          <a:xfrm>
            <a:off x="914400" y="655504"/>
            <a:ext cx="9271819" cy="477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Matrices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b_h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b_o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b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Update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sq-AL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transpose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91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218A1-3969-1E8D-61B1-B03010648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9" y="1286719"/>
            <a:ext cx="5393506" cy="4284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914A1-BCCE-76C3-9B8E-AF7F83062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2" y="1090074"/>
            <a:ext cx="5108494" cy="38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1FCB4-2528-411F-83AC-C625015F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5A89-8C09-0891-3D70-E69CFB7F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220D-259D-8B35-9D74-206E5D65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</a:t>
            </a:r>
          </a:p>
          <a:p>
            <a:endParaRPr lang="en-GB" dirty="0"/>
          </a:p>
          <a:p>
            <a:r>
              <a:rPr lang="en-GB" dirty="0"/>
              <a:t>Neural Networks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</a:t>
            </a:r>
          </a:p>
          <a:p>
            <a:endParaRPr lang="en-GB" dirty="0"/>
          </a:p>
          <a:p>
            <a:r>
              <a:rPr lang="en-GB" dirty="0"/>
              <a:t>MNIST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Cylinder and Cones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4006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E1A-8DB7-86C2-DDE4-2B9118E1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  <a:endParaRPr lang="sq-A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99D6-C884-EA38-EBAD-A16D094A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6" y="1027906"/>
            <a:ext cx="6598920" cy="5135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DD5800-4F73-EE52-A691-1187E2BC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3" y="1530540"/>
            <a:ext cx="5006774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728B-6594-E98C-824D-748A3541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Radars, Cylinders and Cones</a:t>
            </a:r>
            <a:endParaRPr lang="sq-A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AAEB-D89A-B8E6-C644-2368894B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83" y="1865209"/>
            <a:ext cx="5362575" cy="3933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AAA3D-A733-50B5-990E-72B00DEE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1" y="1865209"/>
            <a:ext cx="5172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BE72-A749-D38A-46F5-DD0BCB3F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2E1-16AB-B45D-68FB-B80374DE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of Python in NN</a:t>
            </a:r>
          </a:p>
          <a:p>
            <a:pPr marL="0" indent="0">
              <a:buNone/>
            </a:pPr>
            <a:endParaRPr lang="en-US" dirty="0"/>
          </a:p>
          <a:p>
            <a:r>
              <a:rPr lang="sq-AL" dirty="0" err="1"/>
              <a:t>Scalability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sq-AL" dirty="0"/>
              <a:t>Real-Time </a:t>
            </a:r>
            <a:r>
              <a:rPr lang="sq-AL" dirty="0" err="1"/>
              <a:t>Applications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sq-AL" dirty="0" err="1"/>
              <a:t>Interdisciplinary</a:t>
            </a:r>
            <a:r>
              <a:rPr lang="sq-AL" dirty="0"/>
              <a:t> </a:t>
            </a:r>
            <a:r>
              <a:rPr lang="sq-AL" dirty="0" err="1"/>
              <a:t>Impact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0813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093D5-BAA8-8686-C480-780124F3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3" y="0"/>
            <a:ext cx="1029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21E-AE11-750B-B029-4E4F279C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goal</a:t>
            </a:r>
            <a:endParaRPr lang="sq-A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8FB7-DE49-7ABF-7486-96ADABF1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468"/>
            <a:ext cx="12192000" cy="52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9323-DBDD-E6B2-8613-965D1949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Simplest Neural Network</a:t>
            </a:r>
            <a:endParaRPr lang="sq-A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485A3A-5CEE-EDF8-C760-BA64886734C9}"/>
              </a:ext>
            </a:extLst>
          </p:cNvPr>
          <p:cNvCxnSpPr>
            <a:cxnSpLocks/>
          </p:cNvCxnSpPr>
          <p:nvPr/>
        </p:nvCxnSpPr>
        <p:spPr>
          <a:xfrm>
            <a:off x="4135347" y="2336482"/>
            <a:ext cx="125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6E20AA-3696-5D08-FD08-7267B5819FDD}"/>
              </a:ext>
            </a:extLst>
          </p:cNvPr>
          <p:cNvCxnSpPr>
            <a:cxnSpLocks/>
          </p:cNvCxnSpPr>
          <p:nvPr/>
        </p:nvCxnSpPr>
        <p:spPr>
          <a:xfrm flipV="1">
            <a:off x="6347100" y="2336482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5757A4-6E4D-C441-E383-B9D94A2EC5E0}"/>
                  </a:ext>
                </a:extLst>
              </p:cNvPr>
              <p:cNvSpPr/>
              <p:nvPr/>
            </p:nvSpPr>
            <p:spPr>
              <a:xfrm>
                <a:off x="5456145" y="2069781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5757A4-6E4D-C441-E383-B9D94A2EC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45" y="2069781"/>
                <a:ext cx="992554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EEC7E-8474-1E50-115C-67880F84FF62}"/>
                  </a:ext>
                </a:extLst>
              </p:cNvPr>
              <p:cNvSpPr txBox="1"/>
              <p:nvPr/>
            </p:nvSpPr>
            <p:spPr>
              <a:xfrm>
                <a:off x="4227886" y="1967150"/>
                <a:ext cx="44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EEC7E-8474-1E50-115C-67880F84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86" y="1967150"/>
                <a:ext cx="4401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A8AEC-255C-6BAF-FABC-D95F8AA793E3}"/>
                  </a:ext>
                </a:extLst>
              </p:cNvPr>
              <p:cNvSpPr txBox="1"/>
              <p:nvPr/>
            </p:nvSpPr>
            <p:spPr>
              <a:xfrm>
                <a:off x="6778189" y="1967150"/>
                <a:ext cx="1126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A8AEC-255C-6BAF-FABC-D95F8AA7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89" y="1967150"/>
                <a:ext cx="1126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632E08-545F-7BB4-9AD5-C979B1B9A3F1}"/>
              </a:ext>
            </a:extLst>
          </p:cNvPr>
          <p:cNvSpPr txBox="1"/>
          <p:nvPr/>
        </p:nvSpPr>
        <p:spPr>
          <a:xfrm>
            <a:off x="901099" y="3429000"/>
            <a:ext cx="6096000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Simple calculation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Input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Desired output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Weight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Actual output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5A506-B0A8-3A8C-D367-0FF4A0C51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099" y="3347456"/>
            <a:ext cx="404199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7BF4-24C4-29A4-8D06-8F5477C1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Simplest Neural Network</a:t>
            </a:r>
            <a:endParaRPr lang="sq-A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A7F41F-2B3A-6A3A-61C6-29EE2AFF4EF2}"/>
              </a:ext>
            </a:extLst>
          </p:cNvPr>
          <p:cNvCxnSpPr>
            <a:cxnSpLocks/>
          </p:cNvCxnSpPr>
          <p:nvPr/>
        </p:nvCxnSpPr>
        <p:spPr>
          <a:xfrm>
            <a:off x="1008689" y="2073523"/>
            <a:ext cx="125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4224F-F87F-598A-6FF2-D0BDC728964A}"/>
              </a:ext>
            </a:extLst>
          </p:cNvPr>
          <p:cNvCxnSpPr>
            <a:cxnSpLocks/>
          </p:cNvCxnSpPr>
          <p:nvPr/>
        </p:nvCxnSpPr>
        <p:spPr>
          <a:xfrm flipV="1">
            <a:off x="3220442" y="2073523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85BD12-ADD8-D9DC-E4ED-A935B9D37D81}"/>
                  </a:ext>
                </a:extLst>
              </p:cNvPr>
              <p:cNvSpPr/>
              <p:nvPr/>
            </p:nvSpPr>
            <p:spPr>
              <a:xfrm>
                <a:off x="2266965" y="1806823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85BD12-ADD8-D9DC-E4ED-A935B9D37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65" y="1806823"/>
                <a:ext cx="992554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D0588-25A7-9B4C-EFD1-32DBB91CDA14}"/>
                  </a:ext>
                </a:extLst>
              </p:cNvPr>
              <p:cNvSpPr txBox="1"/>
              <p:nvPr/>
            </p:nvSpPr>
            <p:spPr>
              <a:xfrm>
                <a:off x="1101228" y="1704191"/>
                <a:ext cx="44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D0588-25A7-9B4C-EFD1-32DBB91C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28" y="1704191"/>
                <a:ext cx="4401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B3A67-9558-3D69-E821-C1F42F39A983}"/>
                  </a:ext>
                </a:extLst>
              </p:cNvPr>
              <p:cNvSpPr txBox="1"/>
              <p:nvPr/>
            </p:nvSpPr>
            <p:spPr>
              <a:xfrm>
                <a:off x="1321303" y="4372144"/>
                <a:ext cx="3185274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q-A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sq-A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q-A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𝑑𝑜</m:t>
                          </m:r>
                        </m:den>
                      </m:f>
                      <m:f>
                        <m:fPr>
                          <m:ctrlPr>
                            <a:rPr lang="sq-A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𝑑𝑜</m:t>
                          </m:r>
                        </m:num>
                        <m:den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sq-AL" i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sq-A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sq-A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q-A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q-AL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q-A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B3A67-9558-3D69-E821-C1F42F39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03" y="4372144"/>
                <a:ext cx="3185274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56AA3-7829-EE24-D7B9-6C2E6CC927C4}"/>
                  </a:ext>
                </a:extLst>
              </p:cNvPr>
              <p:cNvSpPr txBox="1"/>
              <p:nvPr/>
            </p:nvSpPr>
            <p:spPr>
              <a:xfrm>
                <a:off x="1038818" y="3528238"/>
                <a:ext cx="3185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q-A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q-A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56AA3-7829-EE24-D7B9-6C2E6CC9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18" y="3528238"/>
                <a:ext cx="318527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32602-ACB9-9F41-5CE6-5F74C419E900}"/>
                  </a:ext>
                </a:extLst>
              </p:cNvPr>
              <p:cNvSpPr txBox="1"/>
              <p:nvPr/>
            </p:nvSpPr>
            <p:spPr>
              <a:xfrm>
                <a:off x="3651531" y="1704191"/>
                <a:ext cx="1126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32602-ACB9-9F41-5CE6-5F74C419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31" y="1704191"/>
                <a:ext cx="11269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C0FCF3-0A9B-7E4D-D604-6704BDE28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5" y="1553700"/>
            <a:ext cx="6108031" cy="4072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949E1-006D-6B56-7A2E-4510E6FF611A}"/>
              </a:ext>
            </a:extLst>
          </p:cNvPr>
          <p:cNvSpPr txBox="1"/>
          <p:nvPr/>
        </p:nvSpPr>
        <p:spPr>
          <a:xfrm>
            <a:off x="1101228" y="3038168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Function:</a:t>
            </a: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BA00B5-EAA1-D629-8243-3D35D5E0A9A8}"/>
                  </a:ext>
                </a:extLst>
              </p:cNvPr>
              <p:cNvSpPr txBox="1"/>
              <p:nvPr/>
            </p:nvSpPr>
            <p:spPr>
              <a:xfrm>
                <a:off x="642194" y="5087875"/>
                <a:ext cx="4826376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BA00B5-EAA1-D629-8243-3D35D5E0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4" y="5087875"/>
                <a:ext cx="4826376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62369-EBAD-F1B6-ABC5-D9A9FF8B7DF4}"/>
              </a:ext>
            </a:extLst>
          </p:cNvPr>
          <p:cNvCxnSpPr>
            <a:cxnSpLocks/>
          </p:cNvCxnSpPr>
          <p:nvPr/>
        </p:nvCxnSpPr>
        <p:spPr>
          <a:xfrm flipH="1">
            <a:off x="8593394" y="1888857"/>
            <a:ext cx="2664541" cy="3941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41026F-3764-EA38-0772-FB5EA0E5F685}"/>
              </a:ext>
            </a:extLst>
          </p:cNvPr>
          <p:cNvSpPr/>
          <p:nvPr/>
        </p:nvSpPr>
        <p:spPr>
          <a:xfrm>
            <a:off x="9894024" y="3844413"/>
            <a:ext cx="63280" cy="53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3135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2369-F263-F96E-8100-7BF46B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sq-A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56F3-BEDA-F593-4DF5-BA13E4B5AC92}"/>
              </a:ext>
            </a:extLst>
          </p:cNvPr>
          <p:cNvSpPr txBox="1"/>
          <p:nvPr/>
        </p:nvSpPr>
        <p:spPr>
          <a:xfrm>
            <a:off x="838200" y="1690688"/>
            <a:ext cx="6096000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c’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update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F2951-BF1C-6BE6-697F-F39A37E45A5A}"/>
              </a:ext>
            </a:extLst>
          </p:cNvPr>
          <p:cNvSpPr txBox="1"/>
          <p:nvPr/>
        </p:nvSpPr>
        <p:spPr>
          <a:xfrm>
            <a:off x="7197213" y="1173152"/>
            <a:ext cx="39918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After execution: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 	 o 	 c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0.800 	 1.200 	 0.490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0.590 	 0.885 	 0.148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0.474 	 0.712 	 0.045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0.411 	 0.616 	 0.014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0.376 	 0.564 	 0.004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0.357 	 0.535 	 0.001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0.346 	 0.519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0.340 	 0.511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0.337 	 0.506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0.335 	 0.503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0.335 	 0.502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0.334 	 0.501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0.334 	 0.501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0.334 	 0.500 	 0.000</a:t>
            </a:r>
          </a:p>
          <a:p>
            <a:r>
              <a:rPr lang="pl-PL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0.333 	 0.500 	 0.000</a:t>
            </a:r>
          </a:p>
          <a:p>
            <a:endParaRPr lang="en-US" b="0" i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0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2603-4CEA-0420-DCAE-3605FF1A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7565B-E765-E65A-22D3-6180C2F5F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0852"/>
                <a:ext cx="10515600" cy="32961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	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𝑑h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7565B-E765-E65A-22D3-6180C2F5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0852"/>
                <a:ext cx="10515600" cy="32961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5108A-4340-4ABA-7948-D0F050426BB4}"/>
                  </a:ext>
                </a:extLst>
              </p:cNvPr>
              <p:cNvSpPr txBox="1"/>
              <p:nvPr/>
            </p:nvSpPr>
            <p:spPr>
              <a:xfrm>
                <a:off x="2571261" y="4713512"/>
                <a:ext cx="7049478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5108A-4340-4ABA-7948-D0F05042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61" y="4713512"/>
                <a:ext cx="7049478" cy="663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D6CD3B-2333-AF15-CC68-F4D55CC3643D}"/>
                  </a:ext>
                </a:extLst>
              </p:cNvPr>
              <p:cNvSpPr txBox="1"/>
              <p:nvPr/>
            </p:nvSpPr>
            <p:spPr>
              <a:xfrm>
                <a:off x="2704124" y="5512029"/>
                <a:ext cx="733083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D6CD3B-2333-AF15-CC68-F4D55CC3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24" y="5512029"/>
                <a:ext cx="733083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1C8724-19D1-1B7C-0F08-936AC466CEF2}"/>
              </a:ext>
            </a:extLst>
          </p:cNvPr>
          <p:cNvCxnSpPr>
            <a:cxnSpLocks/>
          </p:cNvCxnSpPr>
          <p:nvPr/>
        </p:nvCxnSpPr>
        <p:spPr>
          <a:xfrm>
            <a:off x="3633902" y="2082513"/>
            <a:ext cx="125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566C24-9838-605C-BBD5-DA8E2C67730D}"/>
              </a:ext>
            </a:extLst>
          </p:cNvPr>
          <p:cNvCxnSpPr>
            <a:cxnSpLocks/>
          </p:cNvCxnSpPr>
          <p:nvPr/>
        </p:nvCxnSpPr>
        <p:spPr>
          <a:xfrm flipV="1">
            <a:off x="5845655" y="2082513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F56085-5F60-F481-D0F6-956D4D488B93}"/>
                  </a:ext>
                </a:extLst>
              </p:cNvPr>
              <p:cNvSpPr/>
              <p:nvPr/>
            </p:nvSpPr>
            <p:spPr>
              <a:xfrm>
                <a:off x="4892178" y="1815813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F56085-5F60-F481-D0F6-956D4D488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78" y="1815813"/>
                <a:ext cx="992554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66BF9-D5C9-99B4-4ADF-6064C7900863}"/>
                  </a:ext>
                </a:extLst>
              </p:cNvPr>
              <p:cNvSpPr txBox="1"/>
              <p:nvPr/>
            </p:nvSpPr>
            <p:spPr>
              <a:xfrm>
                <a:off x="3726441" y="1713181"/>
                <a:ext cx="44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66BF9-D5C9-99B4-4ADF-6064C790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41" y="1713181"/>
                <a:ext cx="440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E7992E-259D-BF0D-7338-4ED759BFEEB0}"/>
                  </a:ext>
                </a:extLst>
              </p:cNvPr>
              <p:cNvSpPr/>
              <p:nvPr/>
            </p:nvSpPr>
            <p:spPr>
              <a:xfrm>
                <a:off x="6830394" y="1823923"/>
                <a:ext cx="992554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E7992E-259D-BF0D-7338-4ED759BFE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94" y="1823923"/>
                <a:ext cx="992554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F3CFBC-8371-70F6-8131-BD1F91AD74F6}"/>
              </a:ext>
            </a:extLst>
          </p:cNvPr>
          <p:cNvCxnSpPr>
            <a:cxnSpLocks/>
          </p:cNvCxnSpPr>
          <p:nvPr/>
        </p:nvCxnSpPr>
        <p:spPr>
          <a:xfrm flipV="1">
            <a:off x="7822948" y="2082513"/>
            <a:ext cx="984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90A23-5E42-14EC-73F8-ACC90157E51A}"/>
                  </a:ext>
                </a:extLst>
              </p:cNvPr>
              <p:cNvSpPr txBox="1"/>
              <p:nvPr/>
            </p:nvSpPr>
            <p:spPr>
              <a:xfrm>
                <a:off x="5698391" y="1579831"/>
                <a:ext cx="1279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90A23-5E42-14EC-73F8-ACC90157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91" y="1579831"/>
                <a:ext cx="1279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6D7971-F6F4-2ADE-375C-229DB79969D3}"/>
                  </a:ext>
                </a:extLst>
              </p:cNvPr>
              <p:cNvSpPr txBox="1"/>
              <p:nvPr/>
            </p:nvSpPr>
            <p:spPr>
              <a:xfrm>
                <a:off x="7869021" y="1603712"/>
                <a:ext cx="12817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6D7971-F6F4-2ADE-375C-229DB799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21" y="1603712"/>
                <a:ext cx="1281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D5E992-E45B-F5A3-54F1-5EDFA3EB5335}"/>
                  </a:ext>
                </a:extLst>
              </p:cNvPr>
              <p:cNvSpPr txBox="1"/>
              <p:nvPr/>
            </p:nvSpPr>
            <p:spPr>
              <a:xfrm>
                <a:off x="360392" y="2880852"/>
                <a:ext cx="3185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q-A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q-A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D5E992-E45B-F5A3-54F1-5EDFA3EB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2" y="2880852"/>
                <a:ext cx="31852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33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B48-BC77-1326-1DA3-A317F853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sq-A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A36C9-C789-73B9-94D1-3F0B32065758}"/>
              </a:ext>
            </a:extLst>
          </p:cNvPr>
          <p:cNvSpPr txBox="1"/>
          <p:nvPr/>
        </p:nvSpPr>
        <p:spPr>
          <a:xfrm>
            <a:off x="530941" y="1549744"/>
            <a:ext cx="7669161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sq-A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endParaRPr lang="en-US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'w1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w1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c’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sq-A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sq-A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sq-A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q-A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sq-A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sq-A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sq-A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C0DF5-E735-39C0-16B0-AFE624D18F5A}"/>
              </a:ext>
            </a:extLst>
          </p:cNvPr>
          <p:cNvSpPr txBox="1"/>
          <p:nvPr/>
        </p:nvSpPr>
        <p:spPr>
          <a:xfrm>
            <a:off x="7649497" y="268630"/>
            <a:ext cx="424753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w1 	 w1 	 o 	 c</a:t>
            </a:r>
          </a:p>
          <a:p>
            <a:r>
              <a:rPr lang="pl-PL" dirty="0"/>
              <a:t>0.100 	 0.200 	 0.030 	 0.221</a:t>
            </a:r>
          </a:p>
          <a:p>
            <a:r>
              <a:rPr lang="pl-PL" dirty="0"/>
              <a:t>0.130 	 0.214 	 0.042 	 0.210</a:t>
            </a:r>
          </a:p>
          <a:p>
            <a:r>
              <a:rPr lang="pl-PL" dirty="0"/>
              <a:t>0.162 	 0.232 	 0.056 	 0.197</a:t>
            </a:r>
          </a:p>
          <a:p>
            <a:r>
              <a:rPr lang="pl-PL" dirty="0"/>
              <a:t>0.196 	 0.254 	 0.074 	 0.181</a:t>
            </a:r>
          </a:p>
          <a:p>
            <a:r>
              <a:rPr lang="pl-PL" dirty="0"/>
              <a:t>0.231 	 0.279 	 0.097 	 0.163</a:t>
            </a:r>
          </a:p>
          <a:p>
            <a:r>
              <a:rPr lang="pl-PL" dirty="0"/>
              <a:t>0.268 	 0.307 	 0.123 	 0.142</a:t>
            </a:r>
          </a:p>
          <a:p>
            <a:r>
              <a:rPr lang="pl-PL" dirty="0"/>
              <a:t>0.307 	 0.337 	 0.155 	 0.119</a:t>
            </a:r>
          </a:p>
          <a:p>
            <a:r>
              <a:rPr lang="pl-PL" dirty="0"/>
              <a:t>0.345 	 0.369 	 0.191 	 0.096</a:t>
            </a:r>
          </a:p>
          <a:p>
            <a:r>
              <a:rPr lang="pl-PL" dirty="0"/>
              <a:t>0.382 	 0.401 	 0.229 	 0.073</a:t>
            </a:r>
          </a:p>
          <a:p>
            <a:r>
              <a:rPr lang="pl-PL" dirty="0"/>
              <a:t>0.417 	 0.432 	 0.270 	 0.053</a:t>
            </a:r>
          </a:p>
          <a:p>
            <a:r>
              <a:rPr lang="pl-PL" dirty="0"/>
              <a:t>0.449 	 0.460 	 0.310 	 0.036</a:t>
            </a:r>
          </a:p>
          <a:p>
            <a:r>
              <a:rPr lang="pl-PL" dirty="0"/>
              <a:t>0.476 	 0.486 	 0.347 	 0.023</a:t>
            </a:r>
          </a:p>
          <a:p>
            <a:r>
              <a:rPr lang="pl-PL" dirty="0"/>
              <a:t>0.500 	 0.508 	 0.381 	 0.014</a:t>
            </a:r>
          </a:p>
          <a:p>
            <a:r>
              <a:rPr lang="pl-PL" dirty="0"/>
              <a:t>0.519 	 0.526 	 0.409 	 0.008</a:t>
            </a:r>
          </a:p>
          <a:p>
            <a:r>
              <a:rPr lang="pl-PL" dirty="0"/>
              <a:t>0.533 	 0.540 	 0.432 	 0.005</a:t>
            </a:r>
          </a:p>
          <a:p>
            <a:r>
              <a:rPr lang="pl-PL" dirty="0"/>
              <a:t>0.545 	 0.551 	 0.450 	 0.003</a:t>
            </a:r>
          </a:p>
          <a:p>
            <a:r>
              <a:rPr lang="pl-PL" dirty="0"/>
              <a:t>0.553 	 0.559 	 0.464 	 0.001</a:t>
            </a:r>
          </a:p>
          <a:p>
            <a:r>
              <a:rPr lang="pl-PL" dirty="0"/>
              <a:t>0.559 	 0.565 	 0.474 	 0.001</a:t>
            </a:r>
          </a:p>
          <a:p>
            <a:r>
              <a:rPr lang="pl-PL" dirty="0"/>
              <a:t>0.564 	 0.569 	 0.481 	 0.000</a:t>
            </a:r>
          </a:p>
          <a:p>
            <a:r>
              <a:rPr lang="pl-PL" dirty="0"/>
              <a:t>0.567 	 0.573 	 0.487 	 0.000</a:t>
            </a:r>
          </a:p>
          <a:p>
            <a:r>
              <a:rPr lang="pl-PL" dirty="0"/>
              <a:t>0.569 	 0.575 	 0.491 	 0.000</a:t>
            </a:r>
          </a:p>
          <a:p>
            <a:r>
              <a:rPr lang="pl-PL" dirty="0"/>
              <a:t>0.571 	 0.576 	 0.493 	 0.000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88861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302701DE6FE418724FDFF9BBA03A0" ma:contentTypeVersion="9" ma:contentTypeDescription="Create a new document." ma:contentTypeScope="" ma:versionID="8f04ef687ef49390727aaaa721da54c0">
  <xsd:schema xmlns:xsd="http://www.w3.org/2001/XMLSchema" xmlns:xs="http://www.w3.org/2001/XMLSchema" xmlns:p="http://schemas.microsoft.com/office/2006/metadata/properties" xmlns:ns3="83f3cf6e-015c-43e9-9562-578d9ee1f9cb" targetNamespace="http://schemas.microsoft.com/office/2006/metadata/properties" ma:root="true" ma:fieldsID="73eb8b0cc2083f773a7323cb4d5dc2bb" ns3:_="">
    <xsd:import namespace="83f3cf6e-015c-43e9-9562-578d9ee1f9c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cf6e-015c-43e9-9562-578d9ee1f9c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6EF227-4A8B-4ADD-A18D-448138F0A937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83f3cf6e-015c-43e9-9562-578d9ee1f9cb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C1CEC10-CC4F-4ACF-9632-F0BA7901C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cf6e-015c-43e9-9562-578d9ee1f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F88064-6973-4CF0-8A43-1CC4535678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1695</Words>
  <Application>Microsoft Office PowerPoint</Application>
  <PresentationFormat>Widescreen</PresentationFormat>
  <Paragraphs>279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Classifying Cylinders and Cones with AI: A Python-Powered Radar Adventure</vt:lpstr>
      <vt:lpstr>Artificial Intelligence</vt:lpstr>
      <vt:lpstr>PowerPoint Presentation</vt:lpstr>
      <vt:lpstr>Overview and goal</vt:lpstr>
      <vt:lpstr>Simplest Neural Network</vt:lpstr>
      <vt:lpstr>Simplest Neural Network</vt:lpstr>
      <vt:lpstr>Code</vt:lpstr>
      <vt:lpstr>Two-layer</vt:lpstr>
      <vt:lpstr>Code</vt:lpstr>
      <vt:lpstr>Activation function</vt:lpstr>
      <vt:lpstr>Sigmoid function</vt:lpstr>
      <vt:lpstr>Derivative</vt:lpstr>
      <vt:lpstr>Equations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MNIST</vt:lpstr>
      <vt:lpstr>Radars, Cylinders and Cones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 Jani</dc:creator>
  <cp:lastModifiedBy>Joan Jani</cp:lastModifiedBy>
  <cp:revision>6</cp:revision>
  <dcterms:created xsi:type="dcterms:W3CDTF">2024-11-06T03:44:44Z</dcterms:created>
  <dcterms:modified xsi:type="dcterms:W3CDTF">2024-11-22T10:14:24Z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0x010100CB2302701DE6FE418724FDFF9BBA03A0</vt:lpwstr>
  </property>
</Properties>
</file>