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1.jpg"/>
          <p:cNvPicPr>
            <a:picLocks noChangeAspect="1"/>
          </p:cNvPicPr>
          <p:nvPr/>
        </p:nvPicPr>
        <p:blipFill>
          <a:blip r:embed="rId2"/>
          <a:stretch>
            <a:fillRect/>
          </a:stretch>
        </p:blipFill>
        <p:spPr>
          <a:xfrm>
            <a:off x="0" y="0"/>
            <a:ext cx="8562975" cy="12192000"/>
          </a:xfrm>
          <a:prstGeom prst="rect">
            <a:avLst/>
          </a:prstGeom>
        </p:spPr>
      </p:pic>
      <p:pic>
        <p:nvPicPr>
          <p:cNvPr id="5" name="Picture 4" descr="1.jpg"/>
          <p:cNvPicPr>
            <a:picLocks noChangeAspect="1"/>
          </p:cNvPicPr>
          <p:nvPr/>
        </p:nvPicPr>
        <p:blipFill>
          <a:blip r:embed="rId2"/>
          <a:stretch>
            <a:fillRect/>
          </a:stretch>
        </p:blipFill>
        <p:spPr>
          <a:xfrm>
            <a:off x="0" y="914400"/>
            <a:ext cx="0" cy="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Causes[edit]</a:t>
            </a:r>
          </a:p>
        </p:txBody>
      </p:sp>
      <p:sp>
        <p:nvSpPr>
          <p:cNvPr id="3" name="Content Placeholder 2"/>
          <p:cNvSpPr>
            <a:spLocks noGrp="1"/>
          </p:cNvSpPr>
          <p:nvPr>
            <p:ph idx="1"/>
          </p:nvPr>
        </p:nvSpPr>
        <p:spPr/>
        <p:txBody>
          <a:bodyPr/>
          <a:lstStyle/>
          <a:p>
            <a:r>
              <a:t>Causes[edit]p The wind is caused by differences in atmospheric pressure.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Measurement[edit]</a:t>
            </a:r>
          </a:p>
        </p:txBody>
      </p:sp>
      <p:sp>
        <p:nvSpPr>
          <p:cNvPr id="3" name="Content Placeholder 2"/>
          <p:cNvSpPr>
            <a:spLocks noGrp="1"/>
          </p:cNvSpPr>
          <p:nvPr>
            <p:ph idx="1"/>
          </p:nvPr>
        </p:nvSpPr>
        <p:spPr/>
        <p:txBody>
          <a:bodyPr/>
          <a:lstStyle/>
          <a:p>
            <a:r>
              <a:t>Measurement[edit]p Wind direction is usually expressed in terms of the direction from which it originates.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 force scale[edit]</a:t>
            </a:r>
          </a:p>
        </p:txBody>
      </p:sp>
      <p:sp>
        <p:nvSpPr>
          <p:cNvPr id="3" name="Content Placeholder 2"/>
          <p:cNvSpPr>
            <a:spLocks noGrp="1"/>
          </p:cNvSpPr>
          <p:nvPr>
            <p:ph idx="1"/>
          </p:nvPr>
        </p:nvSpPr>
        <p:spPr/>
        <p:txBody>
          <a:bodyPr/>
          <a:lstStyle/>
          <a:p>
            <a:r>
              <a:t>Wind force scale[edit]p Historically, the Beaufort wind force scale (created by Beaufort) provides an empirical description of wind speed based on observed sea conditions.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Enhanced Fujita scale[edit]</a:t>
            </a:r>
          </a:p>
        </p:txBody>
      </p:sp>
      <p:sp>
        <p:nvSpPr>
          <p:cNvPr id="3" name="Content Placeholder 2"/>
          <p:cNvSpPr>
            <a:spLocks noGrp="1"/>
          </p:cNvSpPr>
          <p:nvPr>
            <p:ph idx="1"/>
          </p:nvPr>
        </p:nvSpPr>
        <p:spPr/>
        <p:txBody>
          <a:bodyPr/>
          <a:lstStyle/>
          <a:p>
            <a:r>
              <a:t>Enhanced Fujita scale[edit]p The Enhanced Fujita Scale (EF Scale) rates the strength of tornadoes in the United States by using damage to estimate wind speed.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Station model[edit]</a:t>
            </a:r>
          </a:p>
        </p:txBody>
      </p:sp>
      <p:sp>
        <p:nvSpPr>
          <p:cNvPr id="3" name="Content Placeholder 2"/>
          <p:cNvSpPr>
            <a:spLocks noGrp="1"/>
          </p:cNvSpPr>
          <p:nvPr>
            <p:ph idx="1"/>
          </p:nvPr>
        </p:nvSpPr>
        <p:spPr/>
        <p:txBody>
          <a:bodyPr/>
          <a:lstStyle/>
          <a:p>
            <a:r>
              <a:t>Station model[edit]p The station model plotted on surface weather maps uses a wind barb to show both wind direction and speed.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 power[edit]</a:t>
            </a:r>
          </a:p>
        </p:txBody>
      </p:sp>
      <p:sp>
        <p:nvSpPr>
          <p:cNvPr id="3" name="Content Placeholder 2"/>
          <p:cNvSpPr>
            <a:spLocks noGrp="1"/>
          </p:cNvSpPr>
          <p:nvPr>
            <p:ph idx="1"/>
          </p:nvPr>
        </p:nvSpPr>
        <p:spPr/>
        <p:txBody>
          <a:bodyPr/>
          <a:lstStyle/>
          <a:p>
            <a:r>
              <a:t>Wind power[edit]p Wind energy is the kinetic energy of the air in motion.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Theoretical power captured by a wind turbine[edit]</a:t>
            </a:r>
          </a:p>
        </p:txBody>
      </p:sp>
      <p:sp>
        <p:nvSpPr>
          <p:cNvPr id="3" name="Content Placeholder 2"/>
          <p:cNvSpPr>
            <a:spLocks noGrp="1"/>
          </p:cNvSpPr>
          <p:nvPr>
            <p:ph idx="1"/>
          </p:nvPr>
        </p:nvSpPr>
        <p:spPr/>
        <p:txBody>
          <a:bodyPr/>
          <a:lstStyle/>
          <a:p>
            <a:r>
              <a:t>Theoretical power captured by a wind turbine[edit]p Total wind power could be captured only if the wind velocity is reduced to zero.</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wind turbine power[edit]</a:t>
            </a:r>
          </a:p>
        </p:txBody>
      </p:sp>
      <p:sp>
        <p:nvSpPr>
          <p:cNvPr id="3" name="Content Placeholder 2"/>
          <p:cNvSpPr>
            <a:spLocks noGrp="1"/>
          </p:cNvSpPr>
          <p:nvPr>
            <p:ph idx="1"/>
          </p:nvPr>
        </p:nvSpPr>
        <p:spPr/>
        <p:txBody>
          <a:bodyPr/>
          <a:lstStyle/>
          <a:p>
            <a:r>
              <a:t>Practical wind turbine power[edit]p Further insufficiencies, such as rotor blade friction and drag, gearbox losses, generator and converter losses, reduce the power delivered by a wind turbine.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Global climatology[edit]</a:t>
            </a:r>
          </a:p>
        </p:txBody>
      </p:sp>
      <p:sp>
        <p:nvSpPr>
          <p:cNvPr id="3" name="Content Placeholder 2"/>
          <p:cNvSpPr>
            <a:spLocks noGrp="1"/>
          </p:cNvSpPr>
          <p:nvPr>
            <p:ph idx="1"/>
          </p:nvPr>
        </p:nvSpPr>
        <p:spPr/>
        <p:txBody>
          <a:bodyPr/>
          <a:lstStyle/>
          <a:p>
            <a:r>
              <a:t>Global climatology[edit]p Easterly winds, on average, dominate the flow pattern across the poles, westerly winds blow across the mid-latitudes of the earth, polewards of the subtropical ridge, while easterlies again dominate the tropics.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Tropics[edit]</a:t>
            </a:r>
          </a:p>
        </p:txBody>
      </p:sp>
      <p:sp>
        <p:nvSpPr>
          <p:cNvPr id="3" name="Content Placeholder 2"/>
          <p:cNvSpPr>
            <a:spLocks noGrp="1"/>
          </p:cNvSpPr>
          <p:nvPr>
            <p:ph idx="1"/>
          </p:nvPr>
        </p:nvSpPr>
        <p:spPr/>
        <p:txBody>
          <a:bodyPr/>
          <a:lstStyle/>
          <a:p>
            <a:r>
              <a:t>Tropics[edit]p The trade winds (also called trades) are the prevailing pattern of easterly surface winds found in the tropics towards the Earth's equator.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Wind</a:t>
            </a:r>
          </a:p>
        </p:txBody>
      </p:sp>
      <p:sp>
        <p:nvSpPr>
          <p:cNvPr id="3" name="Subtitle 2"/>
          <p:cNvSpPr>
            <a:spLocks noGrp="1"/>
          </p:cNvSpPr>
          <p:nvPr>
            <p:ph type="subTitle" idx="1"/>
          </p:nvPr>
        </p:nvSpPr>
        <p:spPr/>
        <p:txBody>
          <a:bodyPr/>
          <a:lstStyle/>
          <a:p>
            <a:r>
              <a:t> by aman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Westerlies and their impact[edit]</a:t>
            </a:r>
          </a:p>
        </p:txBody>
      </p:sp>
      <p:sp>
        <p:nvSpPr>
          <p:cNvPr id="3" name="Content Placeholder 2"/>
          <p:cNvSpPr>
            <a:spLocks noGrp="1"/>
          </p:cNvSpPr>
          <p:nvPr>
            <p:ph idx="1"/>
          </p:nvPr>
        </p:nvSpPr>
        <p:spPr/>
        <p:txBody>
          <a:bodyPr/>
          <a:lstStyle/>
          <a:p>
            <a:r>
              <a:t>Westerlies and their impact[edit]p The Westerlies or the Prevailing Westerlies are the prevailing winds in the middle latitudes between 35 and 65 degrees latitude.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Polar easterlies[edit]</a:t>
            </a:r>
          </a:p>
        </p:txBody>
      </p:sp>
      <p:sp>
        <p:nvSpPr>
          <p:cNvPr id="3" name="Content Placeholder 2"/>
          <p:cNvSpPr>
            <a:spLocks noGrp="1"/>
          </p:cNvSpPr>
          <p:nvPr>
            <p:ph idx="1"/>
          </p:nvPr>
        </p:nvSpPr>
        <p:spPr/>
        <p:txBody>
          <a:bodyPr/>
          <a:lstStyle/>
          <a:p>
            <a:r>
              <a:t>Polar easterlies[edit]p The polar easterlies, also known as Polar Hadley cells, are dry, cold prevailing winds that blow from the high-pressure areas of the polar highs at the north and south poles towards the low-pressure areas within the Westerlies at high latitudes.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Local considerations[edit]</a:t>
            </a:r>
          </a:p>
        </p:txBody>
      </p:sp>
      <p:sp>
        <p:nvSpPr>
          <p:cNvPr id="3" name="Content Placeholder 2"/>
          <p:cNvSpPr>
            <a:spLocks noGrp="1"/>
          </p:cNvSpPr>
          <p:nvPr>
            <p:ph idx="1"/>
          </p:nvPr>
        </p:nvSpPr>
        <p:spPr/>
        <p:txBody>
          <a:bodyPr/>
          <a:lstStyle/>
          <a:p>
            <a:r>
              <a:t>Local considerations[edit]h3 Sea and land breezes[edit]p In coastal regions, sea breezes and land breezes can be important factors in a location's prevailing winds.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Sea and land breezes[edit]</a:t>
            </a:r>
          </a:p>
        </p:txBody>
      </p:sp>
      <p:sp>
        <p:nvSpPr>
          <p:cNvPr id="3" name="Content Placeholder 2"/>
          <p:cNvSpPr>
            <a:spLocks noGrp="1"/>
          </p:cNvSpPr>
          <p:nvPr>
            <p:ph idx="1"/>
          </p:nvPr>
        </p:nvSpPr>
        <p:spPr/>
        <p:txBody>
          <a:bodyPr/>
          <a:lstStyle/>
          <a:p>
            <a:r>
              <a:t>Sea and land breezes[edit]p In coastal regions, sea breezes and land breezes can be important factors in a location's prevailing winds.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Near mountains[edit]</a:t>
            </a:r>
          </a:p>
        </p:txBody>
      </p:sp>
      <p:sp>
        <p:nvSpPr>
          <p:cNvPr id="3" name="Content Placeholder 2"/>
          <p:cNvSpPr>
            <a:spLocks noGrp="1"/>
          </p:cNvSpPr>
          <p:nvPr>
            <p:ph idx="1"/>
          </p:nvPr>
        </p:nvSpPr>
        <p:spPr/>
        <p:txBody>
          <a:bodyPr/>
          <a:lstStyle/>
          <a:p>
            <a:r>
              <a:t>Near mountains[edit]p Over elevated surfaces, heating of the ground exceeds the heating of the surrounding air at the same altitude above sea level, creating an associated thermal low over the terrain and enhancing any thermal lows that would have otherwise existed,[48][49] and changing the wind circulation of the region.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wind speeds[edit]</a:t>
            </a:r>
          </a:p>
        </p:txBody>
      </p:sp>
      <p:sp>
        <p:nvSpPr>
          <p:cNvPr id="3" name="Content Placeholder 2"/>
          <p:cNvSpPr>
            <a:spLocks noGrp="1"/>
          </p:cNvSpPr>
          <p:nvPr>
            <p:ph idx="1"/>
          </p:nvPr>
        </p:nvSpPr>
        <p:spPr/>
        <p:txBody>
          <a:bodyPr/>
          <a:lstStyle/>
          <a:p>
            <a:r>
              <a:t>Average wind speeds[edit]p As described earlier, prevailing and local winds are not spread evenly across the earth, which means that wind speeds also differ by region.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 power density[edit]</a:t>
            </a:r>
          </a:p>
        </p:txBody>
      </p:sp>
      <p:sp>
        <p:nvSpPr>
          <p:cNvPr id="3" name="Content Placeholder 2"/>
          <p:cNvSpPr>
            <a:spLocks noGrp="1"/>
          </p:cNvSpPr>
          <p:nvPr>
            <p:ph idx="1"/>
          </p:nvPr>
        </p:nvSpPr>
        <p:spPr/>
        <p:txBody>
          <a:bodyPr/>
          <a:lstStyle/>
          <a:p>
            <a:r>
              <a:t>Wind power density[edit]p Nowadays, a yardstick used to determine the best locations for wind energy development is referred to as wind power density (WPD).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Shear[edit]</a:t>
            </a:r>
          </a:p>
        </p:txBody>
      </p:sp>
      <p:sp>
        <p:nvSpPr>
          <p:cNvPr id="3" name="Content Placeholder 2"/>
          <p:cNvSpPr>
            <a:spLocks noGrp="1"/>
          </p:cNvSpPr>
          <p:nvPr>
            <p:ph idx="1"/>
          </p:nvPr>
        </p:nvSpPr>
        <p:spPr/>
        <p:txBody>
          <a:bodyPr/>
          <a:lstStyle/>
          <a:p>
            <a:r>
              <a:t>Shear[edit]p Wind shear, sometimes referred to as wind gradient, is a difference in wind speed and direction over a relatively short distance in the Earth's atmosphere.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Usage[edit]</a:t>
            </a:r>
          </a:p>
        </p:txBody>
      </p:sp>
      <p:sp>
        <p:nvSpPr>
          <p:cNvPr id="3" name="Content Placeholder 2"/>
          <p:cNvSpPr>
            <a:spLocks noGrp="1"/>
          </p:cNvSpPr>
          <p:nvPr>
            <p:ph idx="1"/>
          </p:nvPr>
        </p:nvSpPr>
        <p:spPr/>
        <p:txBody>
          <a:bodyPr/>
          <a:lstStyle/>
          <a:p>
            <a:r>
              <a:t>Usage[edit]h3 History[edit]p As a natural force, the wind was often personified as one or more wind gods or as an expression of the supernatural in many cultures.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History[edit]</a:t>
            </a:r>
          </a:p>
        </p:txBody>
      </p:sp>
      <p:sp>
        <p:nvSpPr>
          <p:cNvPr id="3" name="Content Placeholder 2"/>
          <p:cNvSpPr>
            <a:spLocks noGrp="1"/>
          </p:cNvSpPr>
          <p:nvPr>
            <p:ph idx="1"/>
          </p:nvPr>
        </p:nvSpPr>
        <p:spPr/>
        <p:txBody>
          <a:bodyPr/>
          <a:lstStyle/>
          <a:p>
            <a:r>
              <a:t>History[edit]p As a natural force, the wind was often personified as one or more wind gods or as an expression of the supernatural in many cultures.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Contents</a:t>
            </a:r>
          </a:p>
          <a:p>
            <a:r>
              <a:t> Causes[edit]</a:t>
            </a:r>
          </a:p>
          <a:p>
            <a:r>
              <a:t> Measurement[edit]</a:t>
            </a:r>
          </a:p>
          <a:p>
            <a:r>
              <a:t> Wind force scale[edit]</a:t>
            </a:r>
          </a:p>
          <a:p>
            <a:r>
              <a:t>  -- Enhanced Fujita scale[edit]</a:t>
            </a:r>
          </a:p>
          <a:p>
            <a:r>
              <a:t>  -- Station model[edit]</a:t>
            </a:r>
          </a:p>
          <a:p>
            <a:r>
              <a:t> Wind power[edit]</a:t>
            </a:r>
          </a:p>
          <a:p>
            <a:r>
              <a:t>  -- Theoretical power captured by a wind turbine[edit]</a:t>
            </a:r>
          </a:p>
          <a:p>
            <a:r>
              <a:t>  -- Practical wind turbine power[edit]</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Transportation[edit]</a:t>
            </a:r>
          </a:p>
        </p:txBody>
      </p:sp>
      <p:sp>
        <p:nvSpPr>
          <p:cNvPr id="3" name="Content Placeholder 2"/>
          <p:cNvSpPr>
            <a:spLocks noGrp="1"/>
          </p:cNvSpPr>
          <p:nvPr>
            <p:ph idx="1"/>
          </p:nvPr>
        </p:nvSpPr>
        <p:spPr/>
        <p:txBody>
          <a:bodyPr/>
          <a:lstStyle/>
          <a:p>
            <a:r>
              <a:t>Transportation[edit]p There are many different forms of sailing ships, but they all have certain basic things in common.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Power source[edit]</a:t>
            </a:r>
          </a:p>
        </p:txBody>
      </p:sp>
      <p:sp>
        <p:nvSpPr>
          <p:cNvPr id="3" name="Content Placeholder 2"/>
          <p:cNvSpPr>
            <a:spLocks noGrp="1"/>
          </p:cNvSpPr>
          <p:nvPr>
            <p:ph idx="1"/>
          </p:nvPr>
        </p:nvSpPr>
        <p:spPr/>
        <p:txBody>
          <a:bodyPr/>
          <a:lstStyle/>
          <a:p>
            <a:r>
              <a:t>Power source[edit]p Historically, the ancient Sinhalese of Anuradhapura and in other cities around Sri Lanka used the monsoon winds to power furnaces as early as 300 BCE.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Recreation[edit]</a:t>
            </a:r>
          </a:p>
        </p:txBody>
      </p:sp>
      <p:sp>
        <p:nvSpPr>
          <p:cNvPr id="3" name="Content Placeholder 2"/>
          <p:cNvSpPr>
            <a:spLocks noGrp="1"/>
          </p:cNvSpPr>
          <p:nvPr>
            <p:ph idx="1"/>
          </p:nvPr>
        </p:nvSpPr>
        <p:spPr/>
        <p:txBody>
          <a:bodyPr/>
          <a:lstStyle/>
          <a:p>
            <a:r>
              <a:t>Recreation[edit]p Wind figures prominently in several popular sports, including recreational hang gliding, hot air ballooning, kite flying, snowkiting, kite landboarding, kite surfing, paragliding, sailing, and windsurfing.</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Role in the natural world[edit]</a:t>
            </a:r>
          </a:p>
        </p:txBody>
      </p:sp>
      <p:sp>
        <p:nvSpPr>
          <p:cNvPr id="3" name="Content Placeholder 2"/>
          <p:cNvSpPr>
            <a:spLocks noGrp="1"/>
          </p:cNvSpPr>
          <p:nvPr>
            <p:ph idx="1"/>
          </p:nvPr>
        </p:nvSpPr>
        <p:spPr/>
        <p:txBody>
          <a:bodyPr/>
          <a:lstStyle/>
          <a:p>
            <a:r>
              <a:t>Role in the natural world[edit]p In arid climates, the main source of erosion is wind.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Erosion[edit]</a:t>
            </a:r>
          </a:p>
        </p:txBody>
      </p:sp>
      <p:sp>
        <p:nvSpPr>
          <p:cNvPr id="3" name="Content Placeholder 2"/>
          <p:cNvSpPr>
            <a:spLocks noGrp="1"/>
          </p:cNvSpPr>
          <p:nvPr>
            <p:ph idx="1"/>
          </p:nvPr>
        </p:nvSpPr>
        <p:spPr/>
        <p:txBody>
          <a:bodyPr/>
          <a:lstStyle/>
          <a:p>
            <a:r>
              <a:t>Erosion[edit]p Erosion can be the result of material movement by the wind.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Desert dust migration[edit]</a:t>
            </a:r>
          </a:p>
        </p:txBody>
      </p:sp>
      <p:sp>
        <p:nvSpPr>
          <p:cNvPr id="3" name="Content Placeholder 2"/>
          <p:cNvSpPr>
            <a:spLocks noGrp="1"/>
          </p:cNvSpPr>
          <p:nvPr>
            <p:ph idx="1"/>
          </p:nvPr>
        </p:nvSpPr>
        <p:spPr/>
        <p:txBody>
          <a:bodyPr/>
          <a:lstStyle/>
          <a:p>
            <a:r>
              <a:t>Desert dust migration[edit]p During mid-summer (July in the northern hemisphere), the westward-moving trade winds south of the northward-moving subtropical ridge expand northwestward from the Caribbean into southeastern North America.</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Effect on plants[edit]</a:t>
            </a:r>
          </a:p>
        </p:txBody>
      </p:sp>
      <p:sp>
        <p:nvSpPr>
          <p:cNvPr id="3" name="Content Placeholder 2"/>
          <p:cNvSpPr>
            <a:spLocks noGrp="1"/>
          </p:cNvSpPr>
          <p:nvPr>
            <p:ph idx="1"/>
          </p:nvPr>
        </p:nvSpPr>
        <p:spPr/>
        <p:txBody>
          <a:bodyPr/>
          <a:lstStyle/>
          <a:p>
            <a:r>
              <a:t>Effect on plants[edit]p Wind dispersal of seeds, or anemochory, is one of the more primitive means of dispersal.</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Effect on animals[edit]</a:t>
            </a:r>
          </a:p>
        </p:txBody>
      </p:sp>
      <p:sp>
        <p:nvSpPr>
          <p:cNvPr id="3" name="Content Placeholder 2"/>
          <p:cNvSpPr>
            <a:spLocks noGrp="1"/>
          </p:cNvSpPr>
          <p:nvPr>
            <p:ph idx="1"/>
          </p:nvPr>
        </p:nvSpPr>
        <p:spPr/>
        <p:txBody>
          <a:bodyPr/>
          <a:lstStyle/>
          <a:p>
            <a:r>
              <a:t>Effect on animals[edit]p Cattle and sheep are prone to wind chill caused by a combination of wind and cold temperatures, when winds exceed 40 kilometers per hour (25 mph), rendering their hair and wool coverings ineffective.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Sound generation[edit]</a:t>
            </a:r>
          </a:p>
        </p:txBody>
      </p:sp>
      <p:sp>
        <p:nvSpPr>
          <p:cNvPr id="3" name="Content Placeholder 2"/>
          <p:cNvSpPr>
            <a:spLocks noGrp="1"/>
          </p:cNvSpPr>
          <p:nvPr>
            <p:ph idx="1"/>
          </p:nvPr>
        </p:nvSpPr>
        <p:spPr/>
        <p:txBody>
          <a:bodyPr/>
          <a:lstStyle/>
          <a:p>
            <a:r>
              <a:t>Sound generation[edit]p Wind causes the generation of sound.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Related damage[edit]</a:t>
            </a:r>
          </a:p>
        </p:txBody>
      </p:sp>
      <p:sp>
        <p:nvSpPr>
          <p:cNvPr id="3" name="Content Placeholder 2"/>
          <p:cNvSpPr>
            <a:spLocks noGrp="1"/>
          </p:cNvSpPr>
          <p:nvPr>
            <p:ph idx="1"/>
          </p:nvPr>
        </p:nvSpPr>
        <p:spPr/>
        <p:txBody>
          <a:bodyPr/>
          <a:lstStyle/>
          <a:p>
            <a:r>
              <a:t>Related damage[edit]p High winds are known to cause damage, depending upon the magnitude of their velocity and pressure differential.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Global climatology[edit]</a:t>
            </a:r>
          </a:p>
          <a:p>
            <a:r>
              <a:t>  -- Tropics[edit]</a:t>
            </a:r>
          </a:p>
          <a:p>
            <a:r>
              <a:t>  -- Westerlies and their impact[edit]</a:t>
            </a:r>
          </a:p>
          <a:p>
            <a:r>
              <a:t>  -- Polar easterlies[edit]</a:t>
            </a:r>
          </a:p>
          <a:p>
            <a:r>
              <a:t> Local considerations[edit]</a:t>
            </a:r>
          </a:p>
          <a:p>
            <a:r>
              <a:t>  -- Sea and land breezes[edit]</a:t>
            </a:r>
          </a:p>
          <a:p>
            <a:r>
              <a:t>  -- Near mountains[edit]</a:t>
            </a:r>
          </a:p>
          <a:p>
            <a:r>
              <a:t> Average wind speeds[edit]</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 outer space[edit]</a:t>
            </a:r>
          </a:p>
        </p:txBody>
      </p:sp>
      <p:sp>
        <p:nvSpPr>
          <p:cNvPr id="3" name="Content Placeholder 2"/>
          <p:cNvSpPr>
            <a:spLocks noGrp="1"/>
          </p:cNvSpPr>
          <p:nvPr>
            <p:ph idx="1"/>
          </p:nvPr>
        </p:nvSpPr>
        <p:spPr/>
        <p:txBody>
          <a:bodyPr/>
          <a:lstStyle/>
          <a:p>
            <a:r>
              <a:t>In outer space[edit]p The solar wind is quite different from a terrestrial wind, in that its origin is the sun, and it is composed of charged particles that have escaped the sun's atmosphere.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Planetary wind[edit]</a:t>
            </a:r>
          </a:p>
        </p:txBody>
      </p:sp>
      <p:sp>
        <p:nvSpPr>
          <p:cNvPr id="3" name="Content Placeholder 2"/>
          <p:cNvSpPr>
            <a:spLocks noGrp="1"/>
          </p:cNvSpPr>
          <p:nvPr>
            <p:ph idx="1"/>
          </p:nvPr>
        </p:nvSpPr>
        <p:spPr/>
        <p:txBody>
          <a:bodyPr/>
          <a:lstStyle/>
          <a:p>
            <a:r>
              <a:t>Planetary wind[edit]p The hydrodynamic wind within the upper portion of a planet's atmosphere allows light chemical elements such as hydrogen to move up to the exobase, the lower limit of the exosphere, where the gases can then reach escape velocity, entering outer space without impacting other particles of gas.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Solar wind[edit]</a:t>
            </a:r>
          </a:p>
        </p:txBody>
      </p:sp>
      <p:sp>
        <p:nvSpPr>
          <p:cNvPr id="3" name="Content Placeholder 2"/>
          <p:cNvSpPr>
            <a:spLocks noGrp="1"/>
          </p:cNvSpPr>
          <p:nvPr>
            <p:ph idx="1"/>
          </p:nvPr>
        </p:nvSpPr>
        <p:spPr/>
        <p:txBody>
          <a:bodyPr/>
          <a:lstStyle/>
          <a:p>
            <a:r>
              <a:t>Solar wind[edit]p Rather than air, the solar wind is a stream of charged particles—a plasma—ejected from the upper atmosphere of the sun at a rate of 400 kilometers per second (890,000 mph).</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On other planets[edit]</a:t>
            </a:r>
          </a:p>
        </p:txBody>
      </p:sp>
      <p:sp>
        <p:nvSpPr>
          <p:cNvPr id="3" name="Content Placeholder 2"/>
          <p:cNvSpPr>
            <a:spLocks noGrp="1"/>
          </p:cNvSpPr>
          <p:nvPr>
            <p:ph idx="1"/>
          </p:nvPr>
        </p:nvSpPr>
        <p:spPr/>
        <p:txBody>
          <a:bodyPr/>
          <a:lstStyle/>
          <a:p>
            <a:r>
              <a:t>On other planets[edit]p Strong 300 kilometers per hour (190 mph) winds at Venus's cloud tops circle the planet every four to five earth days.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also[edit]</a:t>
            </a:r>
          </a:p>
        </p:txBody>
      </p:sp>
      <p:sp>
        <p:nvSpPr>
          <p:cNvPr id="3" name="Content Placeholder 2"/>
          <p:cNvSpPr>
            <a:spLocks noGrp="1"/>
          </p:cNvSpPr>
          <p:nvPr>
            <p:ph idx="1"/>
          </p:nvPr>
        </p:nvSpPr>
        <p:spPr/>
        <p:txBody>
          <a:bodyPr/>
          <a:lstStyle/>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References[edit]</a:t>
            </a:r>
          </a:p>
        </p:txBody>
      </p:sp>
      <p:sp>
        <p:nvSpPr>
          <p:cNvPr id="3" name="Content Placeholder 2"/>
          <p:cNvSpPr>
            <a:spLocks noGrp="1"/>
          </p:cNvSpPr>
          <p:nvPr>
            <p:ph idx="1"/>
          </p:nvPr>
        </p:nvSpPr>
        <p:spPr/>
        <p:txBody>
          <a:bodyPr/>
          <a:lstStyle/>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links[edit]</a:t>
            </a:r>
          </a:p>
        </p:txBody>
      </p:sp>
      <p:sp>
        <p:nvSpPr>
          <p:cNvPr id="3" name="Content Placeholder 2"/>
          <p:cNvSpPr>
            <a:spLocks noGrp="1"/>
          </p:cNvSpPr>
          <p:nvPr>
            <p:ph idx="1"/>
          </p:nvPr>
        </p:nvSpPr>
        <p:spPr/>
        <p:txBody>
          <a:bodyPr/>
          <a:lstStyle/>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Navigation menu</a:t>
            </a:r>
          </a:p>
        </p:txBody>
      </p:sp>
      <p:sp>
        <p:nvSpPr>
          <p:cNvPr id="3" name="Content Placeholder 2"/>
          <p:cNvSpPr>
            <a:spLocks noGrp="1"/>
          </p:cNvSpPr>
          <p:nvPr>
            <p:ph idx="1"/>
          </p:nvPr>
        </p:nvSpPr>
        <p:spPr/>
        <p:txBody>
          <a:bodyPr/>
          <a:lstStyle/>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tools</a:t>
            </a:r>
          </a:p>
        </p:txBody>
      </p:sp>
      <p:sp>
        <p:nvSpPr>
          <p:cNvPr id="3" name="Content Placeholder 2"/>
          <p:cNvSpPr>
            <a:spLocks noGrp="1"/>
          </p:cNvSpPr>
          <p:nvPr>
            <p:ph idx="1"/>
          </p:nvPr>
        </p:nvSpPr>
        <p:spPr/>
        <p:txBody>
          <a:bodyPr/>
          <a:lstStyle/>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Namespaces</a:t>
            </a:r>
          </a:p>
        </p:txBody>
      </p:sp>
      <p:sp>
        <p:nvSpPr>
          <p:cNvPr id="3" name="Content Placeholder 2"/>
          <p:cNvSpPr>
            <a:spLocks noGrp="1"/>
          </p:cNvSpPr>
          <p:nvPr>
            <p:ph idx="1"/>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Shear[edit]</a:t>
            </a:r>
          </a:p>
          <a:p>
            <a:r>
              <a:t> Usage[edit]</a:t>
            </a:r>
          </a:p>
          <a:p>
            <a:r>
              <a:t>  -- History[edit]</a:t>
            </a:r>
          </a:p>
          <a:p>
            <a:r>
              <a:t>  -- Transportation[edit]</a:t>
            </a:r>
          </a:p>
          <a:p>
            <a:r>
              <a:t>  -- Power source[edit]</a:t>
            </a:r>
          </a:p>
          <a:p>
            <a:r>
              <a:t>  -- Recreation[edit]</a:t>
            </a:r>
          </a:p>
          <a:p>
            <a:r>
              <a:t> Role in the natural world[edit]</a:t>
            </a:r>
          </a:p>
          <a:p>
            <a:r>
              <a:t>  -- Erosion[edit]</a:t>
            </a:r>
          </a:p>
          <a:p>
            <a:r>
              <a:t>  -- Desert dust migration[edit]</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Variants</a:t>
            </a:r>
          </a:p>
        </p:txBody>
      </p:sp>
      <p:sp>
        <p:nvSpPr>
          <p:cNvPr id="3" name="Content Placeholder 2"/>
          <p:cNvSpPr>
            <a:spLocks noGrp="1"/>
          </p:cNvSpPr>
          <p:nvPr>
            <p:ph idx="1"/>
          </p:nvPr>
        </p:nvSpPr>
        <p:spPr/>
        <p:txBody>
          <a:bodyPr/>
          <a:lstStyle/>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Views</a:t>
            </a:r>
          </a:p>
        </p:txBody>
      </p:sp>
      <p:sp>
        <p:nvSpPr>
          <p:cNvPr id="3" name="Content Placeholder 2"/>
          <p:cNvSpPr>
            <a:spLocks noGrp="1"/>
          </p:cNvSpPr>
          <p:nvPr>
            <p:ph idx="1"/>
          </p:nvPr>
        </p:nvSpPr>
        <p:spPr/>
        <p:txBody>
          <a:bodyPr/>
          <a:lstStyle/>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More</a:t>
            </a:r>
          </a:p>
        </p:txBody>
      </p:sp>
      <p:sp>
        <p:nvSpPr>
          <p:cNvPr id="3" name="Content Placeholder 2"/>
          <p:cNvSpPr>
            <a:spLocks noGrp="1"/>
          </p:cNvSpPr>
          <p:nvPr>
            <p:ph idx="1"/>
          </p:nvPr>
        </p:nvSpPr>
        <p:spPr/>
        <p:txBody>
          <a:bodyPr/>
          <a:lstStyle/>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Search</a:t>
            </a:r>
          </a:p>
        </p:txBody>
      </p:sp>
      <p:sp>
        <p:nvSpPr>
          <p:cNvPr id="3" name="Content Placeholder 2"/>
          <p:cNvSpPr>
            <a:spLocks noGrp="1"/>
          </p:cNvSpPr>
          <p:nvPr>
            <p:ph idx="1"/>
          </p:nvPr>
        </p:nvSpPr>
        <p:spPr/>
        <p:txBody>
          <a:bodyPr/>
          <a:lstStyle/>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Navigation</a:t>
            </a:r>
          </a:p>
        </p:txBody>
      </p:sp>
      <p:sp>
        <p:nvSpPr>
          <p:cNvPr id="3" name="Content Placeholder 2"/>
          <p:cNvSpPr>
            <a:spLocks noGrp="1"/>
          </p:cNvSpPr>
          <p:nvPr>
            <p:ph idx="1"/>
          </p:nvPr>
        </p:nvSpPr>
        <p:spPr/>
        <p:txBody>
          <a:bodyPr/>
          <a:lstStyle/>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Contribute</a:t>
            </a:r>
          </a:p>
        </p:txBody>
      </p:sp>
      <p:sp>
        <p:nvSpPr>
          <p:cNvPr id="3" name="Content Placeholder 2"/>
          <p:cNvSpPr>
            <a:spLocks noGrp="1"/>
          </p:cNvSpPr>
          <p:nvPr>
            <p:ph idx="1"/>
          </p:nvPr>
        </p:nvSpPr>
        <p:spPr/>
        <p:txBody>
          <a:bodyPr/>
          <a:lstStyle/>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Tools</a:t>
            </a:r>
          </a:p>
        </p:txBody>
      </p:sp>
      <p:sp>
        <p:nvSpPr>
          <p:cNvPr id="3" name="Content Placeholder 2"/>
          <p:cNvSpPr>
            <a:spLocks noGrp="1"/>
          </p:cNvSpPr>
          <p:nvPr>
            <p:ph idx="1"/>
          </p:nvPr>
        </p:nvSpPr>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Print/export</a:t>
            </a:r>
          </a:p>
        </p:txBody>
      </p:sp>
      <p:sp>
        <p:nvSpPr>
          <p:cNvPr id="3" name="Content Placeholder 2"/>
          <p:cNvSpPr>
            <a:spLocks noGrp="1"/>
          </p:cNvSpPr>
          <p:nvPr>
            <p:ph idx="1"/>
          </p:nvPr>
        </p:nvSpPr>
        <p:spPr/>
        <p:txBody>
          <a:bodyPr/>
          <a:lstStyle/>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 other projects</a:t>
            </a:r>
          </a:p>
        </p:txBody>
      </p:sp>
      <p:sp>
        <p:nvSpPr>
          <p:cNvPr id="3" name="Content Placeholder 2"/>
          <p:cNvSpPr>
            <a:spLocks noGrp="1"/>
          </p:cNvSpPr>
          <p:nvPr>
            <p:ph idx="1"/>
          </p:nvPr>
        </p:nvSpPr>
        <p:spPr/>
        <p:txBody>
          <a:bodyPr/>
          <a:lstStyle/>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Languages</a:t>
            </a:r>
          </a:p>
        </p:txBody>
      </p:sp>
      <p:sp>
        <p:nvSpPr>
          <p:cNvPr id="3" name="Content Placeholder 2"/>
          <p:cNvSpPr>
            <a:spLocks noGrp="1"/>
          </p:cNvSpPr>
          <p:nvPr>
            <p:ph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 Effect on plants[edit]</a:t>
            </a:r>
          </a:p>
          <a:p>
            <a:r>
              <a:t>  -- Effect on animals[edit]</a:t>
            </a:r>
          </a:p>
          <a:p>
            <a:r>
              <a:t>  -- Sound generation[edit]</a:t>
            </a:r>
          </a:p>
          <a:p>
            <a:r>
              <a:t> Related damage[edit]</a:t>
            </a:r>
          </a:p>
          <a:p>
            <a:r>
              <a:t> In outer space[edit]</a:t>
            </a:r>
          </a:p>
          <a:p>
            <a:r>
              <a:t>  -- Planetary wind[edit]</a:t>
            </a:r>
          </a:p>
          <a:p>
            <a:r>
              <a:t>  -- Solar wind[edit]</a:t>
            </a:r>
          </a:p>
          <a:p>
            <a:r>
              <a:t> On other planets[edit]</a:t>
            </a:r>
          </a:p>
          <a:p>
            <a:r>
              <a:t> See also[edit]</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References[edit]</a:t>
            </a:r>
          </a:p>
          <a:p>
            <a:r>
              <a:t> External links[edit]</a:t>
            </a:r>
          </a:p>
          <a:p>
            <a:r>
              <a:t> Navigation menu</a:t>
            </a:r>
          </a:p>
          <a:p>
            <a:r>
              <a:t>  -- Personal tools</a:t>
            </a:r>
          </a:p>
          <a:p>
            <a:r>
              <a:t>  -- Namespaces</a:t>
            </a:r>
          </a:p>
          <a:p>
            <a:r>
              <a:t>  -- Variants</a:t>
            </a:r>
          </a:p>
          <a:p>
            <a:r>
              <a:t>  -- Views</a:t>
            </a:r>
          </a:p>
          <a:p>
            <a:r>
              <a:t>  -- More</a:t>
            </a:r>
          </a:p>
          <a:p>
            <a:r>
              <a:t>  -- Search</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 Navigation</a:t>
            </a:r>
          </a:p>
          <a:p>
            <a:r>
              <a:t>  -- Contribute</a:t>
            </a:r>
          </a:p>
          <a:p>
            <a:r>
              <a:t>  -- Tools</a:t>
            </a:r>
          </a:p>
          <a:p>
            <a:r>
              <a:t>  -- Print/export</a:t>
            </a:r>
          </a:p>
          <a:p>
            <a:r>
              <a:t>  -- In other projects</a:t>
            </a:r>
          </a:p>
          <a:p>
            <a:r>
              <a:t>  -- Languages</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Contentsh2 Causes[edit]p The wind is caused by differences in atmospheric pressure.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