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Internet</a:t>
            </a:r>
          </a:p>
        </p:txBody>
      </p:sp>
      <p:sp>
        <p:nvSpPr>
          <p:cNvPr id="3" name="Subtitle 2"/>
          <p:cNvSpPr>
            <a:spLocks noGrp="1"/>
          </p:cNvSpPr>
          <p:nvPr>
            <p:ph type="subTitle" idx="1"/>
          </p:nvPr>
        </p:nvSpPr>
        <p:spPr/>
        <p:txBody>
          <a:bodyPr/>
          <a:lstStyle/>
          <a:p>
            <a:r>
              <a:t> by python for aman:)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Infrastructure</a:t>
            </a:r>
          </a:p>
        </p:txBody>
      </p:sp>
      <p:sp>
        <p:nvSpPr>
          <p:cNvPr id="3" name="Content Placeholder 2"/>
          <p:cNvSpPr>
            <a:spLocks noGrp="1"/>
          </p:cNvSpPr>
          <p:nvPr>
            <p:ph idx="1"/>
          </p:nvPr>
        </p:nvSpPr>
        <p:spPr/>
        <p:txBody>
          <a:bodyPr/>
          <a:lstStyle/>
          <a:p>
            <a:r>
              <a:t>Infrastructurep The communications infrastructure of the Internet consists of its hardware components and a system of software layers that control various aspects of the architecture.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Routing and service tiers</a:t>
            </a:r>
          </a:p>
        </p:txBody>
      </p:sp>
      <p:sp>
        <p:nvSpPr>
          <p:cNvPr id="3" name="Content Placeholder 2"/>
          <p:cNvSpPr>
            <a:spLocks noGrp="1"/>
          </p:cNvSpPr>
          <p:nvPr>
            <p:ph idx="1"/>
          </p:nvPr>
        </p:nvSpPr>
        <p:spPr/>
        <p:txBody>
          <a:bodyPr/>
          <a:lstStyle/>
          <a:p>
            <a:r>
              <a:t>Routing and service tiersp Internet service providers (ISPs) establish the worldwide connectivity between individual networks at various levels of scope.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Access</a:t>
            </a:r>
          </a:p>
        </p:txBody>
      </p:sp>
      <p:sp>
        <p:nvSpPr>
          <p:cNvPr id="3" name="Content Placeholder 2"/>
          <p:cNvSpPr>
            <a:spLocks noGrp="1"/>
          </p:cNvSpPr>
          <p:nvPr>
            <p:ph idx="1"/>
          </p:nvPr>
        </p:nvSpPr>
        <p:spPr/>
        <p:txBody>
          <a:bodyPr/>
          <a:lstStyle/>
          <a:p>
            <a:r>
              <a:t>Access to the ARPANET was expanded in 1981 when the National Science Foundation (NSF) funded the Computer Science Network (CSNET).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Internet Protocol Suite</a:t>
            </a:r>
          </a:p>
        </p:txBody>
      </p:sp>
      <p:sp>
        <p:nvSpPr>
          <p:cNvPr id="3" name="Content Placeholder 2"/>
          <p:cNvSpPr>
            <a:spLocks noGrp="1"/>
          </p:cNvSpPr>
          <p:nvPr>
            <p:ph idx="1"/>
          </p:nvPr>
        </p:nvSpPr>
        <p:spPr/>
        <p:txBody>
          <a:bodyPr/>
          <a:lstStyle/>
          <a:p>
            <a:r>
              <a:t>Internet Protocol Suite (TCP/IP) was standardized, which permitted worldwide proliferation of interconnected networks.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Layers</a:t>
            </a:r>
          </a:p>
        </p:txBody>
      </p:sp>
      <p:sp>
        <p:nvSpPr>
          <p:cNvPr id="3" name="Content Placeholder 2"/>
          <p:cNvSpPr>
            <a:spLocks noGrp="1"/>
          </p:cNvSpPr>
          <p:nvPr>
            <p:ph idx="1"/>
          </p:nvPr>
        </p:nvSpPr>
        <p:spPr/>
        <p:txBody>
          <a:bodyPr/>
          <a:lstStyle/>
          <a:p>
            <a:r>
              <a:t>Layersp The software layers correspond to the environment or scope in which their services operate.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Internet protocol</a:t>
            </a:r>
          </a:p>
        </p:txBody>
      </p:sp>
      <p:sp>
        <p:nvSpPr>
          <p:cNvPr id="3" name="Content Placeholder 2"/>
          <p:cNvSpPr>
            <a:spLocks noGrp="1"/>
          </p:cNvSpPr>
          <p:nvPr>
            <p:ph idx="1"/>
          </p:nvPr>
        </p:nvSpPr>
        <p:spPr/>
        <p:txBody>
          <a:bodyPr/>
          <a:lstStyle/>
          <a:p>
            <a:r>
              <a:t>Internet protocol suite (TCP/IP) to communicate between networks and devices.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IETF</a:t>
            </a:r>
          </a:p>
        </p:txBody>
      </p:sp>
      <p:sp>
        <p:nvSpPr>
          <p:cNvPr id="3" name="Content Placeholder 2"/>
          <p:cNvSpPr>
            <a:spLocks noGrp="1"/>
          </p:cNvSpPr>
          <p:nvPr>
            <p:ph idx="1"/>
          </p:nvPr>
        </p:nvSpPr>
        <p:spPr/>
        <p:txBody>
          <a:bodyPr/>
          <a:lstStyle/>
          <a:p>
            <a:r>
              <a:t>IETF), a non-profit organization of loosely affiliated international participants that anyone may associate with by contributing technical expertise.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Applications and services</a:t>
            </a:r>
          </a:p>
        </p:txBody>
      </p:sp>
      <p:sp>
        <p:nvSpPr>
          <p:cNvPr id="3" name="Content Placeholder 2"/>
          <p:cNvSpPr>
            <a:spLocks noGrp="1"/>
          </p:cNvSpPr>
          <p:nvPr>
            <p:ph idx="1"/>
          </p:nvPr>
        </p:nvSpPr>
        <p:spPr/>
        <p:txBody>
          <a:bodyPr/>
          <a:lstStyle/>
          <a:p>
            <a:r>
              <a:t>Applications and servicesp The Internet carries many applications and services, most prominently the World Wide Web, including social media, electronic mail, mobile applications, multiplayer online games, Internet telephony, file sharing, and streaming media services.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World Wide Web</a:t>
            </a:r>
          </a:p>
        </p:txBody>
      </p:sp>
      <p:sp>
        <p:nvSpPr>
          <p:cNvPr id="3" name="Content Placeholder 2"/>
          <p:cNvSpPr>
            <a:spLocks noGrp="1"/>
          </p:cNvSpPr>
          <p:nvPr>
            <p:ph idx="1"/>
          </p:nvPr>
        </p:nvSpPr>
        <p:spPr/>
        <p:txBody>
          <a:bodyPr/>
          <a:lstStyle/>
          <a:p>
            <a:r>
              <a:t>World Wide Web (WWW), electronic mail, telephony, and file sharing.</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Communication</a:t>
            </a:r>
          </a:p>
        </p:txBody>
      </p:sp>
      <p:sp>
        <p:nvSpPr>
          <p:cNvPr id="3" name="Content Placeholder 2"/>
          <p:cNvSpPr>
            <a:spLocks noGrp="1"/>
          </p:cNvSpPr>
          <p:nvPr>
            <p:ph idx="1"/>
          </p:nvPr>
        </p:nvSpPr>
        <p:spPr/>
        <p:txBody>
          <a:bodyPr/>
          <a:lstStyle/>
          <a:p>
            <a:r>
              <a:t>Communicationp Email is an important communications service available via the Internet.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contents</a:t>
            </a:r>
          </a:p>
        </p:txBody>
      </p:sp>
      <p:sp>
        <p:nvSpPr>
          <p:cNvPr id="3" name="Content Placeholder 2"/>
          <p:cNvSpPr>
            <a:spLocks noGrp="1"/>
          </p:cNvSpPr>
          <p:nvPr>
            <p:ph idx="1"/>
          </p:nvPr>
        </p:nvSpPr>
        <p:spPr/>
        <p:txBody>
          <a:bodyPr/>
          <a:lstStyle/>
          <a:p>
            <a:r>
              <a:t> Contents</a:t>
            </a:r>
          </a:p>
          <a:p>
            <a:r>
              <a:t> Terminology</a:t>
            </a:r>
          </a:p>
          <a:p>
            <a:r>
              <a:t> History</a:t>
            </a:r>
          </a:p>
          <a:p>
            <a:r>
              <a:t> Governance</a:t>
            </a:r>
          </a:p>
          <a:p>
            <a:r>
              <a:t> Infrastructure</a:t>
            </a:r>
          </a:p>
          <a:p>
            <a:r>
              <a:t>  -- Routing and service tiers</a:t>
            </a:r>
          </a:p>
          <a:p>
            <a:r>
              <a:t>  -- Access</a:t>
            </a:r>
          </a:p>
          <a:p>
            <a:r>
              <a:t> Internet Protocol Suite</a:t>
            </a:r>
          </a:p>
          <a:p>
            <a:r>
              <a:t>  -- Layers</a:t>
            </a:r>
          </a:p>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transfer</a:t>
            </a:r>
          </a:p>
        </p:txBody>
      </p:sp>
      <p:sp>
        <p:nvSpPr>
          <p:cNvPr id="3" name="Content Placeholder 2"/>
          <p:cNvSpPr>
            <a:spLocks noGrp="1"/>
          </p:cNvSpPr>
          <p:nvPr>
            <p:ph idx="1"/>
          </p:nvPr>
        </p:nvSpPr>
        <p:spPr/>
        <p:txBody>
          <a:bodyPr/>
          <a:lstStyle/>
          <a:p>
            <a:r>
              <a:t>Data transferp File sharing is an example of transferring large amounts of data across the Internet.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Social impact</a:t>
            </a:r>
          </a:p>
        </p:txBody>
      </p:sp>
      <p:sp>
        <p:nvSpPr>
          <p:cNvPr id="3" name="Content Placeholder 2"/>
          <p:cNvSpPr>
            <a:spLocks noGrp="1"/>
          </p:cNvSpPr>
          <p:nvPr>
            <p:ph idx="1"/>
          </p:nvPr>
        </p:nvSpPr>
        <p:spPr/>
        <p:txBody>
          <a:bodyPr/>
          <a:lstStyle/>
          <a:p>
            <a:r>
              <a:t>Social impactp The Internet has enabled new forms of social interaction, activities, and social associations.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Users</a:t>
            </a:r>
          </a:p>
        </p:txBody>
      </p:sp>
      <p:sp>
        <p:nvSpPr>
          <p:cNvPr id="3" name="Content Placeholder 2"/>
          <p:cNvSpPr>
            <a:spLocks noGrp="1"/>
          </p:cNvSpPr>
          <p:nvPr>
            <p:ph idx="1"/>
          </p:nvPr>
        </p:nvSpPr>
        <p:spPr/>
        <p:txBody>
          <a:bodyPr/>
          <a:lstStyle/>
          <a:p>
            <a:r>
              <a:t>Users generally enter domain names (e.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Usage</a:t>
            </a:r>
          </a:p>
        </p:txBody>
      </p:sp>
      <p:sp>
        <p:nvSpPr>
          <p:cNvPr id="3" name="Content Placeholder 2"/>
          <p:cNvSpPr>
            <a:spLocks noGrp="1"/>
          </p:cNvSpPr>
          <p:nvPr>
            <p:ph idx="1"/>
          </p:nvPr>
        </p:nvSpPr>
        <p:spPr/>
        <p:txBody>
          <a:bodyPr/>
          <a:lstStyle/>
          <a:p>
            <a:r>
              <a:t>Usagep The Internet allows greater flexibility in working hours and location, especially with the spread of unmetered high-speed connections.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Social networking and entertainment</a:t>
            </a:r>
          </a:p>
        </p:txBody>
      </p:sp>
      <p:sp>
        <p:nvSpPr>
          <p:cNvPr id="3" name="Content Placeholder 2"/>
          <p:cNvSpPr>
            <a:spLocks noGrp="1"/>
          </p:cNvSpPr>
          <p:nvPr>
            <p:ph idx="1"/>
          </p:nvPr>
        </p:nvSpPr>
        <p:spPr/>
        <p:txBody>
          <a:bodyPr/>
          <a:lstStyle/>
          <a:p>
            <a:r>
              <a:t>Social networking and entertainmentp Many people use the World Wide Web to access news, weather and sports reports, to plan and book vacations and to pursue their personal interests.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Electronic business</a:t>
            </a:r>
          </a:p>
        </p:txBody>
      </p:sp>
      <p:sp>
        <p:nvSpPr>
          <p:cNvPr id="3" name="Content Placeholder 2"/>
          <p:cNvSpPr>
            <a:spLocks noGrp="1"/>
          </p:cNvSpPr>
          <p:nvPr>
            <p:ph idx="1"/>
          </p:nvPr>
        </p:nvSpPr>
        <p:spPr/>
        <p:txBody>
          <a:bodyPr/>
          <a:lstStyle/>
          <a:p>
            <a:r>
              <a:t>Electronic businessp Electronic business (e-business) encompasses business processes spanning the entire value chain: purchasing, supply chain management, marketing, sales, customer service, and business relationship.</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Telecommuting</a:t>
            </a:r>
          </a:p>
        </p:txBody>
      </p:sp>
      <p:sp>
        <p:nvSpPr>
          <p:cNvPr id="3" name="Content Placeholder 2"/>
          <p:cNvSpPr>
            <a:spLocks noGrp="1"/>
          </p:cNvSpPr>
          <p:nvPr>
            <p:ph idx="1"/>
          </p:nvPr>
        </p:nvSpPr>
        <p:spPr/>
        <p:txBody>
          <a:bodyPr/>
          <a:lstStyle/>
          <a:p>
            <a:r>
              <a:t>Telecommutingp Telecommuting is the performance within a traditional worker and employer relationship when it is facilitated by tools such as groupware, virtual private networks, conference calling, videoconferencing, and VoIP so that work may be performed from any location, most conveniently the worker's home.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Collaborative publishing</a:t>
            </a:r>
          </a:p>
        </p:txBody>
      </p:sp>
      <p:sp>
        <p:nvSpPr>
          <p:cNvPr id="3" name="Content Placeholder 2"/>
          <p:cNvSpPr>
            <a:spLocks noGrp="1"/>
          </p:cNvSpPr>
          <p:nvPr>
            <p:ph idx="1"/>
          </p:nvPr>
        </p:nvSpPr>
        <p:spPr/>
        <p:txBody>
          <a:bodyPr/>
          <a:lstStyle/>
          <a:p>
            <a:r>
              <a:t>Collaborative publishingp Wikis have also been used in the academic community for sharing and dissemination of information across institutional and international boundaries.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Politics and political revolutions</a:t>
            </a:r>
          </a:p>
        </p:txBody>
      </p:sp>
      <p:sp>
        <p:nvSpPr>
          <p:cNvPr id="3" name="Content Placeholder 2"/>
          <p:cNvSpPr>
            <a:spLocks noGrp="1"/>
          </p:cNvSpPr>
          <p:nvPr>
            <p:ph idx="1"/>
          </p:nvPr>
        </p:nvSpPr>
        <p:spPr/>
        <p:txBody>
          <a:bodyPr/>
          <a:lstStyle/>
          <a:p>
            <a:r>
              <a:t>Politics and political revolutionsp The Internet has achieved new relevance as a political tool.</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Philanthropy</a:t>
            </a:r>
          </a:p>
        </p:txBody>
      </p:sp>
      <p:sp>
        <p:nvSpPr>
          <p:cNvPr id="3" name="Content Placeholder 2"/>
          <p:cNvSpPr>
            <a:spLocks noGrp="1"/>
          </p:cNvSpPr>
          <p:nvPr>
            <p:ph idx="1"/>
          </p:nvPr>
        </p:nvSpPr>
        <p:spPr/>
        <p:txBody>
          <a:bodyPr/>
          <a:lstStyle/>
          <a:p>
            <a:r>
              <a:t>Philanthropyp The spread of low-cost Internet access in developing countries has opened up new possibilities for peer-to-peer charities, which allow individuals to contribute small amounts to charitable projects for other individuals.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contents</a:t>
            </a:r>
          </a:p>
        </p:txBody>
      </p:sp>
      <p:sp>
        <p:nvSpPr>
          <p:cNvPr id="3" name="Content Placeholder 2"/>
          <p:cNvSpPr>
            <a:spLocks noGrp="1"/>
          </p:cNvSpPr>
          <p:nvPr>
            <p:ph idx="1"/>
          </p:nvPr>
        </p:nvSpPr>
        <p:spPr/>
        <p:txBody>
          <a:bodyPr/>
          <a:lstStyle/>
          <a:p>
            <a:r>
              <a:t>  -- Internet protocol</a:t>
            </a:r>
          </a:p>
          <a:p>
            <a:r>
              <a:t>  -- IETF</a:t>
            </a:r>
          </a:p>
          <a:p>
            <a:r>
              <a:t> Applications and services</a:t>
            </a:r>
          </a:p>
          <a:p>
            <a:r>
              <a:t>  -- World Wide Web</a:t>
            </a:r>
          </a:p>
          <a:p>
            <a:r>
              <a:t>  -- Communication</a:t>
            </a:r>
          </a:p>
          <a:p>
            <a:r>
              <a:t>  -- Data transfer</a:t>
            </a:r>
          </a:p>
          <a:p>
            <a:r>
              <a:t> Social impact</a:t>
            </a:r>
          </a:p>
          <a:p>
            <a:r>
              <a:t>  -- Users</a:t>
            </a:r>
          </a:p>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Security</a:t>
            </a:r>
          </a:p>
        </p:txBody>
      </p:sp>
      <p:sp>
        <p:nvSpPr>
          <p:cNvPr id="3" name="Content Placeholder 2"/>
          <p:cNvSpPr>
            <a:spLocks noGrp="1"/>
          </p:cNvSpPr>
          <p:nvPr>
            <p:ph idx="1"/>
          </p:nvPr>
        </p:nvSpPr>
        <p:spPr/>
        <p:txBody>
          <a:bodyPr/>
          <a:lstStyle/>
          <a:p>
            <a:r>
              <a:t>Securityp Internet resources, hardware, and software components are the target of criminal or malicious attempts to gain unauthorized control to cause interruptions, commit fraud, engage in blackmail or access private information.</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Malware</a:t>
            </a:r>
          </a:p>
        </p:txBody>
      </p:sp>
      <p:sp>
        <p:nvSpPr>
          <p:cNvPr id="3" name="Content Placeholder 2"/>
          <p:cNvSpPr>
            <a:spLocks noGrp="1"/>
          </p:cNvSpPr>
          <p:nvPr>
            <p:ph idx="1"/>
          </p:nvPr>
        </p:nvSpPr>
        <p:spPr/>
        <p:txBody>
          <a:bodyPr/>
          <a:lstStyle/>
          <a:p>
            <a:r>
              <a:t>Malwarep Malware is malicious software used and distributed via the Internet.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Surveillance</a:t>
            </a:r>
          </a:p>
        </p:txBody>
      </p:sp>
      <p:sp>
        <p:nvSpPr>
          <p:cNvPr id="3" name="Content Placeholder 2"/>
          <p:cNvSpPr>
            <a:spLocks noGrp="1"/>
          </p:cNvSpPr>
          <p:nvPr>
            <p:ph idx="1"/>
          </p:nvPr>
        </p:nvSpPr>
        <p:spPr/>
        <p:txBody>
          <a:bodyPr/>
          <a:lstStyle/>
          <a:p>
            <a:r>
              <a:t>Surveillancep The vast majority of computer surveillance involves the monitoring of data and traffic on the Internet.</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Censorship</a:t>
            </a:r>
          </a:p>
        </p:txBody>
      </p:sp>
      <p:sp>
        <p:nvSpPr>
          <p:cNvPr id="3" name="Content Placeholder 2"/>
          <p:cNvSpPr>
            <a:spLocks noGrp="1"/>
          </p:cNvSpPr>
          <p:nvPr>
            <p:ph idx="1"/>
          </p:nvPr>
        </p:nvSpPr>
        <p:spPr/>
        <p:txBody>
          <a:bodyPr/>
          <a:lstStyle/>
          <a:p>
            <a:r>
              <a:t>Censorshipp Some governments, such as those of Burma, Iran, North Korea, Mainland China, Saudi Arabia and the United Arab Emirates, restrict access to content on the Internet within their territories, especially to political and religious content, with domain name and keyword filters.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Performance</a:t>
            </a:r>
          </a:p>
        </p:txBody>
      </p:sp>
      <p:sp>
        <p:nvSpPr>
          <p:cNvPr id="3" name="Content Placeholder 2"/>
          <p:cNvSpPr>
            <a:spLocks noGrp="1"/>
          </p:cNvSpPr>
          <p:nvPr>
            <p:ph idx="1"/>
          </p:nvPr>
        </p:nvSpPr>
        <p:spPr/>
        <p:txBody>
          <a:bodyPr/>
          <a:lstStyle/>
          <a:p>
            <a:r>
              <a:t>Performancep As the Internet is a heterogeneous network, the physical characteristics, including for example the data transfer rates of connections, vary widely.</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Traffic volume</a:t>
            </a:r>
          </a:p>
        </p:txBody>
      </p:sp>
      <p:sp>
        <p:nvSpPr>
          <p:cNvPr id="3" name="Content Placeholder 2"/>
          <p:cNvSpPr>
            <a:spLocks noGrp="1"/>
          </p:cNvSpPr>
          <p:nvPr>
            <p:ph idx="1"/>
          </p:nvPr>
        </p:nvSpPr>
        <p:spPr/>
        <p:txBody>
          <a:bodyPr/>
          <a:lstStyle/>
          <a:p>
            <a:r>
              <a:t>Traffic volumep The volume of Internet traffic is difficult to measure, because no single point of measurement exists in the multi-tiered, non-hierarchical topology.</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Outages</a:t>
            </a:r>
          </a:p>
        </p:txBody>
      </p:sp>
      <p:sp>
        <p:nvSpPr>
          <p:cNvPr id="3" name="Content Placeholder 2"/>
          <p:cNvSpPr>
            <a:spLocks noGrp="1"/>
          </p:cNvSpPr>
          <p:nvPr>
            <p:ph idx="1"/>
          </p:nvPr>
        </p:nvSpPr>
        <p:spPr/>
        <p:txBody>
          <a:bodyPr/>
          <a:lstStyle/>
          <a:p>
            <a:r>
              <a:t>Outagesp An Internet blackout or outage can be caused by local signalling interruptions.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Energy use</a:t>
            </a:r>
          </a:p>
        </p:txBody>
      </p:sp>
      <p:sp>
        <p:nvSpPr>
          <p:cNvPr id="3" name="Content Placeholder 2"/>
          <p:cNvSpPr>
            <a:spLocks noGrp="1"/>
          </p:cNvSpPr>
          <p:nvPr>
            <p:ph idx="1"/>
          </p:nvPr>
        </p:nvSpPr>
        <p:spPr/>
        <p:txBody>
          <a:bodyPr/>
          <a:lstStyle/>
          <a:p>
            <a:r>
              <a:t>Energy usep Estimates of the Internet's electricity usage have been the subject of controversy, according to a 2014 peer-reviewed research paper that found claims differing by a factor of 20,000 published in the literature during the preceding decade, ranging from 0.</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contents</a:t>
            </a:r>
          </a:p>
        </p:txBody>
      </p:sp>
      <p:sp>
        <p:nvSpPr>
          <p:cNvPr id="3" name="Content Placeholder 2"/>
          <p:cNvSpPr>
            <a:spLocks noGrp="1"/>
          </p:cNvSpPr>
          <p:nvPr>
            <p:ph idx="1"/>
          </p:nvPr>
        </p:nvSpPr>
        <p:spPr/>
        <p:txBody>
          <a:bodyPr/>
          <a:lstStyle/>
          <a:p>
            <a:r>
              <a:t>  -- Social networking and entertainment</a:t>
            </a:r>
          </a:p>
          <a:p>
            <a:r>
              <a:t>  -- Electronic business</a:t>
            </a:r>
          </a:p>
          <a:p>
            <a:r>
              <a:t>  -- Telecommuting</a:t>
            </a:r>
          </a:p>
          <a:p>
            <a:r>
              <a:t>  -- Collaborative publishing</a:t>
            </a:r>
          </a:p>
          <a:p>
            <a:r>
              <a:t>  -- Politics and political revolutions</a:t>
            </a:r>
          </a:p>
          <a:p>
            <a:r>
              <a:t>  -- Philanthropy</a:t>
            </a:r>
          </a:p>
          <a:p>
            <a:r>
              <a:t> Security</a:t>
            </a:r>
          </a:p>
          <a:p>
            <a:r>
              <a:t>  -- Malware</a:t>
            </a:r>
          </a:p>
          <a:p>
            <a:r>
              <a:t>  -- Surveillance</a:t>
            </a:r>
          </a:p>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contents</a:t>
            </a:r>
          </a:p>
        </p:txBody>
      </p:sp>
      <p:sp>
        <p:nvSpPr>
          <p:cNvPr id="3" name="Content Placeholder 2"/>
          <p:cNvSpPr>
            <a:spLocks noGrp="1"/>
          </p:cNvSpPr>
          <p:nvPr>
            <p:ph idx="1"/>
          </p:nvPr>
        </p:nvSpPr>
        <p:spPr/>
        <p:txBody>
          <a:bodyPr/>
          <a:lstStyle/>
          <a:p>
            <a:r>
              <a:t>  -- Censorship</a:t>
            </a:r>
          </a:p>
          <a:p>
            <a:r>
              <a:t> Performance</a:t>
            </a:r>
          </a:p>
          <a:p>
            <a:r>
              <a:t>  -- Traffic volume</a:t>
            </a:r>
          </a:p>
          <a:p>
            <a:r>
              <a:t>  -- Outages</a:t>
            </a:r>
          </a:p>
          <a:p>
            <a:r>
              <a:t>  -- Energy use</a:t>
            </a:r>
          </a:p>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Contents</a:t>
            </a:r>
          </a:p>
        </p:txBody>
      </p:sp>
      <p:sp>
        <p:nvSpPr>
          <p:cNvPr id="3" name="Content Placeholder 2"/>
          <p:cNvSpPr>
            <a:spLocks noGrp="1"/>
          </p:cNvSpPr>
          <p:nvPr>
            <p:ph idx="1"/>
          </p:nvPr>
        </p:nvSpPr>
        <p:spPr/>
        <p:txBody>
          <a:bodyPr/>
          <a:lstStyle/>
          <a:p>
            <a:r>
              <a:t>Contentsh2 Terminologyp The word internetted was used as early as 1849, meaning interconnected or interwoven.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Terminology</a:t>
            </a:r>
          </a:p>
        </p:txBody>
      </p:sp>
      <p:sp>
        <p:nvSpPr>
          <p:cNvPr id="3" name="Content Placeholder 2"/>
          <p:cNvSpPr>
            <a:spLocks noGrp="1"/>
          </p:cNvSpPr>
          <p:nvPr>
            <p:ph idx="1"/>
          </p:nvPr>
        </p:nvSpPr>
        <p:spPr/>
        <p:txBody>
          <a:bodyPr/>
          <a:lstStyle/>
          <a:p>
            <a:r>
              <a:t>Terminologyp The word internetted was used as early as 1849, meaning interconnected or interwoven.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History</a:t>
            </a:r>
          </a:p>
        </p:txBody>
      </p:sp>
      <p:sp>
        <p:nvSpPr>
          <p:cNvPr id="3" name="Content Placeholder 2"/>
          <p:cNvSpPr>
            <a:spLocks noGrp="1"/>
          </p:cNvSpPr>
          <p:nvPr>
            <p:ph idx="1"/>
          </p:nvPr>
        </p:nvSpPr>
        <p:spPr/>
        <p:txBody>
          <a:bodyPr/>
          <a:lstStyle/>
          <a:p>
            <a:r>
              <a:t>Historyp In the 1960s, the Advanced Research Projects Agency (ARPA) of the United States Department of Defense funded research into time-sharing of computers.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Governance</a:t>
            </a:r>
          </a:p>
        </p:txBody>
      </p:sp>
      <p:sp>
        <p:nvSpPr>
          <p:cNvPr id="3" name="Content Placeholder 2"/>
          <p:cNvSpPr>
            <a:spLocks noGrp="1"/>
          </p:cNvSpPr>
          <p:nvPr>
            <p:ph idx="1"/>
          </p:nvPr>
        </p:nvSpPr>
        <p:spPr/>
        <p:txBody>
          <a:bodyPr/>
          <a:lstStyle/>
          <a:p>
            <a:r>
              <a:t>Governancep The Internet is a global network that comprises many voluntarily interconnected autonomous networks.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