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Laptop</a:t>
            </a:r>
          </a:p>
        </p:txBody>
      </p:sp>
      <p:sp>
        <p:nvSpPr>
          <p:cNvPr id="3" name="Subtitle 2"/>
          <p:cNvSpPr>
            <a:spLocks noGrp="1"/>
          </p:cNvSpPr>
          <p:nvPr>
            <p:ph type="subTitle" idx="1"/>
          </p:nvPr>
        </p:nvSpPr>
        <p:spPr/>
        <p:txBody>
          <a:bodyPr/>
          <a:lstStyle/>
          <a:p>
            <a:r>
              <a:t> by python for Aman:)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History[edit]</a:t>
            </a:r>
          </a:p>
        </p:txBody>
      </p:sp>
      <p:sp>
        <p:nvSpPr>
          <p:cNvPr id="3" name="Content Placeholder 2"/>
          <p:cNvSpPr>
            <a:spLocks noGrp="1"/>
          </p:cNvSpPr>
          <p:nvPr>
            <p:ph idx="1"/>
          </p:nvPr>
        </p:nvSpPr>
        <p:spPr/>
        <p:txBody>
          <a:bodyPr/>
          <a:lstStyle/>
          <a:p>
            <a:r>
              <a:t>History[edit]p As the personal computer (PC) became feasible in 1971, the idea of a portable personal computer soon followed.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Types[edit]</a:t>
            </a:r>
          </a:p>
        </p:txBody>
      </p:sp>
      <p:sp>
        <p:nvSpPr>
          <p:cNvPr id="3" name="Content Placeholder 2"/>
          <p:cNvSpPr>
            <a:spLocks noGrp="1"/>
          </p:cNvSpPr>
          <p:nvPr>
            <p:ph idx="1"/>
          </p:nvPr>
        </p:nvSpPr>
        <p:spPr/>
        <p:txBody>
          <a:bodyPr/>
          <a:lstStyle/>
          <a:p>
            <a:r>
              <a:t>Types[edit]p Since the introduction of portable computers during the late 1970s, their form has changed significantly, spawning a variety of visually and technologically differing subclasses.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Traditional laptop[edit]</a:t>
            </a:r>
          </a:p>
        </p:txBody>
      </p:sp>
      <p:sp>
        <p:nvSpPr>
          <p:cNvPr id="3" name="Content Placeholder 2"/>
          <p:cNvSpPr>
            <a:spLocks noGrp="1"/>
          </p:cNvSpPr>
          <p:nvPr>
            <p:ph idx="1"/>
          </p:nvPr>
        </p:nvSpPr>
        <p:spPr/>
        <p:txBody>
          <a:bodyPr/>
          <a:lstStyle/>
          <a:p>
            <a:r>
              <a:t>Traditional laptop[edit]p The form of the traditional laptop computer is a clamshell, with a screen on one of its inner sides and a keyboard on the opposite, facing the screen.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Subnotebook[edit]</a:t>
            </a:r>
          </a:p>
        </p:txBody>
      </p:sp>
      <p:sp>
        <p:nvSpPr>
          <p:cNvPr id="3" name="Content Placeholder 2"/>
          <p:cNvSpPr>
            <a:spLocks noGrp="1"/>
          </p:cNvSpPr>
          <p:nvPr>
            <p:ph idx="1"/>
          </p:nvPr>
        </p:nvSpPr>
        <p:spPr/>
        <p:txBody>
          <a:bodyPr/>
          <a:lstStyle/>
          <a:p>
            <a:r>
              <a:t>Subnotebook[edit]p A subnotebook or an ultraportable, is a laptop designed and marketed with an emphasis on portability (small size, low weight, and often longer battery life).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Netbook[edit]</a:t>
            </a:r>
          </a:p>
        </p:txBody>
      </p:sp>
      <p:sp>
        <p:nvSpPr>
          <p:cNvPr id="3" name="Content Placeholder 2"/>
          <p:cNvSpPr>
            <a:spLocks noGrp="1"/>
          </p:cNvSpPr>
          <p:nvPr>
            <p:ph idx="1"/>
          </p:nvPr>
        </p:nvSpPr>
        <p:spPr/>
        <p:txBody>
          <a:bodyPr/>
          <a:lstStyle/>
          <a:p>
            <a:r>
              <a:t>Netbook[edit]p The netbook is an inexpensive, light-weight, energy-efficient form of laptop, especially suited for wireless communication and Internet access.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Convertible, hybrid, 2-in-1[edit]</a:t>
            </a:r>
          </a:p>
        </p:txBody>
      </p:sp>
      <p:sp>
        <p:nvSpPr>
          <p:cNvPr id="3" name="Content Placeholder 2"/>
          <p:cNvSpPr>
            <a:spLocks noGrp="1"/>
          </p:cNvSpPr>
          <p:nvPr>
            <p:ph idx="1"/>
          </p:nvPr>
        </p:nvSpPr>
        <p:spPr/>
        <p:txBody>
          <a:bodyPr/>
          <a:lstStyle/>
          <a:p>
            <a:r>
              <a:t>Convertible, hybrid, 2-in-1[edit]p p The latest trend of technological convergence in the portable computer industry spawned a broad range of devices, which combined features of several previously separate device types.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Desktop replacement[edit]</a:t>
            </a:r>
          </a:p>
        </p:txBody>
      </p:sp>
      <p:sp>
        <p:nvSpPr>
          <p:cNvPr id="3" name="Content Placeholder 2"/>
          <p:cNvSpPr>
            <a:spLocks noGrp="1"/>
          </p:cNvSpPr>
          <p:nvPr>
            <p:ph idx="1"/>
          </p:nvPr>
        </p:nvSpPr>
        <p:spPr/>
        <p:txBody>
          <a:bodyPr/>
          <a:lstStyle/>
          <a:p>
            <a:r>
              <a:t>Desktop replacement[edit]p A desktop-replacement laptop is a class of large device which is not intended primarily for mobile use.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Rugged laptop[edit]</a:t>
            </a:r>
          </a:p>
        </p:txBody>
      </p:sp>
      <p:sp>
        <p:nvSpPr>
          <p:cNvPr id="3" name="Content Placeholder 2"/>
          <p:cNvSpPr>
            <a:spLocks noGrp="1"/>
          </p:cNvSpPr>
          <p:nvPr>
            <p:ph idx="1"/>
          </p:nvPr>
        </p:nvSpPr>
        <p:spPr/>
        <p:txBody>
          <a:bodyPr/>
          <a:lstStyle/>
          <a:p>
            <a:r>
              <a:t>Rugged laptop[edit]p A rugged laptop is designed to reliably operate in harsh usage conditions such as strong vibrations, extreme temperatures, and wet or dusty environments.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laptop[edit]</a:t>
            </a:r>
          </a:p>
        </p:txBody>
      </p:sp>
      <p:sp>
        <p:nvSpPr>
          <p:cNvPr id="3" name="Content Placeholder 2"/>
          <p:cNvSpPr>
            <a:spLocks noGrp="1"/>
          </p:cNvSpPr>
          <p:nvPr>
            <p:ph idx="1"/>
          </p:nvPr>
        </p:nvSpPr>
        <p:spPr/>
        <p:txBody>
          <a:bodyPr/>
          <a:lstStyle/>
          <a:p>
            <a:r>
              <a:t>Business laptop[edit]p A business laptop is a laptop designed for those in a workplace i.</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Hardware[edit]</a:t>
            </a:r>
          </a:p>
        </p:txBody>
      </p:sp>
      <p:sp>
        <p:nvSpPr>
          <p:cNvPr id="3" name="Content Placeholder 2"/>
          <p:cNvSpPr>
            <a:spLocks noGrp="1"/>
          </p:cNvSpPr>
          <p:nvPr>
            <p:ph idx="1"/>
          </p:nvPr>
        </p:nvSpPr>
        <p:spPr/>
        <p:txBody>
          <a:bodyPr/>
          <a:lstStyle/>
          <a:p>
            <a:r>
              <a:t>Hardware[edit]p The basic components of laptops function identically to their desktop counterparts.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Contents</a:t>
            </a:r>
          </a:p>
          <a:p>
            <a:r>
              <a:t> Terminology variants[edit]</a:t>
            </a:r>
          </a:p>
          <a:p>
            <a:r>
              <a:t> History[edit]</a:t>
            </a:r>
          </a:p>
          <a:p>
            <a:r>
              <a:t> Types[edit]</a:t>
            </a:r>
          </a:p>
          <a:p>
            <a:r>
              <a:t>  -- Traditional laptop[edit]</a:t>
            </a:r>
          </a:p>
          <a:p>
            <a:r>
              <a:t>  -- Subnotebook[edit]</a:t>
            </a:r>
          </a:p>
          <a:p>
            <a:r>
              <a:t>  -- Netbook[edit]</a:t>
            </a:r>
          </a:p>
          <a:p>
            <a:r>
              <a:t>  -- Convertible, hybrid, 2-in-1[edit]</a:t>
            </a:r>
          </a:p>
          <a:p>
            <a:r>
              <a:t>  -- Desktop replacement[edit]</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Display[edit]</a:t>
            </a:r>
          </a:p>
        </p:txBody>
      </p:sp>
      <p:sp>
        <p:nvSpPr>
          <p:cNvPr id="3" name="Content Placeholder 2"/>
          <p:cNvSpPr>
            <a:spLocks noGrp="1"/>
          </p:cNvSpPr>
          <p:nvPr>
            <p:ph idx="1"/>
          </p:nvPr>
        </p:nvSpPr>
        <p:spPr/>
        <p:txBody>
          <a:bodyPr/>
          <a:lstStyle/>
          <a:p>
            <a:r>
              <a:t>Display[edit]p Internally, a display is an LCD panel which could be CCFL or LED backlit which interfaces to the laptop using the LVDS protocol, while externally, it can be a glossy screen or a matte screen.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Central processing unit[edit]</a:t>
            </a:r>
          </a:p>
        </p:txBody>
      </p:sp>
      <p:sp>
        <p:nvSpPr>
          <p:cNvPr id="3" name="Content Placeholder 2"/>
          <p:cNvSpPr>
            <a:spLocks noGrp="1"/>
          </p:cNvSpPr>
          <p:nvPr>
            <p:ph idx="1"/>
          </p:nvPr>
        </p:nvSpPr>
        <p:spPr/>
        <p:txBody>
          <a:bodyPr/>
          <a:lstStyle/>
          <a:p>
            <a:r>
              <a:t>Central processing unit[edit]p A laptop's central processing unit (CPU) has advanced power-saving features and produces less heat than one intended purely for desktop use.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Graphical processing unit[edit]</a:t>
            </a:r>
          </a:p>
        </p:txBody>
      </p:sp>
      <p:sp>
        <p:nvSpPr>
          <p:cNvPr id="3" name="Content Placeholder 2"/>
          <p:cNvSpPr>
            <a:spLocks noGrp="1"/>
          </p:cNvSpPr>
          <p:nvPr>
            <p:ph idx="1"/>
          </p:nvPr>
        </p:nvSpPr>
        <p:spPr/>
        <p:txBody>
          <a:bodyPr/>
          <a:lstStyle/>
          <a:p>
            <a:r>
              <a:t>Graphical processing unit[edit]p On most laptops a graphical processing unit (GPU) is integrated into the CPU to conserve power and space.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Memory[edit]</a:t>
            </a:r>
          </a:p>
        </p:txBody>
      </p:sp>
      <p:sp>
        <p:nvSpPr>
          <p:cNvPr id="3" name="Content Placeholder 2"/>
          <p:cNvSpPr>
            <a:spLocks noGrp="1"/>
          </p:cNvSpPr>
          <p:nvPr>
            <p:ph idx="1"/>
          </p:nvPr>
        </p:nvSpPr>
        <p:spPr/>
        <p:txBody>
          <a:bodyPr/>
          <a:lstStyle/>
          <a:p>
            <a:r>
              <a:t>Memory[edit]p Most laptops use SO-DIMM (small outline dual in-line memory module) memory modules, as they are about half the size of desktop DIMMs.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Internal storage[edit]</a:t>
            </a:r>
          </a:p>
        </p:txBody>
      </p:sp>
      <p:sp>
        <p:nvSpPr>
          <p:cNvPr id="3" name="Content Placeholder 2"/>
          <p:cNvSpPr>
            <a:spLocks noGrp="1"/>
          </p:cNvSpPr>
          <p:nvPr>
            <p:ph idx="1"/>
          </p:nvPr>
        </p:nvSpPr>
        <p:spPr/>
        <p:txBody>
          <a:bodyPr/>
          <a:lstStyle/>
          <a:p>
            <a:r>
              <a:t>Internal storage[edit]p Traditionally, laptops had a hard disk drive (HDD) as a main non-volatile storage, but these proved inefficient for use in mobile devices due to high power consumption, heat production, and a presence of moving parts, which can cause damage to both the drive itself and the data stored when a laptop is unstable physically, 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Removable media drive[edit]</a:t>
            </a:r>
          </a:p>
        </p:txBody>
      </p:sp>
      <p:sp>
        <p:nvSpPr>
          <p:cNvPr id="3" name="Content Placeholder 2"/>
          <p:cNvSpPr>
            <a:spLocks noGrp="1"/>
          </p:cNvSpPr>
          <p:nvPr>
            <p:ph idx="1"/>
          </p:nvPr>
        </p:nvSpPr>
        <p:spPr/>
        <p:txBody>
          <a:bodyPr/>
          <a:lstStyle/>
          <a:p>
            <a:r>
              <a:t>Removable media drive[edit]p Optical disc drives capable of playing CD-ROMs, compact discs (CD), DVDs, and in some cases, Blu-ray discs (BD),  were nearly universal on full-sized models by the early 2010s.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Inputs[edit]</a:t>
            </a:r>
          </a:p>
        </p:txBody>
      </p:sp>
      <p:sp>
        <p:nvSpPr>
          <p:cNvPr id="3" name="Content Placeholder 2"/>
          <p:cNvSpPr>
            <a:spLocks noGrp="1"/>
          </p:cNvSpPr>
          <p:nvPr>
            <p:ph idx="1"/>
          </p:nvPr>
        </p:nvSpPr>
        <p:spPr/>
        <p:txBody>
          <a:bodyPr/>
          <a:lstStyle/>
          <a:p>
            <a:r>
              <a:t>Inputs[edit]p An alphanumeric keyboard is used to enter text and data and make other commands (e.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Input/output (I/O) ports[edit]</a:t>
            </a:r>
          </a:p>
        </p:txBody>
      </p:sp>
      <p:sp>
        <p:nvSpPr>
          <p:cNvPr id="3" name="Content Placeholder 2"/>
          <p:cNvSpPr>
            <a:spLocks noGrp="1"/>
          </p:cNvSpPr>
          <p:nvPr>
            <p:ph idx="1"/>
          </p:nvPr>
        </p:nvSpPr>
        <p:spPr/>
        <p:txBody>
          <a:bodyPr/>
          <a:lstStyle/>
          <a:p>
            <a:r>
              <a:t>Input/output (I/O) ports[edit]p On a typical laptop there are several USB ports, an external monitor port (VGA, DVI, HDMI or Mini DisplayPort), an audio in/out port (often in form of a single socket) is common.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Expansion cards[edit]</a:t>
            </a:r>
          </a:p>
        </p:txBody>
      </p:sp>
      <p:sp>
        <p:nvSpPr>
          <p:cNvPr id="3" name="Content Placeholder 2"/>
          <p:cNvSpPr>
            <a:spLocks noGrp="1"/>
          </p:cNvSpPr>
          <p:nvPr>
            <p:ph idx="1"/>
          </p:nvPr>
        </p:nvSpPr>
        <p:spPr/>
        <p:txBody>
          <a:bodyPr/>
          <a:lstStyle/>
          <a:p>
            <a:r>
              <a:t>Expansion cards[edit]p In the past, a PC Card (formerly PCMCIA) or ExpressCard slot for expansion was often present on laptops to allow adding and removing functionality, even when the laptop is powered on; these are becoming increasingly rare since the introduction of USB 3.</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Battery and power supply[edit]</a:t>
            </a:r>
          </a:p>
        </p:txBody>
      </p:sp>
      <p:sp>
        <p:nvSpPr>
          <p:cNvPr id="3" name="Content Placeholder 2"/>
          <p:cNvSpPr>
            <a:spLocks noGrp="1"/>
          </p:cNvSpPr>
          <p:nvPr>
            <p:ph idx="1"/>
          </p:nvPr>
        </p:nvSpPr>
        <p:spPr/>
        <p:txBody>
          <a:bodyPr/>
          <a:lstStyle/>
          <a:p>
            <a:r>
              <a:t>Battery and power supply[edit]p 2016-era laptops use lithium ion batteries, with some thinner models using the flatter lithium polymer 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Rugged laptop[edit]</a:t>
            </a:r>
          </a:p>
          <a:p>
            <a:r>
              <a:t>  -- Business laptop[edit]</a:t>
            </a:r>
          </a:p>
          <a:p>
            <a:r>
              <a:t> Hardware[edit]</a:t>
            </a:r>
          </a:p>
          <a:p>
            <a:r>
              <a:t>  -- Display[edit]</a:t>
            </a:r>
          </a:p>
          <a:p>
            <a:r>
              <a:t>  -- Central processing unit[edit]</a:t>
            </a:r>
          </a:p>
          <a:p>
            <a:r>
              <a:t>  -- Graphical processing unit[edit]</a:t>
            </a:r>
          </a:p>
          <a:p>
            <a:r>
              <a:t>  -- Memory[edit]</a:t>
            </a:r>
          </a:p>
          <a:p>
            <a:r>
              <a:t>  -- Internal storage[edit]</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Cooling[edit]</a:t>
            </a:r>
          </a:p>
        </p:txBody>
      </p:sp>
      <p:sp>
        <p:nvSpPr>
          <p:cNvPr id="3" name="Content Placeholder 2"/>
          <p:cNvSpPr>
            <a:spLocks noGrp="1"/>
          </p:cNvSpPr>
          <p:nvPr>
            <p:ph idx="1"/>
          </p:nvPr>
        </p:nvSpPr>
        <p:spPr/>
        <p:txBody>
          <a:bodyPr/>
          <a:lstStyle/>
          <a:p>
            <a:r>
              <a:t>Cooling[edit]p Waste heat from operation is difficult to remove in the compact internal space of a laptop.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Docking station[edit]</a:t>
            </a:r>
          </a:p>
        </p:txBody>
      </p:sp>
      <p:sp>
        <p:nvSpPr>
          <p:cNvPr id="3" name="Content Placeholder 2"/>
          <p:cNvSpPr>
            <a:spLocks noGrp="1"/>
          </p:cNvSpPr>
          <p:nvPr>
            <p:ph idx="1"/>
          </p:nvPr>
        </p:nvSpPr>
        <p:spPr/>
        <p:txBody>
          <a:bodyPr/>
          <a:lstStyle/>
          <a:p>
            <a:r>
              <a:t>Docking station[edit]p A docking station (sometimes referred to simply as a dock) is a laptop accessory that contains multiple ports, and in some cases expansion slots or bays for fixed or removable drives.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Charging trolleys[edit]</a:t>
            </a:r>
          </a:p>
        </p:txBody>
      </p:sp>
      <p:sp>
        <p:nvSpPr>
          <p:cNvPr id="3" name="Content Placeholder 2"/>
          <p:cNvSpPr>
            <a:spLocks noGrp="1"/>
          </p:cNvSpPr>
          <p:nvPr>
            <p:ph idx="1"/>
          </p:nvPr>
        </p:nvSpPr>
        <p:spPr/>
        <p:txBody>
          <a:bodyPr/>
          <a:lstStyle/>
          <a:p>
            <a:r>
              <a:t>Charging trolleys[edit]p Laptop charging trolleys, also known as laptop trolleys or laptop carts, are mobile storage containers to charge multiple laptops, netbooks, and tablet computers at the same time.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Solar panels[edit]</a:t>
            </a:r>
          </a:p>
        </p:txBody>
      </p:sp>
      <p:sp>
        <p:nvSpPr>
          <p:cNvPr id="3" name="Content Placeholder 2"/>
          <p:cNvSpPr>
            <a:spLocks noGrp="1"/>
          </p:cNvSpPr>
          <p:nvPr>
            <p:ph idx="1"/>
          </p:nvPr>
        </p:nvSpPr>
        <p:spPr/>
        <p:txBody>
          <a:bodyPr/>
          <a:lstStyle/>
          <a:p>
            <a:r>
              <a:t>Solar panels[edit]p In some laptops, solar panels are able to generate enough solar power for the laptop to operate.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Accessories[edit]</a:t>
            </a:r>
          </a:p>
        </p:txBody>
      </p:sp>
      <p:sp>
        <p:nvSpPr>
          <p:cNvPr id="3" name="Content Placeholder 2"/>
          <p:cNvSpPr>
            <a:spLocks noGrp="1"/>
          </p:cNvSpPr>
          <p:nvPr>
            <p:ph idx="1"/>
          </p:nvPr>
        </p:nvSpPr>
        <p:spPr/>
        <p:txBody>
          <a:bodyPr/>
          <a:lstStyle/>
          <a:p>
            <a:r>
              <a:t>Accessories[edit]p A common accessory for laptops is a laptop sleeve, laptop skin, or laptop case, which provides a degree of protection from scratches.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Changes in certain features[edit]</a:t>
            </a:r>
          </a:p>
        </p:txBody>
      </p:sp>
      <p:sp>
        <p:nvSpPr>
          <p:cNvPr id="3" name="Content Placeholder 2"/>
          <p:cNvSpPr>
            <a:spLocks noGrp="1"/>
          </p:cNvSpPr>
          <p:nvPr>
            <p:ph idx="1"/>
          </p:nvPr>
        </p:nvSpPr>
        <p:spPr/>
        <p:txBody>
          <a:bodyPr/>
          <a:lstStyle/>
          <a:p>
            <a:r>
              <a:t>Changes in certain features[edit]p Some of the components of earlier models of laptops can easily be replaced without opening completely its bottom part, such as keyboard, battery, hard disk, memory modules, CPU cooling fan, etc.</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Obsolete features[edit]</a:t>
            </a:r>
          </a:p>
        </p:txBody>
      </p:sp>
      <p:sp>
        <p:nvSpPr>
          <p:cNvPr id="3" name="Content Placeholder 2"/>
          <p:cNvSpPr>
            <a:spLocks noGrp="1"/>
          </p:cNvSpPr>
          <p:nvPr>
            <p:ph idx="1"/>
          </p:nvPr>
        </p:nvSpPr>
        <p:spPr/>
        <p:txBody>
          <a:bodyPr/>
          <a:lstStyle/>
          <a:p>
            <a:r>
              <a:t>Obsolete features[edit]p Features that certain early models of laptops used to have that are not available in most current laptops include:h2 Comparison with desktops[edit]h3 Advantages[edit]p Portability is usually the first feature mentioned in any comparison of laptops versus desktop PCs.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with desktops[edit]</a:t>
            </a:r>
          </a:p>
        </p:txBody>
      </p:sp>
      <p:sp>
        <p:nvSpPr>
          <p:cNvPr id="3" name="Content Placeholder 2"/>
          <p:cNvSpPr>
            <a:spLocks noGrp="1"/>
          </p:cNvSpPr>
          <p:nvPr>
            <p:ph idx="1"/>
          </p:nvPr>
        </p:nvSpPr>
        <p:spPr/>
        <p:txBody>
          <a:bodyPr/>
          <a:lstStyle/>
          <a:p>
            <a:r>
              <a:t>Comparison with desktops[edit]h3 Advantages[edit]p Portability is usually the first feature mentioned in any comparison of laptops versus desktop PCs.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Advantages[edit]</a:t>
            </a:r>
          </a:p>
        </p:txBody>
      </p:sp>
      <p:sp>
        <p:nvSpPr>
          <p:cNvPr id="3" name="Content Placeholder 2"/>
          <p:cNvSpPr>
            <a:spLocks noGrp="1"/>
          </p:cNvSpPr>
          <p:nvPr>
            <p:ph idx="1"/>
          </p:nvPr>
        </p:nvSpPr>
        <p:spPr/>
        <p:txBody>
          <a:bodyPr/>
          <a:lstStyle/>
          <a:p>
            <a:r>
              <a:t>Advantages[edit]p Portability is usually the first feature mentioned in any comparison of laptops versus desktop PCs.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Disadvantages[edit]</a:t>
            </a:r>
          </a:p>
        </p:txBody>
      </p:sp>
      <p:sp>
        <p:nvSpPr>
          <p:cNvPr id="3" name="Content Placeholder 2"/>
          <p:cNvSpPr>
            <a:spLocks noGrp="1"/>
          </p:cNvSpPr>
          <p:nvPr>
            <p:ph idx="1"/>
          </p:nvPr>
        </p:nvSpPr>
        <p:spPr/>
        <p:txBody>
          <a:bodyPr/>
          <a:lstStyle/>
          <a:p>
            <a:r>
              <a:t>Disadvantages[edit]p Compared to desktop PCs, laptops have disadvantages in the following areas:p While the performance of mainstream desktops and laptop is comparable, and the cost of laptops has fallen less rapidly than desktops, laptops remain more expensive than desktop PCs at the same performance level.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Inputs[edit]</a:t>
            </a:r>
          </a:p>
          <a:p>
            <a:r>
              <a:t>  -- Input/output (I/O) ports[edit]</a:t>
            </a:r>
          </a:p>
          <a:p>
            <a:r>
              <a:t>  -- Expansion cards[edit]</a:t>
            </a:r>
          </a:p>
          <a:p>
            <a:r>
              <a:t>  -- Battery and power supply[edit]</a:t>
            </a:r>
          </a:p>
          <a:p>
            <a:r>
              <a:t>  -- Cooling[edit]</a:t>
            </a:r>
          </a:p>
          <a:p>
            <a:r>
              <a:t>  -- Docking station[edit]</a:t>
            </a:r>
          </a:p>
          <a:p>
            <a:r>
              <a:t>  -- Charging trolleys[edit]</a:t>
            </a:r>
          </a:p>
          <a:p>
            <a:r>
              <a:t>  -- Solar panels[edit]</a:t>
            </a:r>
          </a:p>
          <a:p>
            <a:r>
              <a:t>  -- Accessories[edit]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Sales[edit]</a:t>
            </a:r>
          </a:p>
        </p:txBody>
      </p:sp>
      <p:sp>
        <p:nvSpPr>
          <p:cNvPr id="3" name="Content Placeholder 2"/>
          <p:cNvSpPr>
            <a:spLocks noGrp="1"/>
          </p:cNvSpPr>
          <p:nvPr>
            <p:ph idx="1"/>
          </p:nvPr>
        </p:nvSpPr>
        <p:spPr/>
        <p:txBody>
          <a:bodyPr/>
          <a:lstStyle/>
          <a:p>
            <a:r>
              <a:t>Sales[edit]h3 Manufacturers[edit]p There are many laptop brands and manufacturers.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Manufacturers[edit]</a:t>
            </a:r>
          </a:p>
        </p:txBody>
      </p:sp>
      <p:sp>
        <p:nvSpPr>
          <p:cNvPr id="3" name="Content Placeholder 2"/>
          <p:cNvSpPr>
            <a:spLocks noGrp="1"/>
          </p:cNvSpPr>
          <p:nvPr>
            <p:ph idx="1"/>
          </p:nvPr>
        </p:nvSpPr>
        <p:spPr/>
        <p:txBody>
          <a:bodyPr/>
          <a:lstStyle/>
          <a:p>
            <a:r>
              <a:t>Manufacturers[edit]p There are many laptop brands and manufacturers.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share[edit]</a:t>
            </a:r>
          </a:p>
        </p:txBody>
      </p:sp>
      <p:sp>
        <p:nvSpPr>
          <p:cNvPr id="3" name="Content Placeholder 2"/>
          <p:cNvSpPr>
            <a:spLocks noGrp="1"/>
          </p:cNvSpPr>
          <p:nvPr>
            <p:ph idx="1"/>
          </p:nvPr>
        </p:nvSpPr>
        <p:spPr/>
        <p:txBody>
          <a:bodyPr/>
          <a:lstStyle/>
          <a:p>
            <a:r>
              <a:t>Market share[edit]p Battery-powered portable computers had just 2% worldwide market share in 1986.</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Laptop disposal[edit]</a:t>
            </a:r>
          </a:p>
        </p:txBody>
      </p:sp>
      <p:sp>
        <p:nvSpPr>
          <p:cNvPr id="3" name="Content Placeholder 2"/>
          <p:cNvSpPr>
            <a:spLocks noGrp="1"/>
          </p:cNvSpPr>
          <p:nvPr>
            <p:ph idx="1"/>
          </p:nvPr>
        </p:nvSpPr>
        <p:spPr/>
        <p:txBody>
          <a:bodyPr/>
          <a:lstStyle/>
          <a:p>
            <a:r>
              <a:t>Laptop disposal[edit]p The list of materials that go into a laptop computer is long, and many of the substances used, such as beryllium, lead, chromium, and mercury compounds, are toxic or carcinogenic to humans.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Extreme use[edit]</a:t>
            </a:r>
          </a:p>
        </p:txBody>
      </p:sp>
      <p:sp>
        <p:nvSpPr>
          <p:cNvPr id="3" name="Content Placeholder 2"/>
          <p:cNvSpPr>
            <a:spLocks noGrp="1"/>
          </p:cNvSpPr>
          <p:nvPr>
            <p:ph idx="1"/>
          </p:nvPr>
        </p:nvSpPr>
        <p:spPr/>
        <p:txBody>
          <a:bodyPr/>
          <a:lstStyle/>
          <a:p>
            <a:r>
              <a:t>Extreme use[edit]p The ruggedized Grid Compass computer was used since the early days of the Space Shuttle program.</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also[edit]</a:t>
            </a:r>
          </a:p>
        </p:txBody>
      </p:sp>
      <p:sp>
        <p:nvSpPr>
          <p:cNvPr id="3" name="Content Placeholder 2"/>
          <p:cNvSpPr>
            <a:spLocks noGrp="1"/>
          </p:cNvSpPr>
          <p:nvPr>
            <p:ph idx="1"/>
          </p:nvPr>
        </p:nvSpPr>
        <p:spPr/>
        <p:txBody>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Notes[edit]</a:t>
            </a:r>
          </a:p>
        </p:txBody>
      </p:sp>
      <p:sp>
        <p:nvSpPr>
          <p:cNvPr id="3" name="Content Placeholder 2"/>
          <p:cNvSpPr>
            <a:spLocks noGrp="1"/>
          </p:cNvSpPr>
          <p:nvPr>
            <p:ph idx="1"/>
          </p:nvPr>
        </p:nvSpPr>
        <p:spPr/>
        <p:txBody>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References[edit]</a:t>
            </a:r>
          </a:p>
        </p:txBody>
      </p:sp>
      <p:sp>
        <p:nvSpPr>
          <p:cNvPr id="3" name="Content Placeholder 2"/>
          <p:cNvSpPr>
            <a:spLocks noGrp="1"/>
          </p:cNvSpPr>
          <p:nvPr>
            <p:ph idx="1"/>
          </p:nvPr>
        </p:nvSpPr>
        <p:spPr/>
        <p:txBody>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links[edit]</a:t>
            </a:r>
          </a:p>
        </p:txBody>
      </p:sp>
      <p:sp>
        <p:nvSpPr>
          <p:cNvPr id="3" name="Content Placeholder 2"/>
          <p:cNvSpPr>
            <a:spLocks noGrp="1"/>
          </p:cNvSpPr>
          <p:nvPr>
            <p:ph idx="1"/>
          </p:nvPr>
        </p:nvSpPr>
        <p:spPr/>
        <p:txBody>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 menu</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Changes in certain features[edit]</a:t>
            </a:r>
          </a:p>
          <a:p>
            <a:r>
              <a:t>  -- Obsolete features[edit]</a:t>
            </a:r>
          </a:p>
          <a:p>
            <a:r>
              <a:t> Comparison with desktops[edit]</a:t>
            </a:r>
          </a:p>
          <a:p>
            <a:r>
              <a:t>  -- Advantages[edit]</a:t>
            </a:r>
          </a:p>
          <a:p>
            <a:r>
              <a:t>  -- Disadvantages[edit]</a:t>
            </a:r>
          </a:p>
          <a:p>
            <a:r>
              <a:t> Sales[edit]</a:t>
            </a:r>
          </a:p>
          <a:p>
            <a:r>
              <a:t>  -- Manufacturers[edit]</a:t>
            </a:r>
          </a:p>
          <a:p>
            <a:r>
              <a:t>  -- Market share[edit]</a:t>
            </a:r>
          </a:p>
          <a:p>
            <a:r>
              <a:t> Laptop disposal[edit]</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tools</a:t>
            </a:r>
          </a:p>
        </p:txBody>
      </p:sp>
      <p:sp>
        <p:nvSpPr>
          <p:cNvPr id="3" name="Content Placeholder 2"/>
          <p:cNvSpPr>
            <a:spLocks noGrp="1"/>
          </p:cNvSpPr>
          <p:nvPr>
            <p:ph idx="1"/>
          </p:nvPr>
        </p:nvSpPr>
        <p:spPr/>
        <p:txBody>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Namespaces</a:t>
            </a:r>
          </a:p>
        </p:txBody>
      </p:sp>
      <p:sp>
        <p:nvSpPr>
          <p:cNvPr id="3" name="Content Placeholder 2"/>
          <p:cNvSpPr>
            <a:spLocks noGrp="1"/>
          </p:cNvSpPr>
          <p:nvPr>
            <p:ph idx="1"/>
          </p:nvPr>
        </p:nvSpPr>
        <p:spPr/>
        <p:txBody>
          <a:bodyPr/>
          <a:lstStyle/>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Variants</a:t>
            </a:r>
          </a:p>
        </p:txBody>
      </p:sp>
      <p:sp>
        <p:nvSpPr>
          <p:cNvPr id="3" name="Content Placeholder 2"/>
          <p:cNvSpPr>
            <a:spLocks noGrp="1"/>
          </p:cNvSpPr>
          <p:nvPr>
            <p:ph idx="1"/>
          </p:nvPr>
        </p:nvSpPr>
        <p:spPr/>
        <p:txBody>
          <a:bodyPr/>
          <a:lstStyle/>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Views</a:t>
            </a:r>
          </a:p>
        </p:txBody>
      </p:sp>
      <p:sp>
        <p:nvSpPr>
          <p:cNvPr id="3" name="Content Placeholder 2"/>
          <p:cNvSpPr>
            <a:spLocks noGrp="1"/>
          </p:cNvSpPr>
          <p:nvPr>
            <p:ph idx="1"/>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a:t>
            </a:r>
          </a:p>
        </p:txBody>
      </p:sp>
      <p:sp>
        <p:nvSpPr>
          <p:cNvPr id="3" name="Content Placeholder 2"/>
          <p:cNvSpPr>
            <a:spLocks noGrp="1"/>
          </p:cNvSpPr>
          <p:nvPr>
            <p:ph idx="1"/>
          </p:nvPr>
        </p:nvSpPr>
        <p:spPr/>
        <p:txBody>
          <a:bodyPr/>
          <a:lstStyle/>
          <a:p>
            <a:r>
              <a:t>Moreover, laptops can easily be concealed under clothing and stolen from buildings.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Search</a:t>
            </a:r>
          </a:p>
        </p:txBody>
      </p:sp>
      <p:sp>
        <p:nvSpPr>
          <p:cNvPr id="3" name="Content Placeholder 2"/>
          <p:cNvSpPr>
            <a:spLocks noGrp="1"/>
          </p:cNvSpPr>
          <p:nvPr>
            <p:ph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a:t>
            </a:r>
          </a:p>
        </p:txBody>
      </p:sp>
      <p:sp>
        <p:nvSpPr>
          <p:cNvPr id="3" name="Content Placeholder 2"/>
          <p:cNvSpPr>
            <a:spLocks noGrp="1"/>
          </p:cNvSpPr>
          <p:nvPr>
            <p:ph idx="1"/>
          </p:nvPr>
        </p:nvSpPr>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Contribute</a:t>
            </a:r>
          </a:p>
        </p:txBody>
      </p:sp>
      <p:sp>
        <p:nvSpPr>
          <p:cNvPr id="3" name="Content Placeholder 2"/>
          <p:cNvSpPr>
            <a:spLocks noGrp="1"/>
          </p:cNvSpPr>
          <p:nvPr>
            <p:ph idx="1"/>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a:t>
            </a:r>
          </a:p>
        </p:txBody>
      </p:sp>
      <p:sp>
        <p:nvSpPr>
          <p:cNvPr id="3" name="Content Placeholder 2"/>
          <p:cNvSpPr>
            <a:spLocks noGrp="1"/>
          </p:cNvSpPr>
          <p:nvPr>
            <p:ph idx="1"/>
          </p:nvPr>
        </p:nvSpPr>
        <p:spPr/>
        <p:txBody>
          <a:bodyPr/>
          <a:lstStyle/>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Print/export</a:t>
            </a:r>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Extreme use[edit]</a:t>
            </a:r>
          </a:p>
          <a:p>
            <a:r>
              <a:t> See also[edit]</a:t>
            </a:r>
          </a:p>
          <a:p>
            <a:r>
              <a:t> Notes[edit]</a:t>
            </a:r>
          </a:p>
          <a:p>
            <a:r>
              <a:t> References[edit]</a:t>
            </a:r>
          </a:p>
          <a:p>
            <a:r>
              <a:t> External links[edit]</a:t>
            </a:r>
          </a:p>
          <a:p>
            <a:r>
              <a:t> Navigation menu</a:t>
            </a:r>
          </a:p>
          <a:p>
            <a:r>
              <a:t>  -- Personal tools</a:t>
            </a:r>
          </a:p>
          <a:p>
            <a:r>
              <a:t>  -- Namespaces</a:t>
            </a:r>
          </a:p>
          <a:p>
            <a:r>
              <a:t>  -- Variants</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other projects</a:t>
            </a:r>
          </a:p>
        </p:txBody>
      </p:sp>
      <p:sp>
        <p:nvSpPr>
          <p:cNvPr id="3" name="Content Placeholder 2"/>
          <p:cNvSpPr>
            <a:spLocks noGrp="1"/>
          </p:cNvSpPr>
          <p:nvPr>
            <p:ph idx="1"/>
          </p:nvPr>
        </p:nvSpPr>
        <p:spPr/>
        <p:txBody>
          <a:bodyPr/>
          <a:lstStyle/>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Languages</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Views</a:t>
            </a:r>
          </a:p>
          <a:p>
            <a:r>
              <a:t>  -- More</a:t>
            </a:r>
          </a:p>
          <a:p>
            <a:r>
              <a:t>  -- Search</a:t>
            </a:r>
          </a:p>
          <a:p>
            <a:r>
              <a:t>  -- Navigation</a:t>
            </a:r>
          </a:p>
          <a:p>
            <a:r>
              <a:t>  -- Contribute</a:t>
            </a:r>
          </a:p>
          <a:p>
            <a:r>
              <a:t>  -- Tools</a:t>
            </a:r>
          </a:p>
          <a:p>
            <a:r>
              <a:t>  -- Print/export</a:t>
            </a:r>
          </a:p>
          <a:p>
            <a:r>
              <a:t>  -- In other projects</a:t>
            </a:r>
          </a:p>
          <a:p>
            <a:r>
              <a:t>  -- Languages</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Contentsh2 Terminology variants[edit]p The terms laptop and notebook are used interchangeably to describe a portable computer in English, although in some parts of the world one or the other may be preferred.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Terminology variants[edit]</a:t>
            </a:r>
          </a:p>
        </p:txBody>
      </p:sp>
      <p:sp>
        <p:nvSpPr>
          <p:cNvPr id="3" name="Content Placeholder 2"/>
          <p:cNvSpPr>
            <a:spLocks noGrp="1"/>
          </p:cNvSpPr>
          <p:nvPr>
            <p:ph idx="1"/>
          </p:nvPr>
        </p:nvSpPr>
        <p:spPr/>
        <p:txBody>
          <a:bodyPr/>
          <a:lstStyle/>
          <a:p>
            <a:r>
              <a:t>Terminology variants[edit]p The terms laptop and notebook are used interchangeably to describe a portable computer in English, although in some parts of the world one or the other may be preferred.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