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1.jpg"/>
          <p:cNvPicPr>
            <a:picLocks noChangeAspect="1"/>
          </p:cNvPicPr>
          <p:nvPr/>
        </p:nvPicPr>
        <p:blipFill>
          <a:blip r:embed="rId2"/>
          <a:stretch>
            <a:fillRect/>
          </a:stretch>
        </p:blipFill>
        <p:spPr>
          <a:xfrm>
            <a:off x="0" y="0"/>
            <a:ext cx="8562975" cy="12192000"/>
          </a:xfrm>
          <a:prstGeom prst="rect">
            <a:avLst/>
          </a:prstGeom>
        </p:spPr>
      </p:pic>
      <p:pic>
        <p:nvPicPr>
          <p:cNvPr id="5" name="Picture 4" descr="1.jpg"/>
          <p:cNvPicPr>
            <a:picLocks noChangeAspect="1"/>
          </p:cNvPicPr>
          <p:nvPr/>
        </p:nvPicPr>
        <p:blipFill>
          <a:blip r:embed="rId2"/>
          <a:stretch>
            <a:fillRect/>
          </a:stretch>
        </p:blipFill>
        <p:spPr>
          <a:xfrm>
            <a:off x="0" y="914400"/>
            <a:ext cx="0" cy="0"/>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Formal</a:t>
            </a:r>
          </a:p>
        </p:txBody>
      </p:sp>
      <p:sp>
        <p:nvSpPr>
          <p:cNvPr id="3" name="Content Placeholder 2"/>
          <p:cNvSpPr>
            <a:spLocks noGrp="1"/>
          </p:cNvSpPr>
          <p:nvPr>
            <p:ph idx="1"/>
          </p:nvPr>
        </p:nvSpPr>
        <p:spPr/>
        <p:txBody>
          <a:bodyPr/>
          <a:lstStyle/>
          <a:p>
            <a:r>
              <a:t>Formal education is commonly divided formally into such stages as preschool or kindergarten, primary school, secondary school and then college, university, or apprenticeship.</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Early childhood</a:t>
            </a:r>
          </a:p>
        </p:txBody>
      </p:sp>
      <p:sp>
        <p:nvSpPr>
          <p:cNvPr id="3" name="Content Placeholder 2"/>
          <p:cNvSpPr>
            <a:spLocks noGrp="1"/>
          </p:cNvSpPr>
          <p:nvPr>
            <p:ph idx="1"/>
          </p:nvPr>
        </p:nvSpPr>
        <p:spPr/>
        <p:txBody>
          <a:bodyPr/>
          <a:lstStyle/>
          <a:p>
            <a:r>
              <a:t>Early childhoodp Education designed to support early development in preparation for participation in school and society.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Primary</a:t>
            </a:r>
          </a:p>
        </p:txBody>
      </p:sp>
      <p:sp>
        <p:nvSpPr>
          <p:cNvPr id="3" name="Content Placeholder 2"/>
          <p:cNvSpPr>
            <a:spLocks noGrp="1"/>
          </p:cNvSpPr>
          <p:nvPr>
            <p:ph idx="1"/>
          </p:nvPr>
        </p:nvSpPr>
        <p:spPr/>
        <p:txBody>
          <a:bodyPr/>
          <a:lstStyle/>
          <a:p>
            <a:r>
              <a:t>Primaryp This is ISCED level 1.</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Secondary</a:t>
            </a:r>
          </a:p>
        </p:txBody>
      </p:sp>
      <p:sp>
        <p:nvSpPr>
          <p:cNvPr id="3" name="Content Placeholder 2"/>
          <p:cNvSpPr>
            <a:spLocks noGrp="1"/>
          </p:cNvSpPr>
          <p:nvPr>
            <p:ph idx="1"/>
          </p:nvPr>
        </p:nvSpPr>
        <p:spPr/>
        <p:txBody>
          <a:bodyPr/>
          <a:lstStyle/>
          <a:p>
            <a:r>
              <a:t>Secondaryp This covers the two ISCED levels, ISCED 2: Lower Secondary Education and ISCED 3: Upper Secondary Education.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Tertiary</a:t>
            </a:r>
          </a:p>
        </p:txBody>
      </p:sp>
      <p:sp>
        <p:nvSpPr>
          <p:cNvPr id="3" name="Content Placeholder 2"/>
          <p:cNvSpPr>
            <a:spLocks noGrp="1"/>
          </p:cNvSpPr>
          <p:nvPr>
            <p:ph idx="1"/>
          </p:nvPr>
        </p:nvSpPr>
        <p:spPr/>
        <p:txBody>
          <a:bodyPr/>
          <a:lstStyle/>
          <a:p>
            <a:r>
              <a:t>Tertiaryp Higher education, also called tertiary, third stage, or postsecondary education, is the non-compulsory educational level that follows the completion of a school such as a high school or secondary school.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Vocational</a:t>
            </a:r>
          </a:p>
        </p:txBody>
      </p:sp>
      <p:sp>
        <p:nvSpPr>
          <p:cNvPr id="3" name="Content Placeholder 2"/>
          <p:cNvSpPr>
            <a:spLocks noGrp="1"/>
          </p:cNvSpPr>
          <p:nvPr>
            <p:ph idx="1"/>
          </p:nvPr>
        </p:nvSpPr>
        <p:spPr/>
        <p:txBody>
          <a:bodyPr/>
          <a:lstStyle/>
          <a:p>
            <a:r>
              <a:t>Vocationalp Vocational education is a form of education focused on direct and practical training for a specific trade or craft.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a:t>
            </a:r>
          </a:p>
        </p:txBody>
      </p:sp>
      <p:sp>
        <p:nvSpPr>
          <p:cNvPr id="3" name="Content Placeholder 2"/>
          <p:cNvSpPr>
            <a:spLocks noGrp="1"/>
          </p:cNvSpPr>
          <p:nvPr>
            <p:ph idx="1"/>
          </p:nvPr>
        </p:nvSpPr>
        <p:spPr/>
        <p:txBody>
          <a:bodyPr/>
          <a:lstStyle/>
          <a:p>
            <a:r>
              <a:t>Specialp In the past, those who were disabled were often not eligible for public education.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forms</a:t>
            </a:r>
          </a:p>
        </p:txBody>
      </p:sp>
      <p:sp>
        <p:nvSpPr>
          <p:cNvPr id="3" name="Content Placeholder 2"/>
          <p:cNvSpPr>
            <a:spLocks noGrp="1"/>
          </p:cNvSpPr>
          <p:nvPr>
            <p:ph idx="1"/>
          </p:nvPr>
        </p:nvSpPr>
        <p:spPr/>
        <p:txBody>
          <a:bodyPr/>
          <a:lstStyle/>
          <a:p>
            <a:r>
              <a:t>Other formsh3 Alternativep While considered "alternative" today, most alternative systems have existed since ancient times.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Alternative</a:t>
            </a:r>
          </a:p>
        </p:txBody>
      </p:sp>
      <p:sp>
        <p:nvSpPr>
          <p:cNvPr id="3" name="Content Placeholder 2"/>
          <p:cNvSpPr>
            <a:spLocks noGrp="1"/>
          </p:cNvSpPr>
          <p:nvPr>
            <p:ph idx="1"/>
          </p:nvPr>
        </p:nvSpPr>
        <p:spPr/>
        <p:txBody>
          <a:bodyPr/>
          <a:lstStyle/>
          <a:p>
            <a:r>
              <a:t>Alternativep While considered "alternative" today, most alternative systems have existed since ancient times.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Indigenous</a:t>
            </a:r>
          </a:p>
        </p:txBody>
      </p:sp>
      <p:sp>
        <p:nvSpPr>
          <p:cNvPr id="3" name="Content Placeholder 2"/>
          <p:cNvSpPr>
            <a:spLocks noGrp="1"/>
          </p:cNvSpPr>
          <p:nvPr>
            <p:ph idx="1"/>
          </p:nvPr>
        </p:nvSpPr>
        <p:spPr/>
        <p:txBody>
          <a:bodyPr/>
          <a:lstStyle/>
          <a:p>
            <a:r>
              <a:t>Indigenousp Indigenous education refers to the inclusion of indigenous knowledge, models, methods, and content within formal and non-formal educational systems.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Education</a:t>
            </a:r>
          </a:p>
        </p:txBody>
      </p:sp>
      <p:sp>
        <p:nvSpPr>
          <p:cNvPr id="3" name="Subtitle 2"/>
          <p:cNvSpPr>
            <a:spLocks noGrp="1"/>
          </p:cNvSpPr>
          <p:nvPr>
            <p:ph type="subTitle" idx="1"/>
          </p:nvPr>
        </p:nvSpPr>
        <p:spPr/>
        <p:txBody>
          <a:bodyPr/>
          <a:lstStyle/>
          <a:p>
            <a:r>
              <a:t> by Akash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Informal learning</a:t>
            </a:r>
          </a:p>
        </p:txBody>
      </p:sp>
      <p:sp>
        <p:nvSpPr>
          <p:cNvPr id="3" name="Content Placeholder 2"/>
          <p:cNvSpPr>
            <a:spLocks noGrp="1"/>
          </p:cNvSpPr>
          <p:nvPr>
            <p:ph idx="1"/>
          </p:nvPr>
        </p:nvSpPr>
        <p:spPr/>
        <p:txBody>
          <a:bodyPr/>
          <a:lstStyle/>
          <a:p>
            <a:r>
              <a:t>Informal learningp Informal learning is one of three forms of learning defined by the Organisation for Economic Co-operation and Development (OECD).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Self-directed learning</a:t>
            </a:r>
          </a:p>
        </p:txBody>
      </p:sp>
      <p:sp>
        <p:nvSpPr>
          <p:cNvPr id="3" name="Content Placeholder 2"/>
          <p:cNvSpPr>
            <a:spLocks noGrp="1"/>
          </p:cNvSpPr>
          <p:nvPr>
            <p:ph idx="1"/>
          </p:nvPr>
        </p:nvSpPr>
        <p:spPr/>
        <p:txBody>
          <a:bodyPr/>
          <a:lstStyle/>
          <a:p>
            <a:r>
              <a:t>Self-directed learningp Autodidacticism (also autodidactism) is self-directed learning.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Evidence-based</a:t>
            </a:r>
          </a:p>
        </p:txBody>
      </p:sp>
      <p:sp>
        <p:nvSpPr>
          <p:cNvPr id="3" name="Content Placeholder 2"/>
          <p:cNvSpPr>
            <a:spLocks noGrp="1"/>
          </p:cNvSpPr>
          <p:nvPr>
            <p:ph idx="1"/>
          </p:nvPr>
        </p:nvSpPr>
        <p:spPr/>
        <p:txBody>
          <a:bodyPr/>
          <a:lstStyle/>
          <a:p>
            <a:r>
              <a:t>Evidence-basedp Evidence-based education is the use of well designed scientific studies to determine which education methods work best.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Open learning and electronic technology</a:t>
            </a:r>
          </a:p>
        </p:txBody>
      </p:sp>
      <p:sp>
        <p:nvSpPr>
          <p:cNvPr id="3" name="Content Placeholder 2"/>
          <p:cNvSpPr>
            <a:spLocks noGrp="1"/>
          </p:cNvSpPr>
          <p:nvPr>
            <p:ph idx="1"/>
          </p:nvPr>
        </p:nvSpPr>
        <p:spPr/>
        <p:txBody>
          <a:bodyPr/>
          <a:lstStyle/>
          <a:p>
            <a:r>
              <a:t>Open learning and electronic technologyp Many large university institutions are now starting to offer free or almost free full courses such as Harvard, MIT and Berkeley teaming up to form edX.</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Public schooling</a:t>
            </a:r>
          </a:p>
        </p:txBody>
      </p:sp>
      <p:sp>
        <p:nvSpPr>
          <p:cNvPr id="3" name="Content Placeholder 2"/>
          <p:cNvSpPr>
            <a:spLocks noGrp="1"/>
          </p:cNvSpPr>
          <p:nvPr>
            <p:ph idx="1"/>
          </p:nvPr>
        </p:nvSpPr>
        <p:spPr/>
        <p:txBody>
          <a:bodyPr/>
          <a:lstStyle/>
          <a:p>
            <a:r>
              <a:t>Public schoolingp The education sector or education system is a group of institutions (ministries of education, local educational authorities, teacher training institutions, schools, universities, etc.</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Development goals</a:t>
            </a:r>
          </a:p>
        </p:txBody>
      </p:sp>
      <p:sp>
        <p:nvSpPr>
          <p:cNvPr id="3" name="Content Placeholder 2"/>
          <p:cNvSpPr>
            <a:spLocks noGrp="1"/>
          </p:cNvSpPr>
          <p:nvPr>
            <p:ph idx="1"/>
          </p:nvPr>
        </p:nvSpPr>
        <p:spPr/>
        <p:txBody>
          <a:bodyPr/>
          <a:lstStyle/>
          <a:p>
            <a:r>
              <a:t>Development goalsp Joseph Chimombo pointed out education's role as a policy instrument, capable of instilling social change and economic advancement in developing countries by giving communities the opportunity to take control of their destinies.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Internationalisation</a:t>
            </a:r>
          </a:p>
        </p:txBody>
      </p:sp>
      <p:sp>
        <p:nvSpPr>
          <p:cNvPr id="3" name="Content Placeholder 2"/>
          <p:cNvSpPr>
            <a:spLocks noGrp="1"/>
          </p:cNvSpPr>
          <p:nvPr>
            <p:ph idx="1"/>
          </p:nvPr>
        </p:nvSpPr>
        <p:spPr/>
        <p:txBody>
          <a:bodyPr/>
          <a:lstStyle/>
          <a:p>
            <a:r>
              <a:t>Internationalisationp Nearly every country now has universal primary education.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Technology in developing countries</a:t>
            </a:r>
          </a:p>
        </p:txBody>
      </p:sp>
      <p:sp>
        <p:nvSpPr>
          <p:cNvPr id="3" name="Content Placeholder 2"/>
          <p:cNvSpPr>
            <a:spLocks noGrp="1"/>
          </p:cNvSpPr>
          <p:nvPr>
            <p:ph idx="1"/>
          </p:nvPr>
        </p:nvSpPr>
        <p:spPr/>
        <p:txBody>
          <a:bodyPr/>
          <a:lstStyle/>
          <a:p>
            <a:r>
              <a:t>Technology in developing countriesp Technology plays an increasingly significant role in improving access to education for people living in impoverished areas and developing countries.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Funding in developing countries</a:t>
            </a:r>
          </a:p>
        </p:txBody>
      </p:sp>
      <p:sp>
        <p:nvSpPr>
          <p:cNvPr id="3" name="Content Placeholder 2"/>
          <p:cNvSpPr>
            <a:spLocks noGrp="1"/>
          </p:cNvSpPr>
          <p:nvPr>
            <p:ph idx="1"/>
          </p:nvPr>
        </p:nvSpPr>
        <p:spPr/>
        <p:txBody>
          <a:bodyPr/>
          <a:lstStyle/>
          <a:p>
            <a:r>
              <a:t>Funding in developing countriesp A survey of literature of the research into low-cost private schools (LCPS) found that over 5-year period to July 2013, debate around LCPSs to achieving Education for All (EFA) objectives was polarized and finding growing coverage in international policy.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Theory</a:t>
            </a:r>
          </a:p>
        </p:txBody>
      </p:sp>
      <p:sp>
        <p:nvSpPr>
          <p:cNvPr id="3" name="Content Placeholder 2"/>
          <p:cNvSpPr>
            <a:spLocks noGrp="1"/>
          </p:cNvSpPr>
          <p:nvPr>
            <p:ph idx="1"/>
          </p:nvPr>
        </p:nvSpPr>
        <p:spPr/>
        <p:txBody>
          <a:bodyPr/>
          <a:lstStyle/>
          <a:p>
            <a:r>
              <a:t>Theoryh3 Psychologyp Educational psychology is the study of how humans learn in educational settings, the effectiveness of educational interventions, the psychology of teaching, and the social psychology of schools as organizations.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Contents</a:t>
            </a:r>
          </a:p>
          <a:p>
            <a:r>
              <a:t> Etymology</a:t>
            </a:r>
          </a:p>
          <a:p>
            <a:r>
              <a:t> History</a:t>
            </a:r>
          </a:p>
          <a:p>
            <a:r>
              <a:t> Formal</a:t>
            </a:r>
          </a:p>
          <a:p>
            <a:r>
              <a:t>  -- Early childhood</a:t>
            </a:r>
          </a:p>
          <a:p>
            <a:r>
              <a:t>  -- Primary</a:t>
            </a:r>
          </a:p>
          <a:p>
            <a:r>
              <a:t>  -- Secondary</a:t>
            </a:r>
          </a:p>
          <a:p>
            <a:r>
              <a:t>  -- Tertiary</a:t>
            </a:r>
          </a:p>
          <a:p>
            <a:r>
              <a:t>  -- Vocational</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Psychology</a:t>
            </a:r>
          </a:p>
        </p:txBody>
      </p:sp>
      <p:sp>
        <p:nvSpPr>
          <p:cNvPr id="3" name="Content Placeholder 2"/>
          <p:cNvSpPr>
            <a:spLocks noGrp="1"/>
          </p:cNvSpPr>
          <p:nvPr>
            <p:ph idx="1"/>
          </p:nvPr>
        </p:nvSpPr>
        <p:spPr/>
        <p:txBody>
          <a:bodyPr/>
          <a:lstStyle/>
          <a:p>
            <a:r>
              <a:t>Psychologyp Educational psychology is the study of how humans learn in educational settings, the effectiveness of educational interventions, the psychology of teaching, and the social psychology of schools as organizations.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Psychological relationship</a:t>
            </a:r>
          </a:p>
        </p:txBody>
      </p:sp>
      <p:sp>
        <p:nvSpPr>
          <p:cNvPr id="3" name="Content Placeholder 2"/>
          <p:cNvSpPr>
            <a:spLocks noGrp="1"/>
          </p:cNvSpPr>
          <p:nvPr>
            <p:ph idx="1"/>
          </p:nvPr>
        </p:nvSpPr>
        <p:spPr/>
        <p:txBody>
          <a:bodyPr/>
          <a:lstStyle/>
          <a:p>
            <a:r>
              <a:t>Psychological relationshipp Intelligence is an important factor in how the individual responds to education.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modalities</a:t>
            </a:r>
          </a:p>
        </p:txBody>
      </p:sp>
      <p:sp>
        <p:nvSpPr>
          <p:cNvPr id="3" name="Content Placeholder 2"/>
          <p:cNvSpPr>
            <a:spLocks noGrp="1"/>
          </p:cNvSpPr>
          <p:nvPr>
            <p:ph idx="1"/>
          </p:nvPr>
        </p:nvSpPr>
        <p:spPr/>
        <p:txBody>
          <a:bodyPr/>
          <a:lstStyle/>
          <a:p>
            <a:r>
              <a:t>Learning modalitiesp There has been much interest in learning modalities and styles over the last two decades.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Mind, brain, and education</a:t>
            </a:r>
          </a:p>
        </p:txBody>
      </p:sp>
      <p:sp>
        <p:nvSpPr>
          <p:cNvPr id="3" name="Content Placeholder 2"/>
          <p:cNvSpPr>
            <a:spLocks noGrp="1"/>
          </p:cNvSpPr>
          <p:nvPr>
            <p:ph idx="1"/>
          </p:nvPr>
        </p:nvSpPr>
        <p:spPr/>
        <p:txBody>
          <a:bodyPr/>
          <a:lstStyle/>
          <a:p>
            <a:r>
              <a:t>Mind, brain, and educationp Educational neuroscience is an emerging scientific field that brings together researchers in cognitive neuroscience, developmental cognitive neuroscience, educational psychology, educational technology, education theory and other related disciplines to explore the interactions between biological processes and education.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Philosophy</a:t>
            </a:r>
          </a:p>
        </p:txBody>
      </p:sp>
      <p:sp>
        <p:nvSpPr>
          <p:cNvPr id="3" name="Content Placeholder 2"/>
          <p:cNvSpPr>
            <a:spLocks noGrp="1"/>
          </p:cNvSpPr>
          <p:nvPr>
            <p:ph idx="1"/>
          </p:nvPr>
        </p:nvSpPr>
        <p:spPr/>
        <p:txBody>
          <a:bodyPr/>
          <a:lstStyle/>
          <a:p>
            <a:r>
              <a:t>Philosophyp As an academic field, philosophy of education is "the philosophical study of education and its problems its central subject matter is education, and its methods are those of philosophy".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Purpose</a:t>
            </a:r>
          </a:p>
        </p:txBody>
      </p:sp>
      <p:sp>
        <p:nvSpPr>
          <p:cNvPr id="3" name="Content Placeholder 2"/>
          <p:cNvSpPr>
            <a:spLocks noGrp="1"/>
          </p:cNvSpPr>
          <p:nvPr>
            <p:ph idx="1"/>
          </p:nvPr>
        </p:nvSpPr>
        <p:spPr/>
        <p:txBody>
          <a:bodyPr/>
          <a:lstStyle/>
          <a:p>
            <a:r>
              <a:t>Purposep There is no broad consensus as to what education's chief aim or aims are or should be.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Curriculum</a:t>
            </a:r>
          </a:p>
        </p:txBody>
      </p:sp>
      <p:sp>
        <p:nvSpPr>
          <p:cNvPr id="3" name="Content Placeholder 2"/>
          <p:cNvSpPr>
            <a:spLocks noGrp="1"/>
          </p:cNvSpPr>
          <p:nvPr>
            <p:ph idx="1"/>
          </p:nvPr>
        </p:nvSpPr>
        <p:spPr/>
        <p:txBody>
          <a:bodyPr/>
          <a:lstStyle/>
          <a:p>
            <a:r>
              <a:t>Curriculump In formal education, a curriculum is the set of courses and their content offered at a school or university.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Instruction</a:t>
            </a:r>
          </a:p>
        </p:txBody>
      </p:sp>
      <p:sp>
        <p:nvSpPr>
          <p:cNvPr id="3" name="Content Placeholder 2"/>
          <p:cNvSpPr>
            <a:spLocks noGrp="1"/>
          </p:cNvSpPr>
          <p:nvPr>
            <p:ph idx="1"/>
          </p:nvPr>
        </p:nvSpPr>
        <p:spPr/>
        <p:txBody>
          <a:bodyPr/>
          <a:lstStyle/>
          <a:p>
            <a:r>
              <a:t>Instructionp Instruction is the facilitation of another's learning.</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Economics</a:t>
            </a:r>
          </a:p>
        </p:txBody>
      </p:sp>
      <p:sp>
        <p:nvSpPr>
          <p:cNvPr id="3" name="Content Placeholder 2"/>
          <p:cNvSpPr>
            <a:spLocks noGrp="1"/>
          </p:cNvSpPr>
          <p:nvPr>
            <p:ph idx="1"/>
          </p:nvPr>
        </p:nvSpPr>
        <p:spPr/>
        <p:txBody>
          <a:bodyPr/>
          <a:lstStyle/>
          <a:p>
            <a:r>
              <a:t>Economicsp It has been argued that high rates of education are essential for countries to be able to achieve high levels of economic growth.</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a:t>
            </a:r>
          </a:p>
        </p:txBody>
      </p:sp>
      <p:sp>
        <p:nvSpPr>
          <p:cNvPr id="3" name="Content Placeholder 2"/>
          <p:cNvSpPr>
            <a:spLocks noGrp="1"/>
          </p:cNvSpPr>
          <p:nvPr>
            <p:ph idx="1"/>
          </p:nvPr>
        </p:nvSpPr>
        <p:spPr/>
        <p:txBody>
          <a:bodyPr/>
          <a:lstStyle/>
          <a:p>
            <a:r>
              <a:t>Futurep The world is changing at an ever quickening rate, which means that a lot of knowledge becomes obsolete and inaccurate more quickly.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 Special</a:t>
            </a:r>
          </a:p>
          <a:p>
            <a:r>
              <a:t> Other forms</a:t>
            </a:r>
          </a:p>
          <a:p>
            <a:r>
              <a:t>  -- Alternative</a:t>
            </a:r>
          </a:p>
          <a:p>
            <a:r>
              <a:t>  -- Indigenous</a:t>
            </a:r>
          </a:p>
          <a:p>
            <a:r>
              <a:t>  -- Informal learning</a:t>
            </a:r>
          </a:p>
          <a:p>
            <a:r>
              <a:t>  -- Self-directed learning</a:t>
            </a:r>
          </a:p>
          <a:p>
            <a:r>
              <a:t>  -- Evidence-based</a:t>
            </a:r>
          </a:p>
          <a:p>
            <a:r>
              <a:t>  -- Open learning and electronic technology</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Development goals</a:t>
            </a:r>
          </a:p>
          <a:p>
            <a:r>
              <a:t>  -- Internationalisation</a:t>
            </a:r>
          </a:p>
          <a:p>
            <a:r>
              <a:t>  -- Technology in developing countries</a:t>
            </a:r>
          </a:p>
          <a:p>
            <a:r>
              <a:t>  -- Funding in developing countries</a:t>
            </a:r>
          </a:p>
          <a:p>
            <a:r>
              <a:t> Theory</a:t>
            </a:r>
          </a:p>
          <a:p>
            <a:r>
              <a:t>  -- Psychology</a:t>
            </a:r>
          </a:p>
          <a:p>
            <a:r>
              <a:t>  -- Psychological relationship</a:t>
            </a:r>
          </a:p>
          <a:p>
            <a:r>
              <a:t>  -- Learning modalities</a:t>
            </a:r>
          </a:p>
          <a:p>
            <a:r>
              <a:t>  -- Mind, brain, and education</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 Philosophy</a:t>
            </a:r>
          </a:p>
          <a:p>
            <a:r>
              <a:t>  -- Purpose</a:t>
            </a:r>
          </a:p>
          <a:p>
            <a:r>
              <a:t>  -- Curriculum</a:t>
            </a:r>
          </a:p>
          <a:p>
            <a:r>
              <a:t>  -- Instruction</a:t>
            </a:r>
          </a:p>
          <a:p>
            <a:r>
              <a:t> Economics</a:t>
            </a:r>
          </a:p>
          <a:p>
            <a:r>
              <a:t> Future</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Contentsh2 Etymologyp Etymologically, the word "education" is derived from the Latin word ēducātiō ("A breeding, a bringing up, a rearing") from ēducō ("I educate, I train") which is related to the homonym ēdūcō ("I lead forth, I take out; I raise up, I erect") from ē- ("from, out of") and dūcō ("I lead, I conduct").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Etymology</a:t>
            </a:r>
          </a:p>
        </p:txBody>
      </p:sp>
      <p:sp>
        <p:nvSpPr>
          <p:cNvPr id="3" name="Content Placeholder 2"/>
          <p:cNvSpPr>
            <a:spLocks noGrp="1"/>
          </p:cNvSpPr>
          <p:nvPr>
            <p:ph idx="1"/>
          </p:nvPr>
        </p:nvSpPr>
        <p:spPr/>
        <p:txBody>
          <a:bodyPr/>
          <a:lstStyle/>
          <a:p>
            <a:r>
              <a:t>Etymologyp Etymologically, the word "education" is derived from the Latin word ēducātiō ("A breeding, a bringing up, a rearing") from ēducō ("I educate, I train") which is related to the homonym ēdūcō ("I lead forth, I take out; I raise up, I erect") from ē- ("from, out of") and dūcō ("I lead, I conduct").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a:t>
            </a:r>
          </a:p>
        </p:txBody>
      </p:sp>
      <p:sp>
        <p:nvSpPr>
          <p:cNvPr id="3" name="Content Placeholder 2"/>
          <p:cNvSpPr>
            <a:spLocks noGrp="1"/>
          </p:cNvSpPr>
          <p:nvPr>
            <p:ph idx="1"/>
          </p:nvPr>
        </p:nvSpPr>
        <p:spPr/>
        <p:txBody>
          <a:bodyPr/>
          <a:lstStyle/>
          <a:p>
            <a:r>
              <a:t>Historyp Education began in prehistory, as adults trained the young in the knowledge and skills deemed necessary in their society.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