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pic>
        <p:nvPicPr>
          <p:cNvPr id="4" name="Picture 3" descr="1.jpg"/>
          <p:cNvPicPr>
            <a:picLocks noChangeAspect="1"/>
          </p:cNvPicPr>
          <p:nvPr/>
        </p:nvPicPr>
        <p:blipFill>
          <a:blip r:embed="rId2"/>
          <a:stretch>
            <a:fillRect/>
          </a:stretch>
        </p:blipFill>
        <p:spPr>
          <a:xfrm>
            <a:off x="0" y="0"/>
            <a:ext cx="8562975" cy="12192000"/>
          </a:xfrm>
          <a:prstGeom prst="rect">
            <a:avLst/>
          </a:prstGeom>
        </p:spPr>
      </p:pic>
      <p:pic>
        <p:nvPicPr>
          <p:cNvPr id="5" name="Picture 4" descr="1.jpg"/>
          <p:cNvPicPr>
            <a:picLocks noChangeAspect="1"/>
          </p:cNvPicPr>
          <p:nvPr/>
        </p:nvPicPr>
        <p:blipFill>
          <a:blip r:embed="rId2"/>
          <a:stretch>
            <a:fillRect/>
          </a:stretch>
        </p:blipFill>
        <p:spPr>
          <a:xfrm>
            <a:off x="0" y="914400"/>
            <a:ext cx="0" cy="0"/>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Web development usage[edit]</a:t>
            </a:r>
          </a:p>
        </p:txBody>
      </p:sp>
      <p:sp>
        <p:nvSpPr>
          <p:cNvPr id="3" name="Content Placeholder 2"/>
          <p:cNvSpPr>
            <a:spLocks noGrp="1"/>
          </p:cNvSpPr>
          <p:nvPr>
            <p:ph idx="1"/>
          </p:nvPr>
        </p:nvSpPr>
        <p:spPr/>
        <p:txBody>
          <a:bodyPr/>
          <a:lstStyle/>
          <a:p>
            <a:r>
              <a:t>Web development usage[edit]p In the web development field, three-tier is often used to refer to websites, commonly electronic commerce websites, which are built using three tiers:h3 Other considerations[edit]p Data transfer between tiers is part of the architecture.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considerations[edit]</a:t>
            </a:r>
          </a:p>
        </p:txBody>
      </p:sp>
      <p:sp>
        <p:nvSpPr>
          <p:cNvPr id="3" name="Content Placeholder 2"/>
          <p:cNvSpPr>
            <a:spLocks noGrp="1"/>
          </p:cNvSpPr>
          <p:nvPr>
            <p:ph idx="1"/>
          </p:nvPr>
        </p:nvSpPr>
        <p:spPr/>
        <p:txBody>
          <a:bodyPr/>
          <a:lstStyle/>
          <a:p>
            <a:r>
              <a:t>Other considerations[edit]p Data transfer between tiers is part of the architecture.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Traceability[edit]</a:t>
            </a:r>
          </a:p>
        </p:txBody>
      </p:sp>
      <p:sp>
        <p:nvSpPr>
          <p:cNvPr id="3" name="Content Placeholder 2"/>
          <p:cNvSpPr>
            <a:spLocks noGrp="1"/>
          </p:cNvSpPr>
          <p:nvPr>
            <p:ph idx="1"/>
          </p:nvPr>
        </p:nvSpPr>
        <p:spPr/>
        <p:txBody>
          <a:bodyPr/>
          <a:lstStyle/>
          <a:p>
            <a:r>
              <a:t>Traceability[edit]p The end-to-end traceability of data flows through n-tier systems is a challenging task which becomes more important when systems increase in complexity.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See also[edit]</a:t>
            </a:r>
          </a:p>
        </p:txBody>
      </p:sp>
      <p:sp>
        <p:nvSpPr>
          <p:cNvPr id="3" name="Content Placeholder 2"/>
          <p:cNvSpPr>
            <a:spLocks noGrp="1"/>
          </p:cNvSpPr>
          <p:nvPr>
            <p:ph idx="1"/>
          </p:nvPr>
        </p:nvSpPr>
        <p:spPr/>
        <p:txBody>
          <a:bodyPr/>
          <a:lstStyle/>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References[edit]</a:t>
            </a:r>
          </a:p>
        </p:txBody>
      </p:sp>
      <p:sp>
        <p:nvSpPr>
          <p:cNvPr id="3" name="Content Placeholder 2"/>
          <p:cNvSpPr>
            <a:spLocks noGrp="1"/>
          </p:cNvSpPr>
          <p:nvPr>
            <p:ph idx="1"/>
          </p:nvPr>
        </p:nvSpPr>
        <p:spPr/>
        <p:txBody>
          <a:bodyPr/>
          <a:lstStyle/>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links[edit]</a:t>
            </a:r>
          </a:p>
        </p:txBody>
      </p:sp>
      <p:sp>
        <p:nvSpPr>
          <p:cNvPr id="3" name="Content Placeholder 2"/>
          <p:cNvSpPr>
            <a:spLocks noGrp="1"/>
          </p:cNvSpPr>
          <p:nvPr>
            <p:ph idx="1"/>
          </p:nvPr>
        </p:nvSpPr>
        <p:spPr/>
        <p:txBody>
          <a:bodyPr/>
          <a:lstStyle/>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Navigation menu</a:t>
            </a:r>
          </a:p>
        </p:txBody>
      </p:sp>
      <p:sp>
        <p:nvSpPr>
          <p:cNvPr id="3" name="Content Placeholder 2"/>
          <p:cNvSpPr>
            <a:spLocks noGrp="1"/>
          </p:cNvSpPr>
          <p:nvPr>
            <p:ph idx="1"/>
          </p:nvPr>
        </p:nvSpPr>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Personal tools</a:t>
            </a:r>
          </a:p>
        </p:txBody>
      </p:sp>
      <p:sp>
        <p:nvSpPr>
          <p:cNvPr id="3" name="Content Placeholder 2"/>
          <p:cNvSpPr>
            <a:spLocks noGrp="1"/>
          </p:cNvSpPr>
          <p:nvPr>
            <p:ph idx="1"/>
          </p:nvPr>
        </p:nvSpPr>
        <p:spPr/>
        <p:txBody>
          <a:bodyPr/>
          <a:lstStyle/>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Namespaces</a:t>
            </a:r>
          </a:p>
        </p:txBody>
      </p:sp>
      <p:sp>
        <p:nvSpPr>
          <p:cNvPr id="3" name="Content Placeholder 2"/>
          <p:cNvSpPr>
            <a:spLocks noGrp="1"/>
          </p:cNvSpPr>
          <p:nvPr>
            <p:ph idx="1"/>
          </p:nvPr>
        </p:nvSpPr>
        <p:spPr/>
        <p:txBody>
          <a:bodyPr/>
          <a:lstStyle/>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Variants</a:t>
            </a:r>
          </a:p>
        </p:txBody>
      </p:sp>
      <p:sp>
        <p:nvSpPr>
          <p:cNvPr id="3" name="Content Placeholder 2"/>
          <p:cNvSpPr>
            <a:spLocks noGrp="1"/>
          </p:cNvSpPr>
          <p:nvPr>
            <p:ph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Multitier architecture</a:t>
            </a:r>
          </a:p>
        </p:txBody>
      </p:sp>
      <p:sp>
        <p:nvSpPr>
          <p:cNvPr id="3" name="Subtitle 2"/>
          <p:cNvSpPr>
            <a:spLocks noGrp="1"/>
          </p:cNvSpPr>
          <p:nvPr>
            <p:ph type="subTitle" idx="1"/>
          </p:nvPr>
        </p:nvSpPr>
        <p:spPr/>
        <p:txBody>
          <a:bodyPr/>
          <a:lstStyle/>
          <a:p>
            <a:r>
              <a:t> by Theamanamanaman@gmail.com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Views</a:t>
            </a:r>
          </a:p>
        </p:txBody>
      </p:sp>
      <p:sp>
        <p:nvSpPr>
          <p:cNvPr id="3" name="Content Placeholder 2"/>
          <p:cNvSpPr>
            <a:spLocks noGrp="1"/>
          </p:cNvSpPr>
          <p:nvPr>
            <p:ph idx="1"/>
          </p:nvPr>
        </p:nvSpPr>
        <p:spPr/>
        <p:txBody>
          <a:bodyPr/>
          <a:lstStyle/>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More</a:t>
            </a:r>
          </a:p>
        </p:txBody>
      </p:sp>
      <p:sp>
        <p:nvSpPr>
          <p:cNvPr id="3" name="Content Placeholder 2"/>
          <p:cNvSpPr>
            <a:spLocks noGrp="1"/>
          </p:cNvSpPr>
          <p:nvPr>
            <p:ph idx="1"/>
          </p:nvPr>
        </p:nvSpPr>
        <p:spPr/>
        <p:txBody>
          <a:bodyPr/>
          <a:lstStyle/>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Search</a:t>
            </a:r>
          </a:p>
        </p:txBody>
      </p:sp>
      <p:sp>
        <p:nvSpPr>
          <p:cNvPr id="3" name="Content Placeholder 2"/>
          <p:cNvSpPr>
            <a:spLocks noGrp="1"/>
          </p:cNvSpPr>
          <p:nvPr>
            <p:ph idx="1"/>
          </p:nvPr>
        </p:nvSpPr>
        <p:spPr/>
        <p:txBody>
          <a:bodyPr/>
          <a:lstStyle/>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Navigation</a:t>
            </a:r>
          </a:p>
        </p:txBody>
      </p:sp>
      <p:sp>
        <p:nvSpPr>
          <p:cNvPr id="3" name="Content Placeholder 2"/>
          <p:cNvSpPr>
            <a:spLocks noGrp="1"/>
          </p:cNvSpPr>
          <p:nvPr>
            <p:ph idx="1"/>
          </p:nvPr>
        </p:nvSpPr>
        <p:spPr/>
        <p:txBody>
          <a:bodyPr/>
          <a:lstStyle/>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Contribute</a:t>
            </a:r>
          </a:p>
        </p:txBody>
      </p:sp>
      <p:sp>
        <p:nvSpPr>
          <p:cNvPr id="3" name="Content Placeholder 2"/>
          <p:cNvSpPr>
            <a:spLocks noGrp="1"/>
          </p:cNvSpPr>
          <p:nvPr>
            <p:ph idx="1"/>
          </p:nvPr>
        </p:nvSpPr>
        <p:spPr/>
        <p:txBody>
          <a:bodyPr/>
          <a:lstStyle/>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Tools</a:t>
            </a:r>
          </a:p>
        </p:txBody>
      </p:sp>
      <p:sp>
        <p:nvSpPr>
          <p:cNvPr id="3" name="Content Placeholder 2"/>
          <p:cNvSpPr>
            <a:spLocks noGrp="1"/>
          </p:cNvSpPr>
          <p:nvPr>
            <p:ph idx="1"/>
          </p:nvPr>
        </p:nvSpPr>
        <p:spPr/>
        <p:txBody>
          <a:bodyPr/>
          <a:lstStyle/>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Print/export</a:t>
            </a:r>
          </a:p>
        </p:txBody>
      </p:sp>
      <p:sp>
        <p:nvSpPr>
          <p:cNvPr id="3" name="Content Placeholder 2"/>
          <p:cNvSpPr>
            <a:spLocks noGrp="1"/>
          </p:cNvSpPr>
          <p:nvPr>
            <p:ph idx="1"/>
          </p:nvPr>
        </p:nvSpPr>
        <p:spPr/>
        <p:txBody>
          <a:bodyPr/>
          <a:lstStyle/>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Languages</a:t>
            </a:r>
          </a:p>
        </p:txBody>
      </p:sp>
      <p:sp>
        <p:nvSpPr>
          <p:cNvPr id="3" name="Content Placeholder 2"/>
          <p:cNvSpPr>
            <a:spLocks noGrp="1"/>
          </p:cNvSpPr>
          <p:nvPr>
            <p:ph idx="1"/>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contents</a:t>
            </a:r>
          </a:p>
        </p:txBody>
      </p:sp>
      <p:sp>
        <p:nvSpPr>
          <p:cNvPr id="3" name="Content Placeholder 2"/>
          <p:cNvSpPr>
            <a:spLocks noGrp="1"/>
          </p:cNvSpPr>
          <p:nvPr>
            <p:ph idx="1"/>
          </p:nvPr>
        </p:nvSpPr>
        <p:spPr/>
        <p:txBody>
          <a:bodyPr/>
          <a:lstStyle/>
          <a:p>
            <a:r>
              <a:t> Contents</a:t>
            </a:r>
          </a:p>
          <a:p>
            <a:r>
              <a:t> Layers[edit]</a:t>
            </a:r>
          </a:p>
          <a:p>
            <a:r>
              <a:t>  -- Common layers[edit]</a:t>
            </a:r>
          </a:p>
          <a:p>
            <a:r>
              <a:t> Three-tier architecture[edit]</a:t>
            </a:r>
          </a:p>
          <a:p>
            <a:r>
              <a:t>  -- Web development usage[edit]</a:t>
            </a:r>
          </a:p>
          <a:p>
            <a:r>
              <a:t>  -- Other considerations[edit]</a:t>
            </a:r>
          </a:p>
          <a:p>
            <a:r>
              <a:t> Traceability[edit]</a:t>
            </a:r>
          </a:p>
          <a:p>
            <a:r>
              <a:t> See also[edit]</a:t>
            </a:r>
          </a:p>
          <a:p>
            <a:r>
              <a:t> References[edit]</a:t>
            </a:r>
          </a:p>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contents</a:t>
            </a:r>
          </a:p>
        </p:txBody>
      </p:sp>
      <p:sp>
        <p:nvSpPr>
          <p:cNvPr id="3" name="Content Placeholder 2"/>
          <p:cNvSpPr>
            <a:spLocks noGrp="1"/>
          </p:cNvSpPr>
          <p:nvPr>
            <p:ph idx="1"/>
          </p:nvPr>
        </p:nvSpPr>
        <p:spPr/>
        <p:txBody>
          <a:bodyPr/>
          <a:lstStyle/>
          <a:p>
            <a:r>
              <a:t> External links[edit]</a:t>
            </a:r>
          </a:p>
          <a:p>
            <a:r>
              <a:t> Navigation menu</a:t>
            </a:r>
          </a:p>
          <a:p>
            <a:r>
              <a:t>  -- Personal tools</a:t>
            </a:r>
          </a:p>
          <a:p>
            <a:r>
              <a:t>  -- Namespaces</a:t>
            </a:r>
          </a:p>
          <a:p>
            <a:r>
              <a:t>  -- Variants</a:t>
            </a:r>
          </a:p>
          <a:p>
            <a:r>
              <a:t>  -- Views</a:t>
            </a:r>
          </a:p>
          <a:p>
            <a:r>
              <a:t>  -- More</a:t>
            </a:r>
          </a:p>
          <a:p>
            <a:r>
              <a:t>  -- Search</a:t>
            </a:r>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contents</a:t>
            </a:r>
          </a:p>
        </p:txBody>
      </p:sp>
      <p:sp>
        <p:nvSpPr>
          <p:cNvPr id="3" name="Content Placeholder 2"/>
          <p:cNvSpPr>
            <a:spLocks noGrp="1"/>
          </p:cNvSpPr>
          <p:nvPr>
            <p:ph idx="1"/>
          </p:nvPr>
        </p:nvSpPr>
        <p:spPr/>
        <p:txBody>
          <a:bodyPr/>
          <a:lstStyle/>
          <a:p>
            <a:r>
              <a:t>  -- Contribute</a:t>
            </a:r>
          </a:p>
          <a:p>
            <a:r>
              <a:t>  -- Tools</a:t>
            </a:r>
          </a:p>
          <a:p>
            <a:r>
              <a:t>  -- Print/export</a:t>
            </a:r>
          </a:p>
          <a:p>
            <a:r>
              <a:t>  -- Languages</a:t>
            </a:r>
          </a:p>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Contents</a:t>
            </a:r>
          </a:p>
        </p:txBody>
      </p:sp>
      <p:sp>
        <p:nvSpPr>
          <p:cNvPr id="3" name="Content Placeholder 2"/>
          <p:cNvSpPr>
            <a:spLocks noGrp="1"/>
          </p:cNvSpPr>
          <p:nvPr>
            <p:ph idx="1"/>
          </p:nvPr>
        </p:nvSpPr>
        <p:spPr/>
        <p:txBody>
          <a:bodyPr/>
          <a:lstStyle/>
          <a:p>
            <a:r>
              <a:t>Contentsh2 Layers[edit]p The "Layers" architectural pattern has been described in various publications.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Layers[edit]</a:t>
            </a:r>
          </a:p>
        </p:txBody>
      </p:sp>
      <p:sp>
        <p:nvSpPr>
          <p:cNvPr id="3" name="Content Placeholder 2"/>
          <p:cNvSpPr>
            <a:spLocks noGrp="1"/>
          </p:cNvSpPr>
          <p:nvPr>
            <p:ph idx="1"/>
          </p:nvPr>
        </p:nvSpPr>
        <p:spPr/>
        <p:txBody>
          <a:bodyPr/>
          <a:lstStyle/>
          <a:p>
            <a:r>
              <a:t>Layers[edit]p The "Layers" architectural pattern has been described in various publications.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Common layers[edit]</a:t>
            </a:r>
          </a:p>
        </p:txBody>
      </p:sp>
      <p:sp>
        <p:nvSpPr>
          <p:cNvPr id="3" name="Content Placeholder 2"/>
          <p:cNvSpPr>
            <a:spLocks noGrp="1"/>
          </p:cNvSpPr>
          <p:nvPr>
            <p:ph idx="1"/>
          </p:nvPr>
        </p:nvSpPr>
        <p:spPr/>
        <p:txBody>
          <a:bodyPr/>
          <a:lstStyle/>
          <a:p>
            <a:r>
              <a:t>Common layers[edit]p In a logical multilayered architecture for an information system with an object-oriented design, the following four are the most common:p The book Domain Driven Design describes some common uses for the above four layers, although its primary focus is the domain layer.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Three-tier architecture[edit]</a:t>
            </a:r>
          </a:p>
        </p:txBody>
      </p:sp>
      <p:sp>
        <p:nvSpPr>
          <p:cNvPr id="3" name="Content Placeholder 2"/>
          <p:cNvSpPr>
            <a:spLocks noGrp="1"/>
          </p:cNvSpPr>
          <p:nvPr>
            <p:ph idx="1"/>
          </p:nvPr>
        </p:nvSpPr>
        <p:spPr/>
        <p:txBody>
          <a:bodyPr/>
          <a:lstStyle/>
          <a:p>
            <a:r>
              <a:t>Three-tier architecture[edit]p Three-tier architecture is a client-server software architecture pattern in which the user interface (presentation), functional process logic ("business rules"), computer data storage and data access are developed and maintained as independent modules, most often on separate platforms.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