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256" r:id="rId3"/>
    <p:sldId id="663" r:id="rId5"/>
    <p:sldId id="664" r:id="rId6"/>
    <p:sldId id="665" r:id="rId7"/>
    <p:sldId id="666" r:id="rId8"/>
    <p:sldId id="719" r:id="rId9"/>
    <p:sldId id="722" r:id="rId10"/>
    <p:sldId id="821" r:id="rId11"/>
    <p:sldId id="723" r:id="rId12"/>
    <p:sldId id="822" r:id="rId13"/>
    <p:sldId id="850" r:id="rId14"/>
    <p:sldId id="823" r:id="rId15"/>
    <p:sldId id="851" r:id="rId16"/>
    <p:sldId id="852" r:id="rId17"/>
    <p:sldId id="853" r:id="rId18"/>
    <p:sldId id="854" r:id="rId19"/>
    <p:sldId id="881" r:id="rId20"/>
    <p:sldId id="906" r:id="rId21"/>
    <p:sldId id="907" r:id="rId22"/>
    <p:sldId id="908" r:id="rId23"/>
    <p:sldId id="909" r:id="rId24"/>
    <p:sldId id="910" r:id="rId25"/>
    <p:sldId id="728" r:id="rId26"/>
    <p:sldId id="797" r:id="rId27"/>
    <p:sldId id="798" r:id="rId28"/>
    <p:sldId id="729" r:id="rId29"/>
    <p:sldId id="911" r:id="rId30"/>
    <p:sldId id="730" r:id="rId31"/>
    <p:sldId id="912" r:id="rId32"/>
    <p:sldId id="913" r:id="rId33"/>
    <p:sldId id="914" r:id="rId34"/>
    <p:sldId id="805" r:id="rId35"/>
    <p:sldId id="806" r:id="rId36"/>
    <p:sldId id="737" r:id="rId37"/>
    <p:sldId id="740" r:id="rId38"/>
    <p:sldId id="741" r:id="rId39"/>
    <p:sldId id="803" r:id="rId40"/>
    <p:sldId id="804" r:id="rId41"/>
    <p:sldId id="716" r:id="rId42"/>
    <p:sldId id="717" r:id="rId43"/>
    <p:sldId id="718" r:id="rId4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C77A"/>
    <a:srgbClr val="40D59B"/>
    <a:srgbClr val="5CDBAA"/>
    <a:srgbClr val="A6EBD1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896"/>
    <p:restoredTop sz="76994"/>
  </p:normalViewPr>
  <p:slideViewPr>
    <p:cSldViewPr snapToGrid="0" showGuides="1">
      <p:cViewPr varScale="1">
        <p:scale>
          <a:sx n="50" d="100"/>
          <a:sy n="50" d="100"/>
        </p:scale>
        <p:origin x="-1746" y="-84"/>
      </p:cViewPr>
      <p:guideLst>
        <p:guide orient="horz" pos="2017"/>
        <p:guide pos="29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>
                <a:latin typeface="Arial" panose="020B0604020202020204" pitchFamily="34" charset="0"/>
                <a:sym typeface="+mn-ea"/>
              </a:rPr>
              <a:t>目前前端技术更新的速度非常快，各种技术层出不迭，前端自动化工具（Gulp、Grunt），前端组件化框架(Vue.js、React.js)，前端工程化(这是一套技术思想)，前端模块化（SeaJS、RequireJS、ECMAScript），简称就是四个“现代化”。</a:t>
            </a:r>
            <a:endParaRPr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      项目选择的核心技术是前端组件化框架Vue.js,就确定了Vue.js+Webpack这套技术栈，这也是目前最火的一套技术栈之一。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大觅项目业务场景到此介绍完成，下面开始讲解大觅项目的环境搭建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>
                <a:sym typeface="+mn-ea"/>
              </a:rPr>
              <a:t>在</a:t>
            </a:r>
            <a:r>
              <a:rPr>
                <a:sym typeface="+mn-ea"/>
              </a:rPr>
              <a:t>项目环境搭建</a:t>
            </a:r>
            <a:r>
              <a:rPr lang="zh-CN">
                <a:sym typeface="+mn-ea"/>
              </a:rPr>
              <a:t>中会介绍到以上内容，下面会一次介绍</a:t>
            </a:r>
            <a:endParaRPr>
              <a:sym typeface="+mn-ea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、找到自己电脑的对应版本，下载安装即可，安装很简单，直接下一步下一步到最后就可以了</a:t>
            </a:r>
            <a:endParaRPr lang="zh-CN" altLang="en-US">
              <a:latin typeface="+mj-lt"/>
              <a:ea typeface="+mj-ea"/>
              <a:cs typeface="+mj-cs"/>
              <a:sym typeface="Helvetic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2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、</a:t>
            </a:r>
            <a:r>
              <a:rPr lang="en-US" altLang="zh-CN">
                <a:sym typeface="+mn-ea"/>
              </a:rPr>
              <a:t>runtime </a:t>
            </a:r>
            <a:r>
              <a:rPr lang="zh-CN" altLang="en-US">
                <a:sym typeface="+mn-ea"/>
              </a:rPr>
              <a:t>类似于 国际会议当中的 同声翻译 </a:t>
            </a:r>
            <a:endParaRPr lang="zh-CN" altLang="en-US"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lang="zh-CN" altLang="zh-CN">
                <a:latin typeface="+mj-lt"/>
                <a:ea typeface="+mj-ea"/>
                <a:cs typeface="+mj-cs"/>
                <a:sym typeface="+mn-ea"/>
              </a:rPr>
              <a:t>、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node 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版本 这里给大家统一一下： v8.9.3 ，可以使用这个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node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版本，也可以使用更新的版本，但是需要保证大家使用的统一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如果未成功打印版本号，可以检查版本位数是否正确，确认之后重新安装一遍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npm install -g 全局安装和非全局安装的区别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比如说，当我们使用了npm install -g express安装了express框架后， 我们就可以在电脑里的某一个文件夹下，打开控制台，直接使用express 创建项目，否则的话 会遇到 “'express' 不是内部或外部命令，也不是可运行的程序”错误。大家应该也遇到过类似的问题，这就是全局和不全局的区别 ，局部安装的话则是将模块下载到当前命令行所在目录下，只有这里才管用；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经过以上步骤，我们就可以真正进入到项目环境的配置了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使用</a:t>
            </a:r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npm 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安装依赖包的会遇到 </a:t>
            </a:r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--save 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和 </a:t>
            </a:r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--save-dev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的情况，下面来区分一下；</a:t>
            </a:r>
            <a:endParaRPr lang="en-US">
              <a:latin typeface="+mj-lt"/>
              <a:ea typeface="+mj-ea"/>
              <a:cs typeface="+mj-cs"/>
              <a:sym typeface="Helvetica"/>
            </a:endParaRPr>
          </a:p>
          <a:p>
            <a:r>
              <a:rPr lang="en-US"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、</a:t>
            </a:r>
            <a:r>
              <a:rPr lang="en-US">
                <a:latin typeface="+mj-lt"/>
                <a:ea typeface="+mj-ea"/>
                <a:cs typeface="+mj-cs"/>
                <a:sym typeface="Helvetica"/>
              </a:rPr>
              <a:t>npm install 在安装 npm 包时，有两种命令参数可以把它们的信息写入 package.json 文件，一个是npm install--save另一个是 npm install –save-dev，他们表面上的区别是--save 会把依赖包名称添加到 package.json 文件 dependencies 键下，--save-dev 则添加到 package.json 文件 devDependencies 键下</a:t>
            </a:r>
            <a:endParaRPr lang="en-US">
              <a:latin typeface="+mj-lt"/>
              <a:ea typeface="+mj-ea"/>
              <a:cs typeface="+mj-cs"/>
              <a:sym typeface="Helvetica"/>
            </a:endParaRPr>
          </a:p>
          <a:p>
            <a:r>
              <a:rPr lang="en-US">
                <a:latin typeface="+mj-lt"/>
                <a:ea typeface="+mj-ea"/>
                <a:cs typeface="+mj-cs"/>
                <a:sym typeface="Helvetica"/>
              </a:rPr>
              <a:t>2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、dependencies是运行时依赖，devDependencies是开发时的依赖。即devDependencies 下列出的模块，是我们开发时用的，比如 我们安装 js的压缩包gulp-uglify 时，我们采用的是 “npm install –save-dev gulp-uglify ”命令安装，因为我们在发布后用不到它，而只是在我们开发才用到它。dependencies 下的模块，则是我们发布后还需要依赖的模块，譬如像jQuery库或者Angular框架类似的，我们在开发完后后肯定还要依赖它们，否则就运行不了。</a:t>
            </a:r>
            <a:endParaRPr lang="zh-CN" altLang="en-US">
              <a:latin typeface="+mj-lt"/>
              <a:ea typeface="+mj-ea"/>
              <a:cs typeface="+mj-cs"/>
              <a:sym typeface="Helvetic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3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、梳理项目结构的时候，我们看到了</a:t>
            </a:r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.vue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结尾的文件，下面我们就来说一下这个文件；</a:t>
            </a:r>
            <a:endParaRPr lang="zh-CN" altLang="en-US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>
                <a:sym typeface="+mn-ea"/>
              </a:rPr>
              <a:t>安装 vue-cli </a:t>
            </a:r>
            <a:r>
              <a:rPr lang="zh-CN">
                <a:sym typeface="+mn-ea"/>
              </a:rPr>
              <a:t>之后，我们执行 </a:t>
            </a:r>
            <a:r>
              <a:rPr lang="en-US" altLang="zh-CN">
                <a:sym typeface="+mn-ea"/>
              </a:rPr>
              <a:t>vue -v </a:t>
            </a:r>
            <a:r>
              <a:rPr lang="zh-CN" altLang="en-US">
                <a:sym typeface="+mn-ea"/>
              </a:rPr>
              <a:t>如果能显示 </a:t>
            </a:r>
            <a:r>
              <a:rPr lang="en-US" altLang="zh-CN">
                <a:sym typeface="+mn-ea"/>
              </a:rPr>
              <a:t>vue-cli</a:t>
            </a:r>
            <a:r>
              <a:rPr lang="zh-CN" altLang="en-US">
                <a:sym typeface="+mn-ea"/>
              </a:rPr>
              <a:t>的版本号，这表示安装成功</a:t>
            </a:r>
            <a:endParaRPr lang="zh-CN" altLang="en-US"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、同理安装完</a:t>
            </a:r>
            <a:r>
              <a:rPr>
                <a:sym typeface="+mn-ea"/>
              </a:rPr>
              <a:t>webpack </a:t>
            </a:r>
            <a:r>
              <a:rPr lang="zh-CN">
                <a:sym typeface="+mn-ea"/>
              </a:rPr>
              <a:t>可以执行</a:t>
            </a:r>
            <a:r>
              <a:rPr lang="en-US" altLang="zh-CN">
                <a:sym typeface="+mn-ea"/>
              </a:rPr>
              <a:t>webpack -v  </a:t>
            </a:r>
            <a:r>
              <a:rPr lang="zh-CN" altLang="en-US">
                <a:sym typeface="+mn-ea"/>
              </a:rPr>
              <a:t>如果能显示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的版本号，这表示安装成功</a:t>
            </a:r>
            <a:endParaRPr lang="en-US" altLang="zh-CN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、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cmd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调出来的命令面板并不是太好用，我们推荐大家安装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git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软件，安装之后，鼠标右键可以调出 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git bash 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工具，推荐大家使用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4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、执行创建项目命令之后，会有一些命令行交互，我们可以初始化一些项目信息：如下：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vue init webpack &lt;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项目名称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&gt;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webpack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后面跟的是我们的项目名称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）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project name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：如果输入新的项目名称，则用这里的姓名名称，直接回车的话，就用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webpack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后面跟的是项目名称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）Project description：项目的描述内容，大家可以自定义一些内容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） Author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: 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作者，这里可以写上自己的邮箱或者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github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的地址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4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）Vue build：打包的方式，这里可以直接回车即可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5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）Install vue-router? (Y/n) Y ----是否安装Vue路由，建议选择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Yes,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一般项目都需要路由功能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6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）Use ESLint to lint your code? (Y/n) n ----是否启用eslint检测，建议选择no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7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）Set up unit tests (Y/n) n ----是否需要单元检测，建议选择no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8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）Setup e2e tests with Nightwatch? (Y/n) n----是否需要端对端的检测，建议选择no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、安装项目依赖包之后多了一个 node_modules文件夹，说明我们安装的依赖包都存在这里面</a:t>
            </a:r>
            <a:endParaRPr lang="zh-CN" altLang="en-US">
              <a:latin typeface="+mj-lt"/>
              <a:ea typeface="+mj-ea"/>
              <a:cs typeface="+mj-cs"/>
              <a:sym typeface="Helvetic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2</a:t>
            </a:r>
            <a:r>
              <a:rPr lang="zh-CN" altLang="zh-CN">
                <a:latin typeface="+mj-lt"/>
                <a:ea typeface="+mj-ea"/>
                <a:cs typeface="+mj-cs"/>
                <a:sym typeface="Helvetica"/>
              </a:rPr>
              <a:t>、启动项目之后，需要自己打开浏览器，输入</a:t>
            </a:r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http://localhost:8080</a:t>
            </a:r>
            <a:endParaRPr lang="zh-CN" altLang="en-US">
              <a:latin typeface="+mj-lt"/>
              <a:ea typeface="+mj-ea"/>
              <a:cs typeface="+mj-cs"/>
              <a:sym typeface="Helvetic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2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、其余的文件都是做什么的 接下来我们再介绍，先把项目跑起来再说；</a:t>
            </a:r>
            <a:endParaRPr lang="zh-CN" altLang="en-US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在这里可以把大觅项目给大家演示</a:t>
            </a:r>
            <a:endParaRPr 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更为详细的目录请查看图中所示</a:t>
            </a:r>
            <a:endParaRPr lang="zh-CN" altLang="en-US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需要进入项目目录 首先运行 </a:t>
            </a:r>
            <a:r>
              <a:rPr lang="en-US" altLang="zh-CN" dirty="0" smtClean="0">
                <a:ea typeface="宋体" panose="02010600030101010101" pitchFamily="2" charset="-122"/>
              </a:rPr>
              <a:t>cnpm install </a:t>
            </a:r>
            <a:r>
              <a:rPr lang="zh-CN" altLang="en-US" dirty="0" smtClean="0">
                <a:ea typeface="宋体" panose="02010600030101010101" pitchFamily="2" charset="-122"/>
              </a:rPr>
              <a:t>安装项目依赖，然后 </a:t>
            </a:r>
            <a:r>
              <a:rPr lang="en-US" altLang="zh-CN" dirty="0" smtClean="0">
                <a:ea typeface="宋体" panose="02010600030101010101" pitchFamily="2" charset="-122"/>
              </a:rPr>
              <a:t>npm run dev </a:t>
            </a:r>
            <a:r>
              <a:rPr lang="zh-CN" altLang="en-US" dirty="0" smtClean="0">
                <a:ea typeface="宋体" panose="02010600030101010101" pitchFamily="2" charset="-122"/>
              </a:rPr>
              <a:t>运行项目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84919-9516-4A22-BB58-DB9580593F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sym typeface="+mn-ea"/>
              </a:rPr>
              <a:t>前端架构设计主要讲解的内容</a:t>
            </a:r>
            <a:endParaRPr lang="zh-CN" altLang="en-US"/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、谈到框架设计，很多人都会想到MVC、MVP、MVVM等，那么前端开发为什么要进行框架设计呢？使用原始的方式进行开发有什么问题呢？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、大觅项目使用分层架构设计（把功能相似，抽象级别相近的实现进行分层，使逻辑变得清晰，容易理解和维护，也被称作为多层架构或N层架构），在这里使用的是类MVVM的分层架构方式，但还不完全是MVVM的分层架构方式。分层架构的主要优势在于：易维护、可扩展、易复用、灵活性高等特点深受前端开发工程师喜爱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smtClean="0">
                <a:latin typeface="Arial" panose="020B0604020202020204" pitchFamily="34" charset="0"/>
              </a:rPr>
              <a:t>不分离：前后端共用同一个项目目录，本地开发环境搭建成本高，项目比较复杂不宜维护且维护成本高，发布风险高，不利于问题的定位和修改。</a:t>
            </a:r>
            <a:endParaRPr smtClean="0">
              <a:latin typeface="Arial" panose="020B0604020202020204" pitchFamily="34" charset="0"/>
            </a:endParaRPr>
          </a:p>
          <a:p>
            <a:pPr eaLnBrk="1" hangingPunct="1"/>
            <a:r>
              <a:rPr smtClean="0">
                <a:latin typeface="Arial" panose="020B0604020202020204" pitchFamily="34" charset="0"/>
              </a:rPr>
              <a:t>部分分离：本地环境搭建成本较高，需要后端提供页面模板（JSP等），更新和修改模板都需要后端人员操作，效率低且不易维护，发布方式需要同时发布，且沟通成本比较高。</a:t>
            </a:r>
            <a:endParaRPr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Visual Studio Code并非是微软提供的大型开发工具包Visual Studio，而是微软在2015年4月份发布的一款能够运行在Window、Mac OS和Linux之上的免费跨平台编辑器，优秀的性能，完备的特性，加之针对于Web开发的优化和方便的调试，使其被评价为最好用的IDE。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同时Visual Studio Code通过了大量的扩展插件，扩展插件可以实现提升开发效率，可以单击“拓展”图标按钮安装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上述优缺点分析，可以很清晰的了解UI框架，判断项目是否使用UI框架，就要去权衡UI框架是否适合项目要求，如果项目开发工期比较紧而且对项目精细化要求不是特别高，那么使用UI框架是最好的选择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通过对市面上搭配Vue使用的UI框架的筛选，最后选择iView框架作为大觅项目的UI框架，下面介绍一下iView框架。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项目中引入iView框架，官方提供了两种方式，一种是一次性将全部的组件引入到项目中，这种方式短平快，可以很方便的解决问题，但是项目中不可能把UI框架中的所有组件都用一遍，所以这种引入方法会造成文件体积过大，冗余代码多的问题，但是使用起来相当简单，可以在项目的任意页面直接使用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、另外一种方式是按需引入组件，也就是项目中需要什么组件，就引入哪个组件，实现按需加载组件，减少文件体积。但是使用起来相对复杂，具体方式引入方式请查看官方网站，这里不再介绍。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Button</a:t>
            </a:r>
            <a:r>
              <a:rPr lang="zh-CN" altLang="en-US" dirty="0">
                <a:ea typeface="宋体" panose="02010600030101010101" pitchFamily="2" charset="-122"/>
              </a:rPr>
              <a:t>组件：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t>&lt;Button type="success"&gt;Success&lt;/Button&gt;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84919-9516-4A22-BB58-DB9580593F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400215-E3F8-4EDC-AAFD-746355BA88A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针对</a:t>
            </a:r>
            <a:r>
              <a:rPr lang="en-US" altLang="zh-CN"/>
              <a:t>1</a:t>
            </a:r>
            <a:r>
              <a:rPr lang="zh-CN" altLang="en-US"/>
              <a:t>知识点的小结</a:t>
            </a:r>
            <a:endParaRPr lang="zh-CN" altLang="en-US"/>
          </a:p>
          <a:p>
            <a:r>
              <a:rPr dirty="0" smtClean="0">
                <a:sym typeface="Arial" panose="020B0604020202020204" pitchFamily="34" charset="0"/>
              </a:rPr>
              <a:t>在了解构建工具的优势之后，既然构建工具能满足前端的开发需求，减少不必要的人工投入，经过前端这块的市场调研，根据构建工具的使用具体占比情况，现在构建工具分类中，Webpack占比最大，使用最为广泛，就选择使用Webpack进行文件的打包和编译，能更方便的进行前端代码的开发和维护。</a:t>
            </a:r>
            <a:endParaRPr dirty="0" smtClean="0">
              <a:sym typeface="Arial" panose="020B0604020202020204" pitchFamily="34" charset="0"/>
            </a:endParaRPr>
          </a:p>
          <a:p>
            <a:endParaRPr lang="zh-CN" altLang="en-US" dirty="0" smtClean="0">
              <a:sym typeface="Arial" panose="020B0604020202020204" pitchFamily="34" charset="0"/>
            </a:endParaRPr>
          </a:p>
          <a:p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zh-CN" altLang="en-US" smtClean="0">
                <a:latin typeface="Arial" panose="020B0604020202020204" pitchFamily="34" charset="0"/>
              </a:rPr>
              <a:t>安装</a:t>
            </a:r>
            <a:r>
              <a:rPr lang="en-US" altLang="zh-CN" smtClean="0">
                <a:latin typeface="Arial" panose="020B0604020202020204" pitchFamily="34" charset="0"/>
              </a:rPr>
              <a:t>Webpack</a:t>
            </a:r>
            <a:r>
              <a:rPr lang="zh-CN" altLang="en-US" smtClean="0">
                <a:latin typeface="Arial" panose="020B0604020202020204" pitchFamily="34" charset="0"/>
              </a:rPr>
              <a:t>不再赘述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、上面这种配置方法非常麻烦，之后多个</a:t>
            </a:r>
            <a:r>
              <a:rPr lang="en-US" altLang="zh-CN" smtClean="0">
                <a:latin typeface="Arial" panose="020B0604020202020204" pitchFamily="34" charset="0"/>
              </a:rPr>
              <a:t>js</a:t>
            </a:r>
            <a:r>
              <a:rPr lang="zh-CN" altLang="en-US" smtClean="0">
                <a:latin typeface="Arial" panose="020B0604020202020204" pitchFamily="34" charset="0"/>
              </a:rPr>
              <a:t>构建，还有</a:t>
            </a:r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的构建等等，会非常繁琐，有没有比较简便的方式呢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、引入CSS样式进行编译，在src文件夹下新建style.css文件，在文件夹里面添加：		           body{background-color:red}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  在index.js文件中添加: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    import  ‘style.css’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使用cnpm install css-loader style-loader --save-dev 将文件添加到package.json文件中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+mn-ea"/>
              </a:rPr>
              <a:t>loader：帮助解析内容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zh-CN" altLang="en-US" smtClean="0">
                <a:latin typeface="Arial" panose="020B0604020202020204" pitchFamily="34" charset="0"/>
              </a:rPr>
              <a:t>webpack会自动查找webpack.config.js文件。关于webpack.config.js文件的其他配置属性请参照地址：https://webpack.js.org/concepts/loaders/#example；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、大家扫描二维码进行学习</a:t>
            </a:r>
            <a:r>
              <a:rPr>
                <a:sym typeface="+mn-ea"/>
              </a:rPr>
              <a:t>webpack的</a:t>
            </a:r>
            <a:r>
              <a:rPr lang="zh-CN">
                <a:sym typeface="+mn-ea"/>
              </a:rPr>
              <a:t>文件</a:t>
            </a:r>
            <a:r>
              <a:rPr>
                <a:sym typeface="+mn-ea"/>
              </a:rPr>
              <a:t>配置</a:t>
            </a:r>
            <a:r>
              <a:rPr lang="zh-CN">
                <a:sym typeface="+mn-ea"/>
              </a:rPr>
              <a:t>内容</a:t>
            </a:r>
            <a:endParaRPr 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84919-9516-4A22-BB58-DB9580593F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400215-E3F8-4EDC-AAFD-746355BA88A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B0C73-0033-4FE0-B621-45CB7BBE68E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xxx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扫码进</a:t>
            </a:r>
            <a:r>
              <a:rPr lang="en-US" altLang="zh-CN" dirty="0"/>
              <a:t>QQ</a:t>
            </a:r>
            <a:r>
              <a:rPr lang="zh-CN" altLang="en-US" dirty="0"/>
              <a:t>群的二维码一般不需要在各个产品</a:t>
            </a:r>
            <a:r>
              <a:rPr lang="en-US" altLang="zh-CN" dirty="0"/>
              <a:t>PPT</a:t>
            </a:r>
            <a:r>
              <a:rPr lang="zh-CN" altLang="en-US" dirty="0"/>
              <a:t>中体现，</a:t>
            </a:r>
            <a:endParaRPr lang="en-US" altLang="zh-CN" dirty="0"/>
          </a:p>
          <a:p>
            <a:pPr lvl="0"/>
            <a:r>
              <a:rPr lang="zh-CN" altLang="en-US" dirty="0"/>
              <a:t>一般出现在直播课或其他类型的课程中，根据实际情况决定是否需要此二维码。</a:t>
            </a:r>
            <a:endParaRPr lang="en-US" altLang="zh-CN" dirty="0"/>
          </a:p>
          <a:p>
            <a:pPr lvl="0"/>
            <a:r>
              <a:rPr lang="zh-CN" altLang="en-US" dirty="0"/>
              <a:t>注意此二维码根据要进去的</a:t>
            </a:r>
            <a:r>
              <a:rPr lang="en-US" altLang="zh-CN" dirty="0"/>
              <a:t>QQ</a:t>
            </a:r>
            <a:r>
              <a:rPr lang="zh-CN" altLang="en-US" dirty="0"/>
              <a:t>群，二维码各不相同，请使用者自行制作添加。</a:t>
            </a: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D8EE3C-B7E1-4C42-B2B9-6D0A36A694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教学指导： 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课程重难点，课程中重点传授给学生的知识，较难理解或掌握的知识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强调：对于重难点部分，一定要给大家指明，让大家心里有底；</a:t>
            </a:r>
            <a:endParaRPr lang="zh-CN" altLang="en-US" dirty="0"/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核心的步骤和重点知识要突出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核心的步骤和重点知识要突出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   举例梳理一条流程，首先通过首页的左侧导航可以到列表页面，通过点击列表页中的商品可以进入到对应商品的详情页，详情页中选中演出时间、票价、购买数量，点击选座购买可以进入选座页面，选好座位之后，这里假设已经登录大觅网，就会进入信息确认页，信息确认页中选择购票人以及填写发票等信息之后，点击提交订单会进入订单支付页面，订单支付页面中有两种支付方式可供选择，一种是微信支付，另外一种是支付宝支付，这样就梳理出来一条完整的流程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40000"/>
              </a:lnSpc>
              <a:buClr>
                <a:srgbClr val="40D59B"/>
              </a:buClr>
              <a:buFont typeface="Wingdings" panose="05000000000000000000" charset="0"/>
              <a:buChar char=""/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2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3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</a:fld>
            <a:r>
              <a:rPr lang="en-US" altLang="zh-CN" sz="1800" smtClean="0"/>
              <a:t>/41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7171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  <a:endParaRPr kumimoji="0" lang="zh-CN" altLang="en-US" sz="423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p>
            <a:pPr lvl="0"/>
            <a:r>
              <a:rPr lang="en-US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p>
            <a:pPr lvl="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en-US" altLang="en-US" dirty="0"/>
              <a:t>第二级</a:t>
            </a:r>
            <a:endParaRPr lang="en-US" altLang="en-US" dirty="0"/>
          </a:p>
          <a:p>
            <a:pPr lvl="2"/>
            <a:r>
              <a:rPr lang="en-US" altLang="en-US" dirty="0"/>
              <a:t>第三级</a:t>
            </a:r>
            <a:endParaRPr lang="en-US" altLang="en-US" dirty="0"/>
          </a:p>
          <a:p>
            <a:pPr lvl="3"/>
            <a:r>
              <a:rPr lang="en-US" altLang="en-US" dirty="0"/>
              <a:t>第四级</a:t>
            </a:r>
            <a:endParaRPr lang="en-US" altLang="en-US" dirty="0"/>
          </a:p>
          <a:p>
            <a:pPr lvl="4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42485" y="3046730"/>
            <a:ext cx="7561580" cy="1782445"/>
          </a:xfrm>
        </p:spPr>
        <p:txBody>
          <a:bodyPr>
            <a:normAutofit fontScale="90000"/>
          </a:bodyPr>
          <a:lstStyle/>
          <a:p>
            <a:pPr lvl="0" algn="l"/>
            <a:r>
              <a:rPr sz="6130" dirty="0">
                <a:sym typeface="+mn-ea"/>
              </a:rPr>
              <a:t>第一章  </a:t>
            </a:r>
            <a:br>
              <a:rPr sz="6130" dirty="0">
                <a:sym typeface="+mn-ea"/>
              </a:rPr>
            </a:br>
            <a:r>
              <a:rPr sz="6125" dirty="0" smtClean="0">
                <a:sym typeface="+mn-ea"/>
              </a:rPr>
              <a:t>大觅项目架构设计</a:t>
            </a:r>
            <a:br>
              <a:rPr lang="zh-CN" altLang="en-US"/>
            </a:b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altLang="en-US" sz="3700">
                <a:sym typeface="+mn-ea"/>
              </a:rPr>
              <a:t>大觅项目技术栈选型</a:t>
            </a:r>
            <a:r>
              <a:rPr lang="en-US" sz="3700">
                <a:sym typeface="+mn-ea"/>
              </a:rPr>
              <a:t>2-1</a:t>
            </a:r>
            <a:endParaRPr lang="en-US" altLang="zh-CN" sz="37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Node环境</a:t>
            </a:r>
          </a:p>
          <a:p>
            <a:pPr lvl="1"/>
            <a:r>
              <a:rPr lang="en-US"/>
              <a:t>Node目前前端技术的基础环境，大部分技术栈都依赖它，必须要安装</a:t>
            </a:r>
            <a:endParaRPr lang="en-US"/>
          </a:p>
          <a:p>
            <a:pPr lvl="0"/>
            <a:r>
              <a:rPr lang="en-US"/>
              <a:t>包管理工具NPM</a:t>
            </a:r>
            <a:endParaRPr lang="en-US"/>
          </a:p>
          <a:p>
            <a:pPr lvl="1"/>
            <a:r>
              <a:rPr lang="en-US"/>
              <a:t>安装Node之后，NPM自动安装完成了</a:t>
            </a:r>
            <a:endParaRPr lang="en-US"/>
          </a:p>
          <a:p>
            <a:pPr lvl="0"/>
            <a:r>
              <a:rPr lang="en-US"/>
              <a:t>Vue-cli的安装以及初始vue项目</a:t>
            </a:r>
            <a:endParaRPr lang="en-US"/>
          </a:p>
          <a:p>
            <a:pPr lvl="0"/>
            <a:r>
              <a:rPr lang="en-US"/>
              <a:t>Vue框架搭配使用的UI框架</a:t>
            </a:r>
            <a:endParaRPr lang="en-US"/>
          </a:p>
          <a:p>
            <a:pPr lvl="1"/>
            <a:r>
              <a:rPr lang="en-US"/>
              <a:t>选择使用iView框架，UI框架可以大大节约开发时间和成本</a:t>
            </a:r>
            <a:endParaRPr 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altLang="en-US" sz="3700">
                <a:sym typeface="+mn-ea"/>
              </a:rPr>
              <a:t>大觅项目技术栈选型</a:t>
            </a:r>
            <a:r>
              <a:rPr lang="en-US" sz="3700">
                <a:sym typeface="+mn-ea"/>
              </a:rPr>
              <a:t>2-2</a:t>
            </a:r>
            <a:endParaRPr lang="en-US" altLang="zh-CN" sz="37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页面路由使用vue-router插件</a:t>
            </a:r>
            <a:endParaRPr lang="en-US"/>
          </a:p>
          <a:p>
            <a:pPr lvl="0"/>
            <a:r>
              <a:rPr lang="zh-CN" altLang="en-US"/>
              <a:t>项目要实现数据共享，使用VueX来管理</a:t>
            </a:r>
            <a:endParaRPr lang="zh-CN" altLang="en-US"/>
          </a:p>
          <a:p>
            <a:pPr lvl="0"/>
            <a:r>
              <a:rPr lang="en-US"/>
              <a:t>JavaScript</a:t>
            </a:r>
            <a:r>
              <a:rPr lang="zh-CN" altLang="en-US"/>
              <a:t>编写</a:t>
            </a:r>
            <a:r>
              <a:rPr lang="en-US"/>
              <a:t>使用ECMAScript 6 语法</a:t>
            </a:r>
            <a:endParaRPr lang="en-US"/>
          </a:p>
          <a:p>
            <a:pPr lvl="0"/>
            <a:r>
              <a:rPr lang="en-US"/>
              <a:t>发送异步请求， </a:t>
            </a:r>
            <a:r>
              <a:rPr lang="zh-CN" altLang="en-US"/>
              <a:t>使用</a:t>
            </a:r>
            <a:r>
              <a:rPr lang="en-US"/>
              <a:t>Vue官方推荐的 axios插件</a:t>
            </a:r>
            <a:endParaRPr lang="en-US"/>
          </a:p>
          <a:p>
            <a:pPr lvl="0"/>
            <a:r>
              <a:rPr lang="en-US"/>
              <a:t>后台数据通过Mock数据进行模拟</a:t>
            </a:r>
            <a:endParaRPr lang="en-US"/>
          </a:p>
          <a:p>
            <a:pPr lvl="0"/>
            <a:r>
              <a:rPr lang="en-US"/>
              <a:t>前端小工具或者插件</a:t>
            </a:r>
            <a:endParaRPr lang="en-US"/>
          </a:p>
          <a:p>
            <a:pPr lvl="1"/>
            <a:r>
              <a:rPr lang="zh-CN" altLang="en-US" sz="2200"/>
              <a:t>百度地图</a:t>
            </a:r>
            <a:r>
              <a:rPr lang="en-US" altLang="zh-CN" sz="2200"/>
              <a:t>API</a:t>
            </a:r>
            <a:r>
              <a:rPr lang="zh-CN" altLang="en-US" sz="2200"/>
              <a:t>使用、生成二维码插件等</a:t>
            </a:r>
            <a:endParaRPr lang="en-US"/>
          </a:p>
          <a:p>
            <a:pPr lvl="0"/>
            <a:endParaRPr 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t>大觅项目环境搭建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Node.js的介绍</a:t>
            </a:r>
          </a:p>
          <a:p>
            <a:r>
              <a:t>什么是NPM</a:t>
            </a:r>
          </a:p>
          <a:p>
            <a:r>
              <a:t>安装</a:t>
            </a:r>
            <a:r>
              <a:rPr lang="en-US"/>
              <a:t>CNPM</a:t>
            </a:r>
            <a:endParaRPr lang="en-US"/>
          </a:p>
          <a:p>
            <a:r>
              <a:rPr lang="en-US" altLang="zh-CN">
                <a:sym typeface="+mn-ea"/>
              </a:rPr>
              <a:t>Vue-cli脚手架</a:t>
            </a:r>
            <a:r>
              <a:rPr lang="zh-CN" altLang="en-US">
                <a:sym typeface="+mn-ea"/>
              </a:rPr>
              <a:t>介绍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安装 </a:t>
            </a:r>
            <a:r>
              <a:rPr lang="en-US" sz="3700">
                <a:sym typeface="+mn-ea"/>
              </a:rPr>
              <a:t>N</a:t>
            </a:r>
            <a:r>
              <a:rPr sz="3700">
                <a:sym typeface="+mn-ea"/>
              </a:rPr>
              <a:t>ode.js</a:t>
            </a:r>
            <a:endParaRPr sz="3700">
              <a:sym typeface="+mn-ea"/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JavaScript</a:t>
            </a:r>
            <a:r>
              <a:rPr lang="zh-CN" altLang="en-US"/>
              <a:t>运行时环境（</a:t>
            </a:r>
            <a:r>
              <a:rPr lang="en-US" altLang="zh-CN"/>
              <a:t>runtime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t>下载地址：https://nodejs.org/en/download/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825" y="2496185"/>
            <a:ext cx="7106285" cy="3425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700">
                <a:sym typeface="+mn-ea"/>
              </a:rPr>
              <a:t>N</a:t>
            </a:r>
            <a:r>
              <a:rPr sz="3700">
                <a:sym typeface="+mn-ea"/>
              </a:rPr>
              <a:t>ode.js</a:t>
            </a:r>
            <a:r>
              <a:rPr lang="zh-CN" sz="3700">
                <a:sym typeface="+mn-ea"/>
              </a:rPr>
              <a:t>是否</a:t>
            </a:r>
            <a:r>
              <a:rPr sz="3700">
                <a:sym typeface="+mn-ea"/>
              </a:rPr>
              <a:t>安装</a:t>
            </a:r>
            <a:r>
              <a:rPr lang="zh-CN" sz="3700">
                <a:sym typeface="+mn-ea"/>
              </a:rPr>
              <a:t>成功</a:t>
            </a:r>
            <a:endParaRPr lang="zh-CN" sz="3700">
              <a:sym typeface="+mn-ea"/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771525" y="1308100"/>
            <a:ext cx="9959340" cy="4818380"/>
          </a:xfrm>
          <a:prstGeom prst="rect">
            <a:avLst/>
          </a:prstGeom>
        </p:spPr>
        <p:txBody>
          <a:bodyPr/>
          <a:lstStyle/>
          <a:p>
            <a:r>
              <a:rPr lang="zh-CN"/>
              <a:t>在</a:t>
            </a:r>
            <a:r>
              <a:t>windows</a:t>
            </a:r>
            <a:r>
              <a:rPr lang="zh-CN"/>
              <a:t>中</a:t>
            </a:r>
            <a:endParaRPr lang="zh-CN"/>
          </a:p>
          <a:p>
            <a:pPr lvl="1"/>
            <a:r>
              <a:t>win+r召唤出运行窗口，输入cmd打开命令行窗口。输入node -v可得到对应的Node.js版本</a:t>
            </a:r>
            <a:r>
              <a:rPr lang="zh-CN"/>
              <a:t>，说明安装成功</a:t>
            </a:r>
            <a:endParaRPr lang="zh-CN"/>
          </a:p>
        </p:txBody>
      </p:sp>
      <p:pic>
        <p:nvPicPr>
          <p:cNvPr id="58" name="图片 58" descr="图1.9 验证Node.js是否安装成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360" y="2911475"/>
            <a:ext cx="5686425" cy="290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700">
                <a:sym typeface="+mn-ea"/>
              </a:rPr>
              <a:t>NPM</a:t>
            </a:r>
            <a:r>
              <a:rPr sz="3700">
                <a:sym typeface="+mn-ea"/>
              </a:rPr>
              <a:t>包管理器</a:t>
            </a:r>
            <a:endParaRPr sz="3700">
              <a:sym typeface="+mn-ea"/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771525" y="1308100"/>
            <a:ext cx="9959340" cy="48183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NPM</a:t>
            </a:r>
            <a:r>
              <a:t>包管理器是集成在Node.js中了，所以在安装Node.js的时候就已经自带了</a:t>
            </a:r>
            <a:r>
              <a:rPr lang="en-US"/>
              <a:t>N</a:t>
            </a:r>
            <a:r>
              <a:rPr lang="en-US"/>
              <a:t>PM</a:t>
            </a:r>
          </a:p>
          <a:p>
            <a:pPr lvl="1"/>
            <a:r>
              <a:t>输入npm -v可得到</a:t>
            </a:r>
            <a:r>
              <a:rPr lang="en-US"/>
              <a:t>NPM</a:t>
            </a:r>
            <a:r>
              <a:t>的版本</a:t>
            </a:r>
          </a:p>
          <a:p>
            <a:pPr lvl="0"/>
            <a:r>
              <a:rPr lang="en-US"/>
              <a:t>NPM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285875" y="3729355"/>
            <a:ext cx="9620250" cy="20866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npm install &lt;Module Name&gt; -g    //安装模块  加不加 -g 代表是不是全局安装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npm list &lt;Module Name&gt;   //查看某个模块的版本号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npm uninstall &lt;Module Name&gt;  //卸载模块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npm update &lt;Module Name&gt;     //更新模块 </a:t>
            </a:r>
            <a:endParaRPr lang="en-US" altLang="zh-CN"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sz="3700">
                <a:sym typeface="+mn-ea"/>
              </a:rPr>
              <a:t>安装</a:t>
            </a:r>
            <a:r>
              <a:rPr lang="en-US" sz="3700">
                <a:sym typeface="+mn-ea"/>
              </a:rPr>
              <a:t>CNPM</a:t>
            </a:r>
            <a:endParaRPr lang="en-US" sz="3700">
              <a:sym typeface="+mn-ea"/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771525" y="1308100"/>
            <a:ext cx="9959340" cy="4818380"/>
          </a:xfrm>
          <a:prstGeom prst="rect">
            <a:avLst/>
          </a:prstGeom>
        </p:spPr>
        <p:txBody>
          <a:bodyPr/>
          <a:lstStyle/>
          <a:p>
            <a:r>
              <a:t>由于资源的限制，</a:t>
            </a:r>
            <a:r>
              <a:rPr lang="zh-CN"/>
              <a:t>使用</a:t>
            </a:r>
            <a:r>
              <a:rPr lang="en-US">
                <a:sym typeface="+mn-ea"/>
              </a:rPr>
              <a:t>NPM</a:t>
            </a:r>
            <a:r>
              <a:t>安装依赖包的时候经常失败，建议使用</a:t>
            </a:r>
            <a:r>
              <a:rPr lang="en-US">
                <a:sym typeface="+mn-ea"/>
              </a:rPr>
              <a:t>NPM</a:t>
            </a:r>
            <a:r>
              <a:t>的国内镜像</a:t>
            </a:r>
            <a:r>
              <a:rPr lang="en-US"/>
              <a:t>C</a:t>
            </a:r>
            <a:r>
              <a:rPr lang="en-US">
                <a:sym typeface="+mn-ea"/>
              </a:rPr>
              <a:t>NPM</a:t>
            </a:r>
            <a:r>
              <a:t> 命令行工具代替默认的</a:t>
            </a:r>
            <a:r>
              <a:rPr lang="en-US">
                <a:sym typeface="+mn-ea"/>
              </a:rPr>
              <a:t>NPM</a:t>
            </a:r>
          </a:p>
          <a:p>
            <a:pPr lvl="0"/>
            <a:r>
              <a:t>在命令行中输入以下内容等待安装</a:t>
            </a:r>
            <a:r>
              <a:rPr lang="zh-CN"/>
              <a:t>即可</a:t>
            </a:r>
            <a:endParaRPr lang="zh-CN"/>
          </a:p>
          <a:p>
            <a:pPr lvl="0"/>
            <a:endParaRPr lang="zh-CN"/>
          </a:p>
          <a:p>
            <a:pPr lvl="0"/>
            <a:endParaRPr lang="zh-CN"/>
          </a:p>
          <a:p>
            <a:pPr lvl="0"/>
            <a:r>
              <a:rPr lang="zh-CN"/>
              <a:t>安装</a:t>
            </a:r>
            <a:r>
              <a:rPr lang="en-US" altLang="zh-CN"/>
              <a:t>C</a:t>
            </a:r>
            <a:r>
              <a:rPr lang="en-US">
                <a:sym typeface="+mn-ea"/>
              </a:rPr>
              <a:t>NPM</a:t>
            </a:r>
            <a:r>
              <a:rPr lang="zh-CN" altLang="en-US"/>
              <a:t>成功之后，所以用到</a:t>
            </a:r>
            <a:r>
              <a:rPr lang="en-US">
                <a:sym typeface="+mn-ea"/>
              </a:rPr>
              <a:t>NPM</a:t>
            </a:r>
            <a:r>
              <a:rPr lang="zh-CN" altLang="en-US"/>
              <a:t>的地方可以全部替换为</a:t>
            </a:r>
            <a:r>
              <a:rPr lang="en-US" altLang="zh-CN"/>
              <a:t>C</a:t>
            </a:r>
            <a:r>
              <a:rPr lang="en-US">
                <a:sym typeface="+mn-ea"/>
              </a:rPr>
              <a:t>NPM</a:t>
            </a:r>
            <a:endParaRPr lang="en-US" altLang="zh-CN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110615" y="3390265"/>
            <a:ext cx="9620250" cy="6540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npm install -g cnpm --registry=https://registry.npm.taobao.org</a:t>
            </a:r>
            <a:endParaRPr lang="en-US" altLang="zh-CN"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扩展</a:t>
            </a:r>
            <a:endParaRPr sz="3700">
              <a:sym typeface="+mn-ea"/>
            </a:endParaRP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--save</a:t>
            </a:r>
            <a:r>
              <a:rPr lang="zh-CN" altLang="en-US"/>
              <a:t>与</a:t>
            </a:r>
            <a:r>
              <a:rPr lang="en-US" altLang="zh-CN"/>
              <a:t>--save-dev </a:t>
            </a:r>
            <a:r>
              <a:rPr lang="zh-CN" altLang="en-US"/>
              <a:t>区别</a:t>
            </a:r>
            <a:endParaRPr lang="zh-CN" altLang="en-US"/>
          </a:p>
          <a:p>
            <a:pPr lvl="1"/>
            <a:r>
              <a:rPr lang="en-US">
                <a:latin typeface="+mj-lt"/>
                <a:ea typeface="+mj-ea"/>
                <a:cs typeface="+mj-cs"/>
                <a:sym typeface="Helvetica"/>
              </a:rPr>
              <a:t>--save 会把依赖包名称添加到 package.json 文件 dependencies 下</a:t>
            </a:r>
            <a:endParaRPr lang="en-US">
              <a:latin typeface="+mj-lt"/>
              <a:ea typeface="+mj-ea"/>
              <a:cs typeface="+mj-cs"/>
              <a:sym typeface="Helvetica"/>
            </a:endParaRPr>
          </a:p>
          <a:p>
            <a:pPr lvl="1"/>
            <a:r>
              <a:rPr lang="en-US">
                <a:latin typeface="+mj-lt"/>
                <a:ea typeface="+mj-ea"/>
                <a:cs typeface="+mj-cs"/>
                <a:sym typeface="Helvetica"/>
              </a:rPr>
              <a:t>--save-dev 会把依赖包添加到 package.json 文件 devDependencies 下</a:t>
            </a:r>
            <a:endParaRPr lang="en-US">
              <a:latin typeface="+mj-lt"/>
              <a:ea typeface="+mj-ea"/>
              <a:cs typeface="+mj-cs"/>
              <a:sym typeface="Helvetica"/>
            </a:endParaRPr>
          </a:p>
          <a:p>
            <a:pPr lvl="1"/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本质区别</a:t>
            </a:r>
            <a:endParaRPr lang="zh-CN" altLang="en-US">
              <a:latin typeface="+mj-lt"/>
              <a:ea typeface="+mj-ea"/>
              <a:cs typeface="+mj-cs"/>
              <a:sym typeface="Helvetica"/>
            </a:endParaRPr>
          </a:p>
          <a:p>
            <a:pPr lvl="2"/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dependencies是运行时依赖</a:t>
            </a:r>
            <a:endParaRPr lang="zh-CN" altLang="en-US">
              <a:latin typeface="+mj-lt"/>
              <a:ea typeface="+mj-ea"/>
              <a:cs typeface="+mj-cs"/>
              <a:sym typeface="Helvetica"/>
            </a:endParaRPr>
          </a:p>
          <a:p>
            <a:pPr lvl="2"/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devDependencies是开发时的依赖</a:t>
            </a:r>
            <a:endParaRPr lang="zh-CN" altLang="en-US">
              <a:latin typeface="+mj-lt"/>
              <a:ea typeface="+mj-ea"/>
              <a:cs typeface="+mj-cs"/>
              <a:sym typeface="Helvetica"/>
            </a:endParaRPr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Vue-cli脚手架</a:t>
            </a:r>
            <a:r>
              <a:rPr lang="en-US"/>
              <a:t>2-1</a:t>
            </a:r>
            <a:endParaRPr lang="en-US"/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Vue-cli</a:t>
            </a:r>
            <a:r>
              <a:rPr lang="zh-CN" altLang="en-US"/>
              <a:t>是用</a:t>
            </a:r>
            <a:r>
              <a:rPr lang="en-US" altLang="zh-CN"/>
              <a:t>node</a:t>
            </a:r>
            <a:r>
              <a:rPr lang="zh-CN" altLang="en-US"/>
              <a:t>编写的命令行工具，我们需要进行全局安装</a:t>
            </a:r>
            <a:endParaRPr lang="zh-CN" altLang="en-US"/>
          </a:p>
          <a:p>
            <a:pPr lvl="0"/>
            <a:r>
              <a:t>安装 vue-cli：</a:t>
            </a:r>
            <a:r>
              <a:rPr lang="en-US"/>
              <a:t>c</a:t>
            </a:r>
            <a:r>
              <a:t>npm install -g vue-cli </a:t>
            </a:r>
          </a:p>
          <a:p>
            <a:r>
              <a:t>安装webpack：</a:t>
            </a:r>
            <a:r>
              <a:rPr lang="en-US"/>
              <a:t>c</a:t>
            </a:r>
            <a:r>
              <a:t>npm install webpack -g </a:t>
            </a:r>
          </a:p>
          <a:p>
            <a:r>
              <a:t>创建项目：vue init webpack </a:t>
            </a:r>
            <a:r>
              <a:rPr lang="en-US"/>
              <a:t>dm</a:t>
            </a:r>
            <a:r>
              <a:t> </a:t>
            </a:r>
          </a:p>
        </p:txBody>
      </p:sp>
      <p:pic>
        <p:nvPicPr>
          <p:cNvPr id="3" name="图片 33" descr="图1.14 使用脚手架快速生成项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3520" y="1004570"/>
            <a:ext cx="7425690" cy="4848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Vue-cli脚手架</a:t>
            </a:r>
            <a:r>
              <a:rPr lang="en-US"/>
              <a:t>2-2</a:t>
            </a:r>
            <a:endParaRPr lang="en-US"/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切换到所创建的项目目录下：cd </a:t>
            </a:r>
            <a:r>
              <a:rPr lang="en-US"/>
              <a:t>dm</a:t>
            </a:r>
          </a:p>
          <a:p>
            <a:r>
              <a:t>安装</a:t>
            </a:r>
            <a:r>
              <a:rPr lang="zh-CN"/>
              <a:t>项目依赖</a:t>
            </a:r>
            <a:r>
              <a:t>模块：</a:t>
            </a:r>
            <a:r>
              <a:rPr lang="en-US"/>
              <a:t>c</a:t>
            </a:r>
            <a:r>
              <a:t>npm install </a:t>
            </a:r>
          </a:p>
          <a:p>
            <a:r>
              <a:t>启动项目：npm run dev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910" y="3422015"/>
            <a:ext cx="5761990" cy="2704465"/>
          </a:xfrm>
          <a:prstGeom prst="rect">
            <a:avLst/>
          </a:prstGeom>
          <a:ln w="12700" cmpd="sng">
            <a:solidFill>
              <a:srgbClr val="00C77A"/>
            </a:solidFill>
            <a:prstDash val="solid"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10" y="3317240"/>
            <a:ext cx="5771515" cy="2914015"/>
          </a:xfrm>
          <a:prstGeom prst="rect">
            <a:avLst/>
          </a:prstGeom>
          <a:ln w="12700" cmpd="sng">
            <a:solidFill>
              <a:srgbClr val="00C77A"/>
            </a:solidFill>
            <a:prstDash val="solid"/>
          </a:ln>
        </p:spPr>
      </p:pic>
      <p:pic>
        <p:nvPicPr>
          <p:cNvPr id="129" name="图片 129" descr="图1.16 项目启动成功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10" y="1258570"/>
            <a:ext cx="4030345" cy="492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本课目标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zh-CN"/>
          </a:p>
          <a:p>
            <a:endParaRPr lang="zh-CN" altLang="zh-CN" smtClean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98525" y="1435100"/>
            <a:ext cx="10687685" cy="481838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Font typeface="Wingdings" panose="05000000000000000000" charset="0"/>
              <a:buChar char="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Font typeface="Wingdings" panose="05000000000000000000" charset="0"/>
              <a:buChar char="q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r>
              <a:rPr lang="zh-CN" altLang="en-US" sz="2400">
                <a:sym typeface="+mn-ea"/>
              </a:rPr>
              <a:t>学完本门课程后，你能够</a:t>
            </a:r>
            <a:endParaRPr lang="en-US" altLang="zh-CN" sz="2400" dirty="0"/>
          </a:p>
          <a:p>
            <a:endParaRPr lang="zh-CN" altLang="zh-CN" sz="2400"/>
          </a:p>
          <a:p>
            <a:endParaRPr lang="zh-CN" altLang="zh-CN" sz="2400" smtClean="0"/>
          </a:p>
        </p:txBody>
      </p:sp>
      <p:sp>
        <p:nvSpPr>
          <p:cNvPr id="19" name="矩形 18"/>
          <p:cNvSpPr/>
          <p:nvPr/>
        </p:nvSpPr>
        <p:spPr bwMode="auto">
          <a:xfrm>
            <a:off x="2520315" y="4199890"/>
            <a:ext cx="5307330" cy="832485"/>
          </a:xfrm>
          <a:prstGeom prst="rect">
            <a:avLst/>
          </a:prstGeom>
          <a:solidFill>
            <a:srgbClr val="00C77A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掌握大觅项目使用的插件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20315" y="5227320"/>
            <a:ext cx="5307330" cy="822960"/>
          </a:xfrm>
          <a:prstGeom prst="rect">
            <a:avLst/>
          </a:prstGeom>
          <a:solidFill>
            <a:srgbClr val="00C77A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实现大觅项目的开发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20950" y="2160905"/>
            <a:ext cx="5307330" cy="822960"/>
          </a:xfrm>
          <a:prstGeom prst="rect">
            <a:avLst/>
          </a:prstGeom>
          <a:solidFill>
            <a:srgbClr val="00C77A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掌握大觅项目环境搭建</a:t>
            </a:r>
            <a:endParaRPr lang="en-US" altLang="zh-CN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520950" y="3173095"/>
            <a:ext cx="5306695" cy="822960"/>
          </a:xfrm>
          <a:prstGeom prst="rect">
            <a:avLst/>
          </a:prstGeom>
          <a:solidFill>
            <a:srgbClr val="00C77A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掌握</a:t>
            </a:r>
            <a:r>
              <a:rPr lang="en-US" altLang="zh-CN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V</a:t>
            </a:r>
            <a:r>
              <a:rPr lang="en-US" altLang="zh-CN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  <a:sym typeface="+mn-ea"/>
              </a:rPr>
              <a:t>ue.js</a:t>
            </a: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  <a:sym typeface="+mn-ea"/>
              </a:rPr>
              <a:t>框架常用</a:t>
            </a:r>
            <a:r>
              <a:rPr lang="en-US" altLang="zh-CN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  <a:sym typeface="+mn-ea"/>
              </a:rPr>
              <a:t>API</a:t>
            </a:r>
            <a:endParaRPr lang="en-US" altLang="zh-CN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项目目录结构分析</a:t>
            </a:r>
          </a:p>
        </p:txBody>
      </p:sp>
      <p:sp>
        <p:nvSpPr>
          <p:cNvPr id="118" name="Shape 118"/>
          <p:cNvSpPr/>
          <p:nvPr/>
        </p:nvSpPr>
        <p:spPr>
          <a:xfrm>
            <a:off x="5972888" y="3244335"/>
            <a:ext cx="123190" cy="100965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baseline="30000"/>
            </a:lvl1pPr>
          </a:lstStyle>
          <a:p>
            <a:r>
              <a:rPr sz="100"/>
              <a:t> </a:t>
            </a:r>
            <a:endParaRPr sz="100"/>
          </a:p>
        </p:txBody>
      </p:sp>
      <p:sp>
        <p:nvSpPr>
          <p:cNvPr id="119" name="Shape 119"/>
          <p:cNvSpPr/>
          <p:nvPr/>
        </p:nvSpPr>
        <p:spPr>
          <a:xfrm>
            <a:off x="5972888" y="3244335"/>
            <a:ext cx="123190" cy="100965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baseline="30000"/>
            </a:lvl1pPr>
          </a:lstStyle>
          <a:p>
            <a:r>
              <a:rPr sz="100"/>
              <a:t> </a:t>
            </a:r>
            <a:endParaRPr sz="100"/>
          </a:p>
        </p:txBody>
      </p:sp>
      <p:sp>
        <p:nvSpPr>
          <p:cNvPr id="120" name="Shape 120"/>
          <p:cNvSpPr/>
          <p:nvPr/>
        </p:nvSpPr>
        <p:spPr>
          <a:xfrm>
            <a:off x="5972888" y="3244335"/>
            <a:ext cx="123190" cy="100965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baseline="30000"/>
            </a:lvl1pPr>
          </a:lstStyle>
          <a:p>
            <a:r>
              <a:rPr sz="100"/>
              <a:t> </a:t>
            </a:r>
            <a:endParaRPr sz="100"/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文件解释</a:t>
            </a:r>
          </a:p>
          <a:p>
            <a:pPr lvl="1"/>
            <a:r>
              <a:t>node_modules为依赖的模块</a:t>
            </a:r>
          </a:p>
          <a:p>
            <a:pPr lvl="1"/>
            <a:r>
              <a:t>src放置组件和入口文件</a:t>
            </a:r>
          </a:p>
          <a:p>
            <a:pPr lvl="1"/>
            <a:r>
              <a:t>static放置静态资源文件</a:t>
            </a:r>
          </a:p>
          <a:p>
            <a:pPr lvl="1"/>
            <a:r>
              <a:t>index.html文件入口</a:t>
            </a:r>
          </a:p>
        </p:txBody>
      </p:sp>
      <p:pic>
        <p:nvPicPr>
          <p:cNvPr id="71" name="图片 71" descr="图1.17 项目目录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928370"/>
            <a:ext cx="4512945" cy="519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595185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脚手架</a:t>
            </a:r>
            <a:r>
              <a:rPr lang="en-US" altLang="zh-CN">
                <a:sym typeface="+mn-ea"/>
              </a:rPr>
              <a:t>Vue-cli</a:t>
            </a:r>
            <a:r>
              <a:rPr lang="zh-CN" altLang="en-US">
                <a:sym typeface="+mn-ea"/>
              </a:rPr>
              <a:t>快速搭建项目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使用命令行安装项目依赖，并且可以运行启动项目</a:t>
            </a:r>
            <a:endParaRPr lang="zh-CN" altLang="zh-CN"/>
          </a:p>
          <a:p>
            <a:pPr marL="609600" lvl="1" indent="0">
              <a:buNone/>
            </a:pPr>
            <a:endParaRPr lang="zh-CN" altLang="en-US"/>
          </a:p>
          <a:p>
            <a:pPr marL="609600" lvl="1" indent="0">
              <a:buNone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altLang="zh-CN"/>
              <a:t>使用Vue-cli脚手架搭建大觅项目</a:t>
            </a:r>
            <a:endParaRPr altLang="zh-CN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618038" y="612624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155698" y="11036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图片 32" descr="图1.18 大觅项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530" y="1260475"/>
            <a:ext cx="3485515" cy="4881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zh-CN" altLang="en-US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771525" y="276225"/>
            <a:ext cx="9537700" cy="942340"/>
          </a:xfrm>
        </p:spPr>
        <p:txBody>
          <a:bodyPr/>
          <a:lstStyle/>
          <a:p>
            <a:r>
              <a:rPr lang="zh-CN" altLang="en-US"/>
              <a:t>前端架构设计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分层架构&amp;模块化</a:t>
            </a:r>
            <a:endParaRPr lang="zh-CN" altLang="en-US"/>
          </a:p>
          <a:p>
            <a:r>
              <a:rPr lang="zh-CN" altLang="en-US"/>
              <a:t>分离方式</a:t>
            </a:r>
            <a:endParaRPr lang="zh-CN" altLang="en-US"/>
          </a:p>
          <a:p>
            <a:r>
              <a:rPr lang="zh-CN" altLang="en-US"/>
              <a:t>Visual Studio Code 免费跨平台编辑器</a:t>
            </a:r>
            <a:endParaRPr lang="zh-CN" altLang="en-US"/>
          </a:p>
          <a:p>
            <a:pPr lvl="0"/>
            <a:r>
              <a:rPr lang="zh-CN" altLang="en-US"/>
              <a:t>UI框架</a:t>
            </a:r>
            <a:endParaRPr lang="zh-CN" altLang="en-US"/>
          </a:p>
          <a:p>
            <a:pPr lvl="0"/>
            <a:r>
              <a:rPr lang="zh-CN" altLang="zh-CN"/>
              <a:t>构建工具Webpack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分层架构&amp;模块化</a:t>
            </a:r>
            <a:endParaRPr lang="en-US" altLang="zh-CN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9537065" cy="4818380"/>
          </a:xfrm>
        </p:spPr>
        <p:txBody>
          <a:bodyPr/>
          <a:lstStyle/>
          <a:p>
            <a:r>
              <a:t>原始的开发存在的问题</a:t>
            </a:r>
          </a:p>
          <a:p>
            <a:pPr lvl="1"/>
            <a:r>
              <a:rPr lang="en-US" altLang="zh-CN"/>
              <a:t>难以维护</a:t>
            </a:r>
            <a:r>
              <a:rPr lang="zh-CN" altLang="en-US"/>
              <a:t>、加载缓慢</a:t>
            </a:r>
            <a:endParaRPr lang="zh-CN" altLang="en-US"/>
          </a:p>
          <a:p>
            <a:pPr lvl="1"/>
            <a:r>
              <a:rPr lang="en-US" altLang="zh-CN"/>
              <a:t>体验差</a:t>
            </a:r>
            <a:r>
              <a:rPr lang="zh-CN" altLang="en-US"/>
              <a:t>、重复编码</a:t>
            </a:r>
            <a:endParaRPr lang="zh-CN" altLang="en-US"/>
          </a:p>
          <a:p>
            <a:pPr lvl="1"/>
            <a:r>
              <a:rPr lang="en-US" altLang="zh-CN"/>
              <a:t>前后端耦合度高</a:t>
            </a:r>
            <a:endParaRPr lang="en-US" altLang="zh-CN"/>
          </a:p>
          <a:p>
            <a:pPr lvl="0"/>
            <a:r>
              <a:rPr lang="en-US" altLang="zh-CN"/>
              <a:t>模块化</a:t>
            </a:r>
            <a:endParaRPr lang="en-US" altLang="zh-CN"/>
          </a:p>
          <a:p>
            <a:pPr lvl="1"/>
            <a:r>
              <a:rPr lang="en-US" altLang="zh-CN"/>
              <a:t>解决一个复杂问题时自顶向下逐层把系统划分成若干模块的过程</a:t>
            </a:r>
            <a:endParaRPr lang="en-US" altLang="zh-CN"/>
          </a:p>
          <a:p>
            <a:pPr lvl="0"/>
            <a:r>
              <a:rPr lang="zh-CN" altLang="en-US" sz="2600"/>
              <a:t>大觅项目分层架构</a:t>
            </a:r>
            <a:endParaRPr lang="en-US" altLang="zh-CN"/>
          </a:p>
          <a:p>
            <a:pPr marL="609600" lvl="1" indent="0">
              <a:buNone/>
            </a:pPr>
            <a:endParaRPr lang="zh-CN" altLang="en-US"/>
          </a:p>
        </p:txBody>
      </p:sp>
      <p:pic>
        <p:nvPicPr>
          <p:cNvPr id="123" name="图片 123" descr="图1.19 大觅项目架构设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2005" y="1218565"/>
            <a:ext cx="5823585" cy="4859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分离方式</a:t>
            </a:r>
            <a:endParaRPr lang="zh-CN" alt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不分离</a:t>
            </a:r>
            <a:endParaRPr lang="zh-CN" altLang="en-US"/>
          </a:p>
          <a:p>
            <a:r>
              <a:rPr lang="zh-CN" altLang="en-US"/>
              <a:t>部分分离</a:t>
            </a:r>
            <a:endParaRPr lang="zh-CN" altLang="en-US"/>
          </a:p>
          <a:p>
            <a:r>
              <a:rPr lang="zh-CN" altLang="en-US"/>
              <a:t>完全分离</a:t>
            </a:r>
            <a:endParaRPr lang="zh-CN" altLang="en-US"/>
          </a:p>
          <a:p>
            <a:pPr lvl="1"/>
            <a:r>
              <a:rPr lang="zh-CN" altLang="en-US"/>
              <a:t>完全分离又分为两种：分离开发集成部署，</a:t>
            </a:r>
            <a:r>
              <a:rPr lang="zh-CN" altLang="en-US">
                <a:solidFill>
                  <a:srgbClr val="FF0000"/>
                </a:solidFill>
              </a:rPr>
              <a:t>分离开发分离部署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ym typeface="+mn-ea"/>
              </a:rPr>
              <a:t>分离开发分离部署是前端使用纯的HTML通过接口的方式进行数据的交互，降低系统的复杂度，部署时单独部署到一台服务器上使用代理进行数据的交互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790575" y="276225"/>
            <a:ext cx="9949180" cy="942340"/>
          </a:xfrm>
        </p:spPr>
        <p:txBody>
          <a:bodyPr/>
          <a:lstStyle/>
          <a:p>
            <a:r>
              <a:t> Visual Studio Code 免费跨平台编辑器</a:t>
            </a:r>
            <a:r>
              <a:rPr lang="en-US"/>
              <a:t>2-1</a:t>
            </a:r>
            <a:endParaRPr 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Visual Studio Code官网地址</a:t>
            </a:r>
          </a:p>
          <a:p>
            <a:pPr lvl="1"/>
            <a:r>
              <a:t>https://code.visualstudio.com/</a:t>
            </a:r>
          </a:p>
          <a:p>
            <a:pPr lvl="1"/>
          </a:p>
        </p:txBody>
      </p:sp>
      <p:pic>
        <p:nvPicPr>
          <p:cNvPr id="42" name="图片 42" descr="图1.22 Visual Studio Code 官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3520" y="2593340"/>
            <a:ext cx="8112125" cy="3215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790575" y="276225"/>
            <a:ext cx="9949180" cy="942340"/>
          </a:xfrm>
        </p:spPr>
        <p:txBody>
          <a:bodyPr/>
          <a:lstStyle/>
          <a:p>
            <a:r>
              <a:t> Visual Studio Code 免费跨平台编辑器</a:t>
            </a:r>
            <a:r>
              <a:rPr lang="en-US"/>
              <a:t>2-2</a:t>
            </a:r>
            <a:endParaRPr 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5255260" cy="4818380"/>
          </a:xfrm>
        </p:spPr>
        <p:txBody>
          <a:bodyPr/>
          <a:lstStyle/>
          <a:p>
            <a:r>
              <a:t>Visual Studio Code 主界面</a:t>
            </a:r>
          </a:p>
          <a:p>
            <a:pPr lvl="0"/>
            <a:r>
              <a:rPr lang="zh-CN"/>
              <a:t>支持</a:t>
            </a:r>
            <a:r>
              <a:t>大量的扩展插件</a:t>
            </a:r>
          </a:p>
          <a:p>
            <a:pPr lvl="1"/>
            <a:r>
              <a:t>单击“拓展”图标按钮安装</a:t>
            </a:r>
          </a:p>
          <a:p>
            <a:pPr lvl="1"/>
            <a:r>
              <a:t>https://marketplace.visualstudio.com/VSCode获取</a:t>
            </a:r>
            <a:r>
              <a:rPr lang="zh-CN"/>
              <a:t>插件</a:t>
            </a:r>
            <a:endParaRPr lang="zh-CN"/>
          </a:p>
        </p:txBody>
      </p:sp>
      <p:pic>
        <p:nvPicPr>
          <p:cNvPr id="40" name="图片 40" descr="图1.21 Visual Studio Code 主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0" y="1511300"/>
            <a:ext cx="5271135" cy="444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UI框架</a:t>
            </a:r>
            <a:r>
              <a:rPr lang="en-US"/>
              <a:t>4</a:t>
            </a:r>
            <a:r>
              <a:rPr lang="en-US" altLang="zh-CN"/>
              <a:t>-1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UI框架</a:t>
            </a:r>
            <a:r>
              <a:rPr lang="zh-CN"/>
              <a:t>优点</a:t>
            </a:r>
          </a:p>
          <a:p>
            <a:pPr lvl="1"/>
            <a:r>
              <a:t>快速搭建web页面</a:t>
            </a:r>
          </a:p>
          <a:p>
            <a:pPr lvl="1"/>
            <a:r>
              <a:t>集中精力去完成业务代码</a:t>
            </a:r>
          </a:p>
          <a:p>
            <a:pPr lvl="1"/>
            <a:r>
              <a:t>缩短开发周期</a:t>
            </a:r>
          </a:p>
          <a:p>
            <a:pPr lvl="0"/>
            <a:r>
              <a:rPr>
                <a:sym typeface="+mn-ea"/>
              </a:rPr>
              <a:t>UI框架</a:t>
            </a:r>
            <a:r>
              <a:rPr lang="zh-CN">
                <a:sym typeface="+mn-ea"/>
              </a:rPr>
              <a:t>缺点</a:t>
            </a:r>
            <a:endParaRPr lang="zh-CN">
              <a:sym typeface="+mn-ea"/>
            </a:endParaRPr>
          </a:p>
          <a:p>
            <a:pPr lvl="1"/>
            <a:r>
              <a:rPr lang="zh-CN">
                <a:sym typeface="+mn-ea"/>
              </a:rPr>
              <a:t>冗余代码</a:t>
            </a:r>
            <a:endParaRPr lang="zh-CN">
              <a:sym typeface="+mn-ea"/>
            </a:endParaRPr>
          </a:p>
          <a:p>
            <a:pPr lvl="1"/>
            <a:r>
              <a:rPr lang="zh-CN">
                <a:sym typeface="+mn-ea"/>
              </a:rPr>
              <a:t>无法定制化、精细化开发</a:t>
            </a:r>
            <a:endParaRPr 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UI框架</a:t>
            </a:r>
            <a:r>
              <a:rPr lang="en-US"/>
              <a:t>4</a:t>
            </a:r>
            <a:r>
              <a:rPr lang="en-US" altLang="zh-CN"/>
              <a:t>-2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UI框架的选择标准</a:t>
            </a:r>
          </a:p>
          <a:p>
            <a:pPr lvl="1"/>
            <a:r>
              <a:t>UI框架能否能够满足项目要求</a:t>
            </a:r>
          </a:p>
          <a:p>
            <a:pPr lvl="2"/>
            <a:r>
              <a:rPr lang="zh-CN" sz="2000"/>
              <a:t>首要判断因素，如果都不能满足项目中需要的必要的功能模块，那么此</a:t>
            </a:r>
            <a:r>
              <a:rPr lang="en-US" altLang="zh-CN" sz="2000"/>
              <a:t>UI</a:t>
            </a:r>
            <a:r>
              <a:rPr lang="zh-CN" altLang="en-US" sz="2000"/>
              <a:t>框架可以直接排除</a:t>
            </a:r>
            <a:endParaRPr lang="zh-CN" sz="2000"/>
          </a:p>
          <a:p>
            <a:pPr lvl="1"/>
            <a:r>
              <a:t>组件丰富度，效果炫酷度</a:t>
            </a:r>
          </a:p>
          <a:p>
            <a:pPr lvl="2"/>
            <a:r>
              <a:t>在UI框架能够满足基本的功能模块之后，要考虑的是效果的炫酷度，一款具有视觉冲击力的产品无疑更具竞争力。</a:t>
            </a:r>
          </a:p>
          <a:p>
            <a:pPr lvl="1"/>
            <a:r>
              <a:t>UI框架API完整度、社区的活跃程度</a:t>
            </a:r>
          </a:p>
          <a:p>
            <a:pPr lvl="2"/>
            <a:r>
              <a:rPr lang="zh-CN">
                <a:sym typeface="+mn-ea"/>
              </a:rPr>
              <a:t>这一点对使用</a:t>
            </a:r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框架的开发人员比较重要，如果在使用中遇到问题，活跃社区可以有助于解决实际问题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课程结构图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345" y="2123440"/>
            <a:ext cx="9268460" cy="25292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UI框架</a:t>
            </a:r>
            <a:r>
              <a:rPr lang="en-US"/>
              <a:t>4</a:t>
            </a:r>
            <a:r>
              <a:rPr lang="en-US" altLang="zh-CN"/>
              <a:t>-3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iView框架</a:t>
            </a:r>
          </a:p>
          <a:p>
            <a:pPr lvl="1"/>
            <a:r>
              <a:t>iView 是一套基于 Vue.js 的开源 UI 组件库，主要服务于 PC 界面的中后台产品</a:t>
            </a:r>
            <a:endParaRPr lang="zh-CN" sz="2000"/>
          </a:p>
          <a:p>
            <a:pPr lvl="1"/>
            <a:r>
              <a:t>iView框架的官网地址</a:t>
            </a:r>
          </a:p>
          <a:p>
            <a:pPr lvl="2"/>
            <a:r>
              <a:t>https://www.iviewui.com/docs/guide/introduce</a:t>
            </a:r>
          </a:p>
          <a:p>
            <a:pPr lvl="1"/>
            <a:r>
              <a:t>iView框架安装</a:t>
            </a:r>
          </a:p>
          <a:p>
            <a:pPr marL="1219200" lvl="2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739265" y="4413885"/>
            <a:ext cx="8392160" cy="6305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cnpm install iview --save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UI框架</a:t>
            </a:r>
            <a:r>
              <a:rPr lang="en-US"/>
              <a:t>4</a:t>
            </a:r>
            <a:r>
              <a:rPr lang="en-US" altLang="zh-CN"/>
              <a:t>-4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项目中引入iView框架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/>
              <a:t>在</a:t>
            </a:r>
            <a:r>
              <a:t> main.js 中配置</a:t>
            </a:r>
            <a:r>
              <a:rPr lang="zh-CN"/>
              <a:t>如下</a:t>
            </a:r>
          </a:p>
          <a:p>
            <a:pPr marL="1219200" lvl="2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739265" y="2559050"/>
            <a:ext cx="8392160" cy="34626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Vue from 'vue';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VueRouter from 'vue-router';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App from 'components/app.vue';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Routers from './router.js';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import iView from 'iview'; //引入iView框架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import 'iview/dist/styles/iview.css'; //引入iView框架样式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Vue.use(iView);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0"/>
          <p:cNvGrpSpPr/>
          <p:nvPr/>
        </p:nvGrpSpPr>
        <p:grpSpPr bwMode="auto">
          <a:xfrm>
            <a:off x="4191520" y="5602068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C77A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6423660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t>将iView框架全部引入到大觅项目中</a:t>
            </a:r>
          </a:p>
          <a:p>
            <a:pPr lvl="1"/>
            <a:r>
              <a:t>在src\components文件夹下打开HelloWorld.vue文件，将class名为hello的div内部标签全部删除替换为iView框架的button组件</a:t>
            </a: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t>将iView框架引入大觅项目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123948" y="100838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0" name="图片 130" descr="图1.23 将iView框架引入大觅项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185" y="1411605"/>
            <a:ext cx="3846195" cy="44875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zh-CN" altLang="en-US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285490" y="421513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构建工具Webpack</a:t>
            </a:r>
            <a:r>
              <a:rPr lang="en-US" altLang="zh-CN"/>
              <a:t>3-1</a:t>
            </a:r>
            <a:endParaRPr lang="en-US" altLang="zh-CN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771525" y="1308100"/>
            <a:ext cx="10761980" cy="481838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Font typeface="Wingdings" panose="05000000000000000000" charset="0"/>
              <a:buChar char="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Font typeface="Wingdings" panose="05000000000000000000" charset="0"/>
              <a:buChar char="q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r>
              <a:rPr>
                <a:sym typeface="+mn-ea"/>
              </a:rPr>
              <a:t>前端构建的优势</a:t>
            </a:r>
            <a:endParaRPr>
              <a:sym typeface="+mn-ea"/>
            </a:endParaRPr>
          </a:p>
          <a:p>
            <a:pPr lvl="1"/>
            <a:r>
              <a:rPr sz="2200">
                <a:sym typeface="+mn-ea"/>
              </a:rPr>
              <a:t>解决JavaScript和CSS的依赖问题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性能优化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效率提升（添加css3前缀）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Webpack工作流程</a:t>
            </a:r>
            <a:endParaRPr lang="zh-CN" altLang="en-US">
              <a:sym typeface="+mn-ea"/>
            </a:endParaRPr>
          </a:p>
        </p:txBody>
      </p:sp>
      <p:pic>
        <p:nvPicPr>
          <p:cNvPr id="43" name="图片 43" descr="图1.24 Webpack工作流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1690" y="2473960"/>
            <a:ext cx="6388735" cy="3230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构建工具Webpack</a:t>
            </a:r>
            <a:r>
              <a:rPr lang="en-US" altLang="zh-CN" sz="3700">
                <a:sym typeface="+mn-ea"/>
              </a:rPr>
              <a:t>3-2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51840" y="1218565"/>
            <a:ext cx="10687685" cy="4818380"/>
          </a:xfrm>
        </p:spPr>
        <p:txBody>
          <a:bodyPr/>
          <a:lstStyle/>
          <a:p>
            <a:r>
              <a:rPr lang="zh-CN" altLang="en-US"/>
              <a:t>Webpack的使用</a:t>
            </a:r>
            <a:endParaRPr lang="zh-CN" altLang="en-US"/>
          </a:p>
          <a:p>
            <a:pPr lvl="1"/>
            <a:r>
              <a:t>新建webpack文件夹，使用VSCode打开，打开终端输入初始化命令npm init 进行初始化</a:t>
            </a:r>
          </a:p>
          <a:p>
            <a:pPr lvl="1"/>
            <a:r>
              <a:rPr lang="zh-CN" altLang="en-US"/>
              <a:t>在webpack文件夹下建src文件夹，在此文件夹下新建一个index.js文件</a:t>
            </a:r>
            <a:endParaRPr lang="zh-CN" altLang="en-US"/>
          </a:p>
          <a:p>
            <a:pPr lvl="1"/>
            <a:r>
              <a:rPr lang="zh-CN" altLang="en-US"/>
              <a:t>在index.js文件中添加一下代码document.write("Hello world !")</a:t>
            </a:r>
            <a:endParaRPr lang="zh-CN" altLang="en-US"/>
          </a:p>
          <a:p>
            <a:pPr lvl="1"/>
            <a:r>
              <a:rPr lang="zh-CN" altLang="en-US"/>
              <a:t>在webpack下新建一个index.html文件，添加代码如下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在终端输入webpack  ./src/index.js  build.js命令后文件夹里会出现build.js文件</a:t>
            </a:r>
            <a:endParaRPr lang="zh-CN" altLang="en-US"/>
          </a:p>
          <a:p>
            <a:pPr lvl="1"/>
            <a:r>
              <a:rPr lang="zh-CN" altLang="en-US"/>
              <a:t>浏览器打开index.html文件，显示效果</a:t>
            </a:r>
            <a:endParaRPr lang="zh-CN" altLang="en-US"/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1669415" y="4176395"/>
            <a:ext cx="8392160" cy="4292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>
                <a:sym typeface="+mn-ea"/>
              </a:rPr>
              <a:t> </a:t>
            </a:r>
            <a:r>
              <a:rPr lang="zh-CN" altLang="en-US" b="1">
                <a:solidFill>
                  <a:srgbClr val="404040"/>
                </a:solidFill>
                <a:sym typeface="+mn-ea"/>
              </a:rPr>
              <a:t>&lt;script type="text/javascript" src="build.js" charset="utf-8"&gt;&lt;/script&gt;</a:t>
            </a:r>
            <a:r>
              <a:rPr lang="en-US" altLang="zh-CN" b="1" dirty="0">
                <a:solidFill>
                  <a:srgbClr val="404040"/>
                </a:solidFill>
                <a:latin typeface="+mn-lt"/>
              </a:rPr>
              <a:t>  </a:t>
            </a:r>
            <a:endParaRPr lang="en-US" altLang="zh-CN" b="1" dirty="0">
              <a:solidFill>
                <a:srgbClr val="40404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b="1" dirty="0">
              <a:solidFill>
                <a:srgbClr val="404040"/>
              </a:solidFill>
              <a:latin typeface="+mn-lt"/>
            </a:endParaRPr>
          </a:p>
        </p:txBody>
      </p:sp>
      <p:pic>
        <p:nvPicPr>
          <p:cNvPr id="79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0405" y="1410335"/>
            <a:ext cx="4843145" cy="167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" name="图片 48" descr="图1.26 Webpack打包之后页面效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05" y="1410335"/>
            <a:ext cx="5114290" cy="414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构建工具Webpack</a:t>
            </a:r>
            <a:r>
              <a:rPr lang="en-US" altLang="zh-CN" sz="3700">
                <a:sym typeface="+mn-ea"/>
              </a:rPr>
              <a:t>3-3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webpack配置文件</a:t>
            </a:r>
            <a:endParaRPr lang="zh-CN" altLang="en-US"/>
          </a:p>
          <a:p>
            <a:pPr lvl="1" algn="l"/>
            <a:r>
              <a:t>使用webpack.config.js文件进行配置</a:t>
            </a:r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1503680" y="2485390"/>
            <a:ext cx="8392160" cy="36753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module.exports =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entry: "./src/index.js",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output: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path: __dirname,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		  filename: "build.js"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},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module: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		loaders: [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			   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    test: /\.css$/,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			    loader: "style-loader!css-loader"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			]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0"/>
          <p:cNvGrpSpPr/>
          <p:nvPr/>
        </p:nvGrpSpPr>
        <p:grpSpPr bwMode="auto">
          <a:xfrm>
            <a:off x="4191520" y="5602068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C77A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996759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t>构建工具Webpack介绍之后，对于如何配置Webpack并不是很清楚，接下来针对Vue-cli脚手架搭建的项目中webpack的配置做解读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zh-CN"/>
              <a:t>分析大觅项目中Webpack配置</a:t>
            </a:r>
            <a:endParaRPr lang="zh-CN" altLang="zh-CN"/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123948" y="100838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53" descr="01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30" y="2893060"/>
            <a:ext cx="2382520" cy="23825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zh-CN" altLang="en-US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285490" y="421513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3503712" y="1617209"/>
            <a:ext cx="6383338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大觅项目业务场景</a:t>
            </a:r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大觅项目环境搭建</a:t>
            </a:r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前端架构设计</a:t>
            </a:r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252" name="AutoShape 3"/>
          <p:cNvSpPr/>
          <p:nvPr/>
        </p:nvSpPr>
        <p:spPr bwMode="auto">
          <a:xfrm>
            <a:off x="5208270" y="4066540"/>
            <a:ext cx="215265" cy="163131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3254" name="TextBox 12"/>
          <p:cNvSpPr txBox="1">
            <a:spLocks noChangeArrowheads="1"/>
          </p:cNvSpPr>
          <p:nvPr/>
        </p:nvSpPr>
        <p:spPr bwMode="auto">
          <a:xfrm>
            <a:off x="5494655" y="3944620"/>
            <a:ext cx="2881630" cy="188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sz="18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分层架构&amp;模块化</a:t>
            </a:r>
            <a:endParaRPr sz="18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分离方式</a:t>
            </a:r>
            <a:endParaRPr lang="en-US" altLang="zh-CN" sz="1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开发工具</a:t>
            </a:r>
            <a:endParaRPr lang="zh-CN" altLang="en-US" sz="18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UI框架</a:t>
            </a:r>
            <a:endParaRPr lang="zh-CN" altLang="en-US" sz="18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构建工具Webpack</a:t>
            </a:r>
            <a:endParaRPr lang="zh-CN" altLang="en-US" sz="18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256" name="TextBox 15"/>
          <p:cNvSpPr txBox="1">
            <a:spLocks noChangeArrowheads="1"/>
          </p:cNvSpPr>
          <p:nvPr/>
        </p:nvSpPr>
        <p:spPr bwMode="auto">
          <a:xfrm>
            <a:off x="790575" y="3382010"/>
            <a:ext cx="24612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大觅项目架构设计</a:t>
            </a:r>
            <a:endParaRPr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257" name="AutoShape 3"/>
          <p:cNvSpPr/>
          <p:nvPr/>
        </p:nvSpPr>
        <p:spPr bwMode="auto">
          <a:xfrm>
            <a:off x="3166745" y="1326515"/>
            <a:ext cx="377190" cy="457771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5700395" y="1326515"/>
            <a:ext cx="206375" cy="917575"/>
          </a:xfrm>
          <a:prstGeom prst="leftBrace">
            <a:avLst>
              <a:gd name="adj1" fmla="val 62207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6160" y="1247317"/>
            <a:ext cx="4748574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6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大觅项目业务分析</a:t>
            </a:r>
            <a:endParaRPr lang="zh-CN" altLang="zh-CN" sz="16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r>
              <a:rPr lang="zh-CN" altLang="zh-CN" sz="16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大觅项目业务流程梳理</a:t>
            </a:r>
            <a:endParaRPr lang="zh-CN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r>
              <a:rPr lang="zh-CN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大觅项目技术栈选型</a:t>
            </a:r>
            <a:endParaRPr lang="zh-CN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AutoShape 3"/>
          <p:cNvSpPr/>
          <p:nvPr/>
        </p:nvSpPr>
        <p:spPr bwMode="auto">
          <a:xfrm>
            <a:off x="5686425" y="2548890"/>
            <a:ext cx="252730" cy="100901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84875" y="2487930"/>
            <a:ext cx="313817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Node.js的安装和调试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什么是NPM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Vue-cli脚手架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学习方法</a:t>
            </a:r>
            <a:endParaRPr lang="zh-CN" altLang="zh-CN"/>
          </a:p>
        </p:txBody>
      </p:sp>
      <p:grpSp>
        <p:nvGrpSpPr>
          <p:cNvPr id="2" name="组合 9"/>
          <p:cNvGrpSpPr/>
          <p:nvPr/>
        </p:nvGrpSpPr>
        <p:grpSpPr bwMode="auto">
          <a:xfrm>
            <a:off x="1699260" y="1218248"/>
            <a:ext cx="8143875" cy="1357312"/>
            <a:chOff x="571472" y="1285860"/>
            <a:chExt cx="8143932" cy="1357322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C77A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773873" y="1575435"/>
            <a:ext cx="1108075" cy="646113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课前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矩形 13"/>
          <p:cNvSpPr>
            <a:spLocks noChangeArrowheads="1"/>
          </p:cNvSpPr>
          <p:nvPr/>
        </p:nvSpPr>
        <p:spPr bwMode="auto">
          <a:xfrm>
            <a:off x="3128010" y="1604609"/>
            <a:ext cx="6357938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预习本次课要讲解的内容，参照框架官网进行讲解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 bwMode="auto">
          <a:xfrm>
            <a:off x="1699260" y="2871788"/>
            <a:ext cx="8143875" cy="1357312"/>
            <a:chOff x="571472" y="1285860"/>
            <a:chExt cx="8143932" cy="1357322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C77A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1773873" y="3228975"/>
            <a:ext cx="1108075" cy="646113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1" name="矩形 18"/>
          <p:cNvSpPr>
            <a:spLocks noChangeArrowheads="1"/>
          </p:cNvSpPr>
          <p:nvPr/>
        </p:nvSpPr>
        <p:spPr bwMode="auto">
          <a:xfrm>
            <a:off x="3128010" y="3010669"/>
            <a:ext cx="63579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完成上机练习，刻意手写代码，训练网页制作速度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制作网页时，要保证代码的规范度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19"/>
          <p:cNvGrpSpPr/>
          <p:nvPr/>
        </p:nvGrpSpPr>
        <p:grpSpPr bwMode="auto">
          <a:xfrm>
            <a:off x="1699260" y="4525328"/>
            <a:ext cx="8143875" cy="1357312"/>
            <a:chOff x="571472" y="1285860"/>
            <a:chExt cx="8143932" cy="1357322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C77A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1773873" y="4882515"/>
            <a:ext cx="1108075" cy="646113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4" name="矩形 23"/>
          <p:cNvSpPr>
            <a:spLocks noChangeArrowheads="1"/>
          </p:cNvSpPr>
          <p:nvPr/>
        </p:nvSpPr>
        <p:spPr bwMode="auto">
          <a:xfrm>
            <a:off x="3128010" y="4533885"/>
            <a:ext cx="6357938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查阅课堂上讲解的不常用的网页知识点，选取相关页面进行练习，增加自己的代码熟练度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多模仿、多练习，尽量试错，增加经验值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  <a:p>
            <a:pPr lvl="0"/>
            <a:r>
              <a:rPr lang="zh-CN" altLang="en-US"/>
              <a:t>预习作业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2" name="组合 1"/>
          <p:cNvGrpSpPr/>
          <p:nvPr/>
        </p:nvGrpSpPr>
        <p:grpSpPr>
          <a:xfrm>
            <a:off x="1938338" y="1322388"/>
            <a:ext cx="8239125" cy="4249737"/>
            <a:chOff x="5131" y="3475"/>
            <a:chExt cx="9508" cy="4905"/>
          </a:xfrm>
        </p:grpSpPr>
        <p:sp>
          <p:nvSpPr>
            <p:cNvPr id="3" name="文本框 4"/>
            <p:cNvSpPr txBox="1"/>
            <p:nvPr/>
          </p:nvSpPr>
          <p:spPr>
            <a:xfrm>
              <a:off x="5410" y="7920"/>
              <a:ext cx="3850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关注课工场</a:t>
              </a:r>
              <a:endPara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5"/>
            <p:cNvSpPr txBox="1"/>
            <p:nvPr/>
          </p:nvSpPr>
          <p:spPr>
            <a:xfrm>
              <a:off x="10642" y="7920"/>
              <a:ext cx="3848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下载</a:t>
              </a:r>
              <a:r>
                <a:rPr lang="en-US" altLang="zh-CN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2" descr="课工场最新APP二维码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09" y="3475"/>
              <a:ext cx="4330" cy="43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1" descr="课工场最新微信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" y="3475"/>
              <a:ext cx="4332" cy="43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本章任务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sym typeface="+mn-ea"/>
              </a:rPr>
              <a:t>使用Vue-cli脚手架搭建大觅项目</a:t>
            </a:r>
            <a:endParaRPr>
              <a:sym typeface="+mn-ea"/>
            </a:endParaRPr>
          </a:p>
          <a:p>
            <a:pPr lvl="0"/>
            <a:r>
              <a:rPr lang="zh-CN" altLang="zh-CN">
                <a:sym typeface="+mn-ea"/>
              </a:rPr>
              <a:t>将iView框架引入大觅项目</a:t>
            </a:r>
            <a:endParaRPr lang="zh-CN" altLang="zh-CN">
              <a:sym typeface="+mn-ea"/>
            </a:endParaRPr>
          </a:p>
          <a:p>
            <a:pPr lvl="0"/>
            <a:r>
              <a:rPr lang="zh-CN" altLang="zh-CN">
                <a:sym typeface="+mn-ea"/>
              </a:rPr>
              <a:t>分析大觅项目中Webpack配置</a:t>
            </a:r>
            <a:endParaRPr lang="zh-CN" altLang="zh-CN">
              <a:sym typeface="+mn-ea"/>
            </a:endParaRPr>
          </a:p>
        </p:txBody>
      </p:sp>
      <p:pic>
        <p:nvPicPr>
          <p:cNvPr id="3" name="图片 2" descr="图1.18 大觅项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6235" y="836930"/>
            <a:ext cx="3703320" cy="5184775"/>
          </a:xfrm>
          <a:prstGeom prst="rect">
            <a:avLst/>
          </a:prstGeom>
        </p:spPr>
      </p:pic>
      <p:pic>
        <p:nvPicPr>
          <p:cNvPr id="4" name="图片 3" descr="图1.23 将iView框架引入大觅项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75" y="836930"/>
            <a:ext cx="4443095" cy="51847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本章目标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掌握Vue-cli脚手架搭建项目环境</a:t>
            </a:r>
          </a:p>
          <a:p>
            <a:r>
              <a:t>掌握iView框架使用</a:t>
            </a:r>
          </a:p>
          <a:p>
            <a:r>
              <a:t>掌握构建工具Webpack安装配置使用</a:t>
            </a:r>
            <a:endParaRPr lang="zh-CN" altLang="en-US"/>
          </a:p>
        </p:txBody>
      </p:sp>
      <p:pic>
        <p:nvPicPr>
          <p:cNvPr id="2" name="图片 1" descr="难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3260" y="2675890"/>
            <a:ext cx="835025" cy="549910"/>
          </a:xfrm>
          <a:prstGeom prst="rect">
            <a:avLst/>
          </a:prstGeom>
        </p:spPr>
      </p:pic>
      <p:pic>
        <p:nvPicPr>
          <p:cNvPr id="4" name="图片 3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460" y="2676525"/>
            <a:ext cx="834390" cy="549275"/>
          </a:xfrm>
          <a:prstGeom prst="rect">
            <a:avLst/>
          </a:prstGeom>
        </p:spPr>
      </p:pic>
      <p:pic>
        <p:nvPicPr>
          <p:cNvPr id="3" name="图片 2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95" y="2005330"/>
            <a:ext cx="834390" cy="549275"/>
          </a:xfrm>
          <a:prstGeom prst="rect">
            <a:avLst/>
          </a:prstGeom>
        </p:spPr>
      </p:pic>
      <p:pic>
        <p:nvPicPr>
          <p:cNvPr id="5" name="图片 4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390" y="1407795"/>
            <a:ext cx="834390" cy="54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t>大觅项目业务场景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大觅项目业务分析</a:t>
            </a:r>
          </a:p>
          <a:p>
            <a:r>
              <a:rPr altLang="en-US"/>
              <a:t>大觅项目业务梳理</a:t>
            </a:r>
            <a:endParaRPr altLang="en-US"/>
          </a:p>
          <a:p>
            <a:r>
              <a:rPr altLang="en-US"/>
              <a:t>大觅项目技术栈选型</a:t>
            </a:r>
            <a:endParaRPr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大觅项目业务分析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4913630" cy="4818380"/>
          </a:xfrm>
        </p:spPr>
        <p:txBody>
          <a:bodyPr/>
          <a:lstStyle/>
          <a:p>
            <a:r>
              <a:rPr lang="zh-CN" altLang="en-US">
                <a:sym typeface="+mn-ea"/>
              </a:rPr>
              <a:t>通过大觅项目的业务分析图了解项目业务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55" name="图片 55" descr="图1.4 大觅项目业务分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7830" y="1057275"/>
            <a:ext cx="5579110" cy="5069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altLang="en-US" sz="3700">
                <a:sym typeface="+mn-ea"/>
              </a:rPr>
              <a:t>大觅项目业务梳理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4831080" cy="4818380"/>
          </a:xfrm>
        </p:spPr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大觅项目业务流程图</a:t>
            </a:r>
            <a:r>
              <a:rPr lang="zh-CN" altLang="en-US"/>
              <a:t>了解整个项目业务流程</a:t>
            </a:r>
            <a:endParaRPr lang="zh-CN" altLang="en-US"/>
          </a:p>
          <a:p>
            <a:r>
              <a:rPr lang="zh-CN" altLang="en-US">
                <a:sym typeface="+mn-ea"/>
              </a:rPr>
              <a:t>项目业务流程的</a:t>
            </a:r>
            <a:r>
              <a:rPr lang="en-US" altLang="zh-CN"/>
              <a:t>入口是项目首页</a:t>
            </a:r>
            <a:endParaRPr lang="en-US" altLang="zh-CN"/>
          </a:p>
          <a:p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29" name="图片 29" descr="图1.7 大觅项目业务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2910" y="720090"/>
            <a:ext cx="5524500" cy="5406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4218</Words>
  <Application>WPS 演示</Application>
  <PresentationFormat>自定义</PresentationFormat>
  <Paragraphs>412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</vt:lpstr>
      <vt:lpstr>Wingdings</vt:lpstr>
      <vt:lpstr>黑体</vt:lpstr>
      <vt:lpstr>Arial</vt:lpstr>
      <vt:lpstr>Arial Unicode MS</vt:lpstr>
      <vt:lpstr>Helvetica</vt:lpstr>
      <vt:lpstr>Calibri Light</vt:lpstr>
      <vt:lpstr>Office 主题_2</vt:lpstr>
      <vt:lpstr>第一章   大觅项目架构设计 </vt:lpstr>
      <vt:lpstr>本课目标</vt:lpstr>
      <vt:lpstr>课程结构图</vt:lpstr>
      <vt:lpstr>学习方法</vt:lpstr>
      <vt:lpstr>本章任务</vt:lpstr>
      <vt:lpstr>本章目标</vt:lpstr>
      <vt:lpstr>   大觅项目业务场景</vt:lpstr>
      <vt:lpstr>大觅项目业务分析</vt:lpstr>
      <vt:lpstr> 大觅项目业务梳理</vt:lpstr>
      <vt:lpstr>   大觅项目技术栈选型2-1</vt:lpstr>
      <vt:lpstr>   大觅项目技术栈选型2-2</vt:lpstr>
      <vt:lpstr>  大觅项目环境搭建</vt:lpstr>
      <vt:lpstr>安装 node.js</vt:lpstr>
      <vt:lpstr>node.js是否安装成功</vt:lpstr>
      <vt:lpstr>npm包管理器</vt:lpstr>
      <vt:lpstr>安装cnpm</vt:lpstr>
      <vt:lpstr>扩展</vt:lpstr>
      <vt:lpstr>项目环境配置2-1</vt:lpstr>
      <vt:lpstr>项目环境配置2-2</vt:lpstr>
      <vt:lpstr>项目目录结构分析</vt:lpstr>
      <vt:lpstr>学员操作—使用Vue-cli快速搭建项目</vt:lpstr>
      <vt:lpstr>共性问题集中讲解</vt:lpstr>
      <vt:lpstr> 前端框架</vt:lpstr>
      <vt:lpstr>MVC框架</vt:lpstr>
      <vt:lpstr>MVC框架局限性</vt:lpstr>
      <vt:lpstr>MVVM 框架2-1</vt:lpstr>
      <vt:lpstr> Visual Studio Code 免费跨平台编辑器2-1</vt:lpstr>
      <vt:lpstr>MVVM 框架2-2</vt:lpstr>
      <vt:lpstr>UI框架2-1</vt:lpstr>
      <vt:lpstr>UI框架3-2</vt:lpstr>
      <vt:lpstr>UI框架4-3</vt:lpstr>
      <vt:lpstr>学员操作—制作Vue.js 起步</vt:lpstr>
      <vt:lpstr>共性问题集中讲解</vt:lpstr>
      <vt:lpstr>实现原理分析</vt:lpstr>
      <vt:lpstr>插值表达式概述2-1</vt:lpstr>
      <vt:lpstr>插值表达式概述2-2</vt:lpstr>
      <vt:lpstr>学员操作—制作倒序字符串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小蜗牛</cp:lastModifiedBy>
  <cp:revision>875</cp:revision>
  <dcterms:created xsi:type="dcterms:W3CDTF">2018-02-05T01:07:00Z</dcterms:created>
  <dcterms:modified xsi:type="dcterms:W3CDTF">2018-08-10T07:00:25Z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