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9"/>
  </p:handoutMasterIdLst>
  <p:sldIdLst>
    <p:sldId id="256" r:id="rId3"/>
    <p:sldId id="666" r:id="rId5"/>
    <p:sldId id="719" r:id="rId6"/>
    <p:sldId id="722" r:id="rId7"/>
    <p:sldId id="821" r:id="rId8"/>
    <p:sldId id="930" r:id="rId9"/>
    <p:sldId id="931" r:id="rId10"/>
    <p:sldId id="932" r:id="rId11"/>
    <p:sldId id="934" r:id="rId12"/>
    <p:sldId id="935" r:id="rId13"/>
    <p:sldId id="723" r:id="rId14"/>
    <p:sldId id="936" r:id="rId15"/>
    <p:sldId id="937" r:id="rId16"/>
    <p:sldId id="822" r:id="rId17"/>
    <p:sldId id="850" r:id="rId18"/>
    <p:sldId id="938" r:id="rId19"/>
    <p:sldId id="940" r:id="rId20"/>
    <p:sldId id="941" r:id="rId21"/>
    <p:sldId id="942" r:id="rId22"/>
    <p:sldId id="823" r:id="rId23"/>
    <p:sldId id="943" r:id="rId24"/>
    <p:sldId id="944" r:id="rId25"/>
    <p:sldId id="945" r:id="rId26"/>
    <p:sldId id="946" r:id="rId27"/>
    <p:sldId id="947" r:id="rId28"/>
    <p:sldId id="851" r:id="rId29"/>
    <p:sldId id="852" r:id="rId30"/>
    <p:sldId id="853" r:id="rId31"/>
    <p:sldId id="854" r:id="rId32"/>
    <p:sldId id="881" r:id="rId33"/>
    <p:sldId id="906" r:id="rId34"/>
    <p:sldId id="980" r:id="rId35"/>
    <p:sldId id="981" r:id="rId36"/>
    <p:sldId id="982" r:id="rId37"/>
    <p:sldId id="907" r:id="rId38"/>
    <p:sldId id="983" r:id="rId39"/>
    <p:sldId id="908" r:id="rId40"/>
    <p:sldId id="984" r:id="rId41"/>
    <p:sldId id="985" r:id="rId42"/>
    <p:sldId id="986" r:id="rId43"/>
    <p:sldId id="987" r:id="rId44"/>
    <p:sldId id="988" r:id="rId45"/>
    <p:sldId id="989" r:id="rId46"/>
    <p:sldId id="990" r:id="rId47"/>
    <p:sldId id="728" r:id="rId48"/>
    <p:sldId id="992" r:id="rId49"/>
    <p:sldId id="993" r:id="rId50"/>
    <p:sldId id="994" r:id="rId51"/>
    <p:sldId id="995" r:id="rId52"/>
    <p:sldId id="996" r:id="rId53"/>
    <p:sldId id="997" r:id="rId54"/>
    <p:sldId id="998" r:id="rId55"/>
    <p:sldId id="716" r:id="rId56"/>
    <p:sldId id="717" r:id="rId57"/>
    <p:sldId id="718" r:id="rId5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C77A"/>
    <a:srgbClr val="40D59B"/>
    <a:srgbClr val="5CDBAA"/>
    <a:srgbClr val="A6EBD1"/>
    <a:srgbClr val="A0C101"/>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896"/>
    <p:restoredTop sz="76994"/>
  </p:normalViewPr>
  <p:slideViewPr>
    <p:cSldViewPr snapToGrid="0" showGuides="1">
      <p:cViewPr varScale="1">
        <p:scale>
          <a:sx n="50" d="100"/>
          <a:sy n="50" d="100"/>
        </p:scale>
        <p:origin x="-1746" y="-84"/>
      </p:cViewPr>
      <p:guideLst>
        <p:guide orient="horz" pos="2027"/>
        <p:guide pos="2905"/>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solidFill>
                  <a:srgbClr val="898989"/>
                </a:solidFill>
                <a:sym typeface="微软雅黑" panose="020B0503020204020204" pitchFamily="34" charset="-122"/>
              </a:rPr>
            </a:fld>
            <a:endParaRPr lang="zh-CN" altLang="en-US" sz="1200"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Arial" panose="020B0604020202020204" pitchFamily="34" charset="0"/>
                <a:ea typeface="+mn-ea"/>
              </a:defRPr>
            </a:lvl1pPr>
          </a:lstStyle>
          <a:p>
            <a:pPr marL="0" marR="0" lvl="0" indent="0" algn="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TextEdit="1"/>
          </p:cNvSpPr>
          <p:nvPr>
            <p:ph type="sldImg"/>
          </p:nvPr>
        </p:nvSpPr>
        <p:spPr>
          <a:ln>
            <a:miter lim="800000"/>
          </a:ln>
        </p:spPr>
      </p:sp>
      <p:sp>
        <p:nvSpPr>
          <p:cNvPr id="13315" name="文本占位符 2"/>
          <p:cNvSpPr/>
          <p:nvPr>
            <p:ph type="body"/>
          </p:nvPr>
        </p:nvSpPr>
        <p:spPr/>
        <p:txBody>
          <a:bodyPr wrap="square" lIns="91440" tIns="45720" rIns="91440" bIns="45720" anchor="t"/>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、示例5表明改变常量的值会报错。</a:t>
            </a:r>
            <a:endParaRPr lang="zh-CN" altLang="en-US" smtClean="0">
              <a:latin typeface="Arial" panose="020B0604020202020204" pitchFamily="34" charset="0"/>
            </a:endParaRPr>
          </a:p>
          <a:p>
            <a:pPr eaLnBrk="1" hangingPunct="1"/>
            <a:r>
              <a:rPr lang="zh-CN" altLang="en-US" smtClean="0">
                <a:latin typeface="Arial" panose="020B0604020202020204" pitchFamily="34" charset="0"/>
              </a:rPr>
              <a:t>const声明的变量不得改变值，这意味着const一旦声明变量，就必须立即初始化，不能留到以后赋值。</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2</a:t>
            </a:r>
            <a:r>
              <a:rPr lang="zh-CN" altLang="en-US" smtClean="0">
                <a:latin typeface="Arial" panose="020B0604020202020204" pitchFamily="34" charset="0"/>
              </a:rPr>
              <a:t>、const的作用域与let命令相同：只在声明所在的块级作用域内有效。const命令声明的常量也是不提升，同样和let命令一样只能在声明的位置后面使用。同样const声明的常量，也与let一样不可重复声明。均与let一致这里不再赘述；</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a:t>
            </a:r>
            <a:r>
              <a:rPr>
                <a:sym typeface="+mn-ea"/>
              </a:rPr>
              <a:t>对于复合类型的数据（主要是对象和数组），变量指向的内存地址，保存的只是一个指针，const只能保证这个指针是固定的，至于它指向的数据结构是不是可变，就不能控制了</a:t>
            </a:r>
            <a:endParaRPr>
              <a:sym typeface="+mn-ea"/>
            </a:endParaRPr>
          </a:p>
          <a:p>
            <a:pPr eaLnBrk="1" hangingPunct="1"/>
            <a:r>
              <a:rPr lang="en-US" altLang="zh-CN" smtClean="0">
                <a:latin typeface="Arial" panose="020B0604020202020204" pitchFamily="34" charset="0"/>
              </a:rPr>
              <a:t>2</a:t>
            </a:r>
            <a:r>
              <a:rPr lang="zh-CN" altLang="en-US" smtClean="0">
                <a:latin typeface="Arial" panose="020B0604020202020204" pitchFamily="34" charset="0"/>
              </a:rPr>
              <a:t>、示例6中代码常量foo储存的是一个地址，这个地址指向一个对象。不可变的只是这个地址，即不能把foo指向另一个地址，但对象本身是可变的，所以依然可以为其添加新属性。</a:t>
            </a:r>
            <a:endParaRPr lang="zh-CN" altLang="en-US" smtClean="0">
              <a:latin typeface="Arial" panose="020B0604020202020204" pitchFamily="34" charset="0"/>
            </a:endParaRPr>
          </a:p>
          <a:p>
            <a:pPr eaLnBrk="1" hangingPunct="1"/>
            <a:r>
              <a:rPr lang="zh-CN" altLang="en-US" smtClean="0">
                <a:latin typeface="Arial" panose="020B0604020202020204" pitchFamily="34" charset="0"/>
              </a:rPr>
              <a:t>声明一个数组。</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、示例7中常量a是一个数组，这个数组本身是可写的，但是如果将另一个数组赋值给a，就会报错。</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2</a:t>
            </a:r>
            <a:r>
              <a:rPr lang="zh-CN" altLang="en-US" smtClean="0">
                <a:latin typeface="Arial" panose="020B0604020202020204" pitchFamily="34" charset="0"/>
              </a:rPr>
              <a:t>、经过上面对于let和const的讲解，再次强调let、const命令的使用场景：const一般在require一个模块的时候用或者定义一些全局常量。而let是限制了变量的作用域，保证变量不会去污染全局变量。所以尽量将var改为用let。</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主要讲解数组和对象解构方式</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solidFill>
                  <a:srgbClr val="FF0000"/>
                </a:solidFill>
                <a:latin typeface="Arial" panose="020B0604020202020204" pitchFamily="34" charset="0"/>
                <a:sym typeface="+mn-ea"/>
              </a:rPr>
              <a:t>1</a:t>
            </a:r>
            <a:r>
              <a:rPr lang="zh-CN" altLang="en-US" smtClean="0">
                <a:solidFill>
                  <a:srgbClr val="FF0000"/>
                </a:solidFill>
                <a:latin typeface="Arial" panose="020B0604020202020204" pitchFamily="34" charset="0"/>
                <a:sym typeface="+mn-ea"/>
              </a:rPr>
              <a:t>、本质上，这种写法属于“模式匹配”，只要等号两边的模式相同，左边的变量就会被赋予对应的值</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solidFill>
                  <a:srgbClr val="FF0000"/>
                </a:solidFill>
                <a:latin typeface="Arial" panose="020B0604020202020204" pitchFamily="34" charset="0"/>
                <a:sym typeface="+mn-ea"/>
              </a:rPr>
              <a:t>1</a:t>
            </a:r>
            <a:r>
              <a:rPr lang="zh-CN" altLang="en-US" smtClean="0">
                <a:solidFill>
                  <a:srgbClr val="FF0000"/>
                </a:solidFill>
                <a:latin typeface="Arial" panose="020B0604020202020204" pitchFamily="34" charset="0"/>
                <a:sym typeface="+mn-ea"/>
              </a:rPr>
              <a:t>、如果解构不成功，变量的值就等于undefined。示例10中y属于解构不成功，y的值都会等于undefined。</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、ES6 内部使用严格相等运算符（===），判断一个位置是否有值。所以，只有当一个数组成员严格等于undefined，默认值才会生效。</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、如果一个数组成员是null，默认值就不会生效，因为null不严格等于undefined。</a:t>
            </a:r>
            <a:endParaRPr lang="zh-CN" altLang="en-US" smtClean="0">
              <a:latin typeface="Arial" panose="020B0604020202020204" pitchFamily="34" charset="0"/>
              <a:sym typeface="Arial" panose="020B0604020202020204" pitchFamily="34" charset="0"/>
            </a:endParaRPr>
          </a:p>
          <a:p>
            <a:pPr eaLnBrk="1" hangingPunct="1"/>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8AD8EE3C-B7E1-4C42-B2B9-6D0A36A694C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a:sym typeface="+mn-ea"/>
              </a:rPr>
              <a:t>等号左边的两个变量的次序，与等号右边两个同名属性的次序不一致，但是对取值完全没有影响。第二个例子的变量没有对应的同名属性，导致取不到值，最后等于undefined。</a:t>
            </a:r>
            <a:endParaRPr>
              <a:sym typeface="+mn-ea"/>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a:sym typeface="+mn-ea"/>
              </a:rPr>
              <a:t>对象的解构赋值的内部机制，是先找到同名属性，然后再赋给对应的变量。真正被赋值的是后者，而不是前者。</a:t>
            </a:r>
            <a:endParaRPr>
              <a:sym typeface="+mn-ea"/>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a:sym typeface="+mn-ea"/>
              </a:rPr>
              <a:t>foo是匹配的模式，baz才是变量。真正被赋值的是变量baz，而不是模式foo。</a:t>
            </a:r>
            <a:endParaRPr>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a:sym typeface="+mn-ea"/>
              </a:rPr>
              <a:t>默认值生效的条件是对象的属性值严格等于undefined。和之前数组解构一致，另外如果对象解构失败，变量的值等于undefined。</a:t>
            </a:r>
            <a:endParaRPr>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panose="02010600030101010101" pitchFamily="2" charset="-122"/>
              </a:rPr>
              <a:t>教学指导：</a:t>
            </a:r>
            <a:endParaRPr lang="zh-CN" altLang="en-US" dirty="0" smtClean="0">
              <a:ea typeface="宋体" panose="02010600030101010101" pitchFamily="2" charset="-122"/>
            </a:endParaRPr>
          </a:p>
          <a:p>
            <a:r>
              <a:rPr lang="zh-CN" altLang="zh-CN" dirty="0" smtClean="0">
                <a:ea typeface="宋体" panose="02010600030101010101" pitchFamily="2" charset="-122"/>
              </a:rPr>
              <a:t>前端开发中与后台交互得到的数据格式，一般情况下为JSON对象数据格式，利用对象的解构赋值可以很方便的提取JSON对象数据中的数据</a:t>
            </a:r>
            <a:endParaRPr lang="zh-CN" altLang="zh-CN" dirty="0" smtClean="0">
              <a:ea typeface="宋体" panose="02010600030101010101" pitchFamily="2" charset="-122"/>
            </a:endParaRPr>
          </a:p>
          <a:p>
            <a:endParaRPr lang="zh-CN" altLang="en-US" dirty="0"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E7584919-9516-4A22-BB58-DB9580593F09}"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endParaRPr lang="zh-CN" altLang="en-US">
              <a:latin typeface="+mj-lt"/>
              <a:ea typeface="+mj-ea"/>
              <a:cs typeface="+mj-cs"/>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r>
              <a:rPr lang="en-US" altLang="zh-CN">
                <a:latin typeface="+mj-lt"/>
                <a:ea typeface="+mj-ea"/>
                <a:cs typeface="+mj-cs"/>
                <a:sym typeface="+mn-ea"/>
              </a:rPr>
              <a:t>1</a:t>
            </a:r>
            <a:r>
              <a:rPr lang="zh-CN" altLang="en-US">
                <a:latin typeface="+mj-lt"/>
                <a:ea typeface="+mj-ea"/>
                <a:cs typeface="+mj-cs"/>
                <a:sym typeface="+mn-ea"/>
              </a:rPr>
              <a:t>、如果对javascript特性不是很熟悉会认为输出结果是“我叫小暖,我今年18岁！”。但是输出结果是“我叫undefined，今年我undefined岁！”。为什么会输出这种结果呢？</a:t>
            </a:r>
            <a:endParaRPr lang="zh-CN" altLang="en-US">
              <a:latin typeface="+mj-lt"/>
              <a:ea typeface="+mj-ea"/>
              <a:cs typeface="+mj-cs"/>
              <a:sym typeface="+mn-ea"/>
            </a:endParaRPr>
          </a:p>
          <a:p>
            <a:r>
              <a:rPr lang="en-US" altLang="zh-CN">
                <a:latin typeface="+mj-lt"/>
                <a:ea typeface="+mj-ea"/>
                <a:cs typeface="+mj-cs"/>
                <a:sym typeface="+mn-ea"/>
              </a:rPr>
              <a:t>2</a:t>
            </a:r>
            <a:r>
              <a:rPr lang="zh-CN" altLang="en-US">
                <a:latin typeface="+mj-lt"/>
                <a:ea typeface="+mj-ea"/>
                <a:cs typeface="+mj-cs"/>
                <a:sym typeface="+mn-ea"/>
              </a:rPr>
              <a:t>、因为setInterval执行的时候，是在全局作用域下的，所有this指向的是全局window,而window上没有username和age，所以输出的是undefined。怎么要解决这个问题呢？</a:t>
            </a:r>
            <a:endParaRPr lang="zh-CN" altLang="en-US">
              <a:latin typeface="+mj-lt"/>
              <a:ea typeface="+mj-ea"/>
              <a:cs typeface="+mj-cs"/>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r>
              <a:rPr lang="en-US" altLang="zh-CN">
                <a:latin typeface="+mj-lt"/>
                <a:ea typeface="+mj-ea"/>
                <a:cs typeface="+mj-cs"/>
                <a:sym typeface="+mn-ea"/>
              </a:rPr>
              <a:t>1</a:t>
            </a:r>
            <a:r>
              <a:rPr lang="zh-CN" altLang="en-US">
                <a:latin typeface="+mj-lt"/>
                <a:ea typeface="+mj-ea"/>
                <a:cs typeface="+mj-cs"/>
                <a:sym typeface="+mn-ea"/>
              </a:rPr>
              <a:t>、明明是写在对象里面的方法，为什么还要使用缓存这个对象才能正确使用。ECMA官方觉得这确实是个问题，在之后ES6的新特性里添加了箭头函数，它能很好的解决这个问题。</a:t>
            </a:r>
            <a:endParaRPr lang="zh-CN" altLang="en-US">
              <a:latin typeface="+mj-lt"/>
              <a:ea typeface="+mj-ea"/>
              <a:cs typeface="+mj-cs"/>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p:txBody>
      </p:sp>
      <p:sp>
        <p:nvSpPr>
          <p:cNvPr id="97" name="Shape 97"/>
          <p:cNvSpPr/>
          <p:nvPr>
            <p:ph type="body" sz="quarter" idx="1"/>
          </p:nvPr>
        </p:nvSpPr>
        <p:spPr>
          <a:prstGeom prst="rect">
            <a:avLst/>
          </a:prstGeom>
        </p:spPr>
        <p:txBody>
          <a:bodyPr/>
          <a:lstStyle/>
          <a:p>
            <a:r>
              <a:rPr lang="zh-CN" altLang="en-US">
                <a:latin typeface="+mj-lt"/>
                <a:ea typeface="+mj-ea"/>
                <a:cs typeface="+mj-cs"/>
                <a:sym typeface="+mn-ea"/>
              </a:rPr>
              <a:t>箭头函数的语法非常简单，简单的箭头函数表示方法，之前没有接触过箭头函数可能会惊讶于其代码的简洁性。对比之前如果要写这样的普通函数</a:t>
            </a:r>
            <a:endParaRPr lang="zh-CN" altLang="en-US">
              <a:latin typeface="+mj-lt"/>
              <a:ea typeface="+mj-ea"/>
              <a:cs typeface="+mj-c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idx="4294967295"/>
          </p:nvPr>
        </p:nvSpPr>
        <p:spPr/>
      </p:sp>
      <p:sp>
        <p:nvSpPr>
          <p:cNvPr id="12291" name="文本占位符 2"/>
          <p:cNvSpPr>
            <a:spLocks noGrp="1" noChangeArrowheads="1"/>
          </p:cNvSpPr>
          <p:nvPr>
            <p:ph type="body" idx="4294967295"/>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sym typeface="+mn-ea"/>
              </a:rPr>
              <a:t>教学指导： </a:t>
            </a:r>
            <a:r>
              <a:rPr lang="zh-CN" altLang="en-US" smtClean="0">
                <a:latin typeface="Arial" panose="020B0604020202020204" pitchFamily="34" charset="0"/>
                <a:sym typeface="Arial" panose="020B0604020202020204" pitchFamily="34" charset="0"/>
              </a:rPr>
              <a:t>课程重难点，课程中重点传授给学生的知识，较难理解或掌握的知识</a:t>
            </a:r>
            <a:endParaRPr lang="en-US" altLang="zh-CN" dirty="0"/>
          </a:p>
          <a:p>
            <a:pPr eaLnBrk="1" hangingPunct="1"/>
            <a:r>
              <a:rPr lang="zh-CN" altLang="en-US" dirty="0">
                <a:sym typeface="+mn-ea"/>
              </a:rPr>
              <a:t>强调：对于重难点部分，一定要给大家指明，让大家心里有底；</a:t>
            </a:r>
            <a:endParaRPr lang="zh-CN" altLang="en-US" dirty="0">
              <a:sym typeface="+mn-ea"/>
            </a:endParaRPr>
          </a:p>
          <a:p>
            <a:pPr eaLnBrk="1" hangingPunct="1"/>
            <a:r>
              <a:rPr lang="en-US" altLang="zh-CN" dirty="0">
                <a:sym typeface="+mn-ea"/>
              </a:rPr>
              <a:t>2</a:t>
            </a:r>
            <a:r>
              <a:rPr lang="zh-CN" altLang="en-US" dirty="0">
                <a:sym typeface="+mn-ea"/>
              </a:rPr>
              <a:t>、ECMAScript 6.0（以下简称 ES6）是 JavaScript 语言的下一代标准，已经在 2015 年 6 月正式发布了。它的目标，是使得 JavaScript 语言可以用来编写复杂的大型应用程序，成为企业级开发语言。ES6是ES5的升级版，解决了ES5语法中一些问题，而且使用相对比较简单，在流行框架中使用比较多，而且企业中对ES6要求也在逐渐增强，对于前端开发者来说是很有必要学习的技术。</a:t>
            </a:r>
            <a:endParaRPr lang="zh-CN" altLang="en-US" dirty="0">
              <a:sym typeface="+mn-ea"/>
            </a:endParaRPr>
          </a:p>
          <a:p>
            <a:pPr eaLnBrk="1" hangingPunct="1"/>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2292"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BFFB710E-E9EC-4E36-B125-4C4F5DDC8176}"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p:txBody>
      </p:sp>
      <p:sp>
        <p:nvSpPr>
          <p:cNvPr id="128" name="Shape 128"/>
          <p:cNvSpPr/>
          <p:nvPr>
            <p:ph type="body" sz="quarter" idx="1"/>
          </p:nvPr>
        </p:nvSpPr>
        <p:spPr>
          <a:prstGeom prst="rect">
            <a:avLst/>
          </a:prstGeom>
        </p:spPr>
        <p:txBody>
          <a:bodyPr/>
          <a:lstStyle/>
          <a:p>
            <a:r>
              <a:rPr lang="en-US">
                <a:latin typeface="+mj-lt"/>
                <a:ea typeface="+mj-ea"/>
                <a:cs typeface="+mj-cs"/>
                <a:sym typeface="Helvetica"/>
              </a:rPr>
              <a:t>对比之后，箭头函数的简洁性一目了然。</a:t>
            </a:r>
            <a:endParaRPr lang="en-US">
              <a:latin typeface="+mj-lt"/>
              <a:ea typeface="+mj-ea"/>
              <a:cs typeface="+mj-cs"/>
              <a:sym typeface="Helvetica"/>
            </a:endParaRPr>
          </a:p>
          <a:p>
            <a:endParaRPr lang="zh-CN" altLang="en-US">
              <a:latin typeface="+mj-lt"/>
              <a:ea typeface="+mj-ea"/>
              <a:cs typeface="+mj-cs"/>
              <a:sym typeface="Helvetic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p:txBody>
      </p:sp>
      <p:sp>
        <p:nvSpPr>
          <p:cNvPr id="102" name="Shape 102"/>
          <p:cNvSpPr/>
          <p:nvPr>
            <p:ph type="body" sz="quarter" idx="1"/>
          </p:nvPr>
        </p:nvSpPr>
        <p:spPr>
          <a:prstGeom prst="rect">
            <a:avLst/>
          </a:prstGeom>
        </p:spPr>
        <p:txBody>
          <a:bodyPr/>
          <a:lstStyle/>
          <a:p>
            <a:r>
              <a:rPr lang="zh-CN" altLang="en-US">
                <a:latin typeface="+mj-lt"/>
                <a:ea typeface="+mj-ea"/>
                <a:cs typeface="+mj-cs"/>
                <a:sym typeface="+mn-ea"/>
              </a:rPr>
              <a:t>更简洁的语法不需要过多赘述，主要看不绑定this和arguments这两个特点。</a:t>
            </a:r>
            <a:endParaRPr lang="zh-CN" altLang="en-US">
              <a:latin typeface="+mj-lt"/>
              <a:ea typeface="+mj-ea"/>
              <a:cs typeface="+mj-cs"/>
              <a:sym typeface="+mn-e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p:txBody>
      </p:sp>
      <p:sp>
        <p:nvSpPr>
          <p:cNvPr id="128" name="Shape 128"/>
          <p:cNvSpPr/>
          <p:nvPr>
            <p:ph type="body" sz="quarter" idx="1"/>
          </p:nvPr>
        </p:nvSpPr>
        <p:spPr>
          <a:prstGeom prst="rect">
            <a:avLst/>
          </a:prstGeom>
        </p:spPr>
        <p:txBody>
          <a:bodyPr/>
          <a:lstStyle/>
          <a:p>
            <a:endParaRPr lang="en-US">
              <a:latin typeface="+mj-lt"/>
              <a:ea typeface="+mj-ea"/>
              <a:cs typeface="+mj-cs"/>
              <a:sym typeface="Helvetica"/>
            </a:endParaRPr>
          </a:p>
          <a:p>
            <a:r>
              <a:rPr lang="zh-CN" altLang="en-US">
                <a:latin typeface="+mj-lt"/>
                <a:ea typeface="+mj-ea"/>
                <a:cs typeface="+mj-cs"/>
                <a:sym typeface="Helvetica"/>
              </a:rPr>
              <a:t>图片为运行显示效果</a:t>
            </a:r>
            <a:endParaRPr lang="zh-CN" altLang="en-US">
              <a:latin typeface="+mj-lt"/>
              <a:ea typeface="+mj-ea"/>
              <a:cs typeface="+mj-cs"/>
              <a:sym typeface="Helvetic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p:txBody>
      </p:sp>
      <p:sp>
        <p:nvSpPr>
          <p:cNvPr id="128" name="Shape 128"/>
          <p:cNvSpPr/>
          <p:nvPr>
            <p:ph type="body" sz="quarter" idx="1"/>
          </p:nvPr>
        </p:nvSpPr>
        <p:spPr>
          <a:prstGeom prst="rect">
            <a:avLst/>
          </a:prstGeom>
        </p:spPr>
        <p:txBody>
          <a:bodyPr/>
          <a:lstStyle/>
          <a:p>
            <a:r>
              <a:rPr lang="zh-CN" altLang="en-US">
                <a:latin typeface="+mj-lt"/>
                <a:ea typeface="+mj-ea"/>
                <a:cs typeface="+mj-cs"/>
                <a:sym typeface="Helvetica"/>
              </a:rPr>
              <a:t>图片为运行显示效果</a:t>
            </a:r>
            <a:endParaRPr lang="en-US">
              <a:latin typeface="+mj-lt"/>
              <a:ea typeface="+mj-ea"/>
              <a:cs typeface="+mj-cs"/>
              <a:sym typeface="Helvetica"/>
            </a:endParaRPr>
          </a:p>
          <a:p>
            <a:endParaRPr lang="zh-CN" altLang="en-US">
              <a:latin typeface="+mj-lt"/>
              <a:ea typeface="+mj-ea"/>
              <a:cs typeface="+mj-cs"/>
              <a:sym typeface="Helvetic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p:txBody>
      </p:sp>
      <p:sp>
        <p:nvSpPr>
          <p:cNvPr id="128" name="Shape 128"/>
          <p:cNvSpPr/>
          <p:nvPr>
            <p:ph type="body" sz="quarter" idx="1"/>
          </p:nvPr>
        </p:nvSpPr>
        <p:spPr>
          <a:prstGeom prst="rect">
            <a:avLst/>
          </a:prstGeom>
        </p:spPr>
        <p:txBody>
          <a:bodyPr/>
          <a:lstStyle/>
          <a:p>
            <a:r>
              <a:rPr lang="zh-CN" altLang="en-US">
                <a:latin typeface="+mj-lt"/>
                <a:ea typeface="+mj-ea"/>
                <a:cs typeface="+mj-cs"/>
                <a:sym typeface="Helvetica"/>
              </a:rPr>
              <a:t>图片为运行显示效果</a:t>
            </a:r>
            <a:endParaRPr lang="en-US">
              <a:latin typeface="+mj-lt"/>
              <a:ea typeface="+mj-ea"/>
              <a:cs typeface="+mj-cs"/>
              <a:sym typeface="Helvetica"/>
            </a:endParaRPr>
          </a:p>
          <a:p>
            <a:endParaRPr lang="zh-CN" altLang="en-US">
              <a:latin typeface="+mj-lt"/>
              <a:ea typeface="+mj-ea"/>
              <a:cs typeface="+mj-cs"/>
              <a:sym typeface="Helvetic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p:txBody>
      </p:sp>
      <p:sp>
        <p:nvSpPr>
          <p:cNvPr id="107" name="Shape 107"/>
          <p:cNvSpPr/>
          <p:nvPr>
            <p:ph type="body" sz="quarter" idx="1"/>
          </p:nvPr>
        </p:nvSpPr>
        <p:spPr>
          <a:prstGeom prst="rect">
            <a:avLst/>
          </a:prstGeom>
        </p:spPr>
        <p:txBody>
          <a:bodyPr/>
          <a:lstStyle/>
          <a:p>
            <a:r>
              <a:rPr lang="en-US">
                <a:latin typeface="+mj-lt"/>
                <a:ea typeface="+mj-ea"/>
                <a:cs typeface="+mj-cs"/>
                <a:sym typeface="Helvetica"/>
              </a:rPr>
              <a:t>1</a:t>
            </a:r>
            <a:r>
              <a:rPr lang="zh-CN" altLang="en-US">
                <a:latin typeface="+mj-lt"/>
                <a:ea typeface="+mj-ea"/>
                <a:cs typeface="+mj-cs"/>
                <a:sym typeface="Helvetica"/>
              </a:rPr>
              <a:t>、</a:t>
            </a:r>
            <a:r>
              <a:rPr>
                <a:latin typeface="+mj-lt"/>
                <a:ea typeface="+mj-ea"/>
                <a:cs typeface="+mj-cs"/>
                <a:sym typeface="Helvetica"/>
              </a:rPr>
              <a:t>看到了关于ES6箭头函数的优点，也看到了箭头函数的一些不足。那么应该在什么场景下使用箭头函数呢？</a:t>
            </a:r>
            <a:endParaRPr>
              <a:latin typeface="+mj-lt"/>
              <a:ea typeface="+mj-ea"/>
              <a:cs typeface="+mj-cs"/>
              <a:sym typeface="Helvetica"/>
            </a:endParaRPr>
          </a:p>
          <a:p>
            <a:r>
              <a:rPr lang="en-US">
                <a:latin typeface="+mj-lt"/>
                <a:ea typeface="+mj-ea"/>
                <a:cs typeface="+mj-cs"/>
                <a:sym typeface="Helvetica"/>
              </a:rPr>
              <a:t>2</a:t>
            </a:r>
            <a:r>
              <a:rPr lang="zh-CN" altLang="en-US">
                <a:latin typeface="+mj-lt"/>
                <a:ea typeface="+mj-ea"/>
                <a:cs typeface="+mj-cs"/>
                <a:sym typeface="Helvetica"/>
              </a:rPr>
              <a:t>、运行效果，输出结果是有问题的，因为方法写在了对象里，而对象的括号是不能封闭作用域的。所以此时的this还是指向全局对象，全局对象下没有username和age属性，所以会出现问题。通过以上的错误以后不要使用箭头函数作为对象的方法。</a:t>
            </a:r>
            <a:endParaRPr lang="zh-CN" altLang="en-US">
              <a:latin typeface="+mj-lt"/>
              <a:ea typeface="+mj-ea"/>
              <a:cs typeface="+mj-cs"/>
              <a:sym typeface="Helvetic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p:txBody>
      </p:sp>
      <p:sp>
        <p:nvSpPr>
          <p:cNvPr id="107" name="Shape 107"/>
          <p:cNvSpPr/>
          <p:nvPr>
            <p:ph type="body" sz="quarter" idx="1"/>
          </p:nvPr>
        </p:nvSpPr>
        <p:spPr>
          <a:prstGeom prst="rect">
            <a:avLst/>
          </a:prstGeom>
        </p:spPr>
        <p:txBody>
          <a:bodyPr/>
          <a:lstStyle/>
          <a:p>
            <a:r>
              <a:rPr lang="en-US">
                <a:latin typeface="+mj-lt"/>
                <a:ea typeface="+mj-ea"/>
                <a:cs typeface="+mj-cs"/>
                <a:sym typeface="Helvetica"/>
              </a:rPr>
              <a:t>1</a:t>
            </a:r>
            <a:r>
              <a:rPr lang="zh-CN" altLang="en-US">
                <a:latin typeface="+mj-lt"/>
                <a:ea typeface="+mj-ea"/>
                <a:cs typeface="+mj-cs"/>
                <a:sym typeface="Helvetica"/>
              </a:rPr>
              <a:t>、</a:t>
            </a:r>
            <a:r>
              <a:rPr>
                <a:latin typeface="+mj-lt"/>
                <a:ea typeface="+mj-ea"/>
                <a:cs typeface="+mj-cs"/>
                <a:sym typeface="Helvetica"/>
              </a:rPr>
              <a:t>看到了关于ES6箭头函数的优点，也看到了箭头函数的一些不足。那么应该在什么场景下使用箭头函数呢？</a:t>
            </a:r>
            <a:endParaRPr>
              <a:latin typeface="+mj-lt"/>
              <a:ea typeface="+mj-ea"/>
              <a:cs typeface="+mj-cs"/>
              <a:sym typeface="Helvetica"/>
            </a:endParaRPr>
          </a:p>
          <a:p>
            <a:r>
              <a:rPr lang="en-US">
                <a:latin typeface="+mj-lt"/>
                <a:ea typeface="+mj-ea"/>
                <a:cs typeface="+mj-cs"/>
                <a:sym typeface="Helvetica"/>
              </a:rPr>
              <a:t>2</a:t>
            </a:r>
            <a:r>
              <a:rPr lang="zh-CN" altLang="en-US">
                <a:latin typeface="+mj-lt"/>
                <a:ea typeface="+mj-ea"/>
                <a:cs typeface="+mj-cs"/>
                <a:sym typeface="Helvetica"/>
              </a:rPr>
              <a:t>、运行效果出现问题的原因是this指向window对象，这里和使用箭头函数在对象中定义方法十分类似。</a:t>
            </a:r>
            <a:endParaRPr lang="zh-CN" altLang="en-US">
              <a:latin typeface="+mj-lt"/>
              <a:ea typeface="+mj-ea"/>
              <a:cs typeface="+mj-cs"/>
              <a:sym typeface="Helvetic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p:txBody>
      </p:sp>
      <p:sp>
        <p:nvSpPr>
          <p:cNvPr id="123" name="Shape 123"/>
          <p:cNvSpPr/>
          <p:nvPr>
            <p:ph type="body" sz="quarter" idx="1"/>
          </p:nvPr>
        </p:nvSpPr>
        <p:spPr>
          <a:prstGeom prst="rect">
            <a:avLst/>
          </a:prstGeom>
        </p:spPr>
        <p:txBody>
          <a:bodyPr/>
          <a:lstStyle/>
          <a:p>
            <a:r>
              <a:rPr lang="zh-CN" altLang="en-US">
                <a:latin typeface="+mj-lt"/>
                <a:ea typeface="+mj-ea"/>
                <a:cs typeface="+mj-cs"/>
                <a:sym typeface="Helvetica"/>
              </a:rPr>
              <a:t>Object 结构提供了“字符串—值”的对应，Map 结构提供了“值—值”的对应，是一种更完善的 Hash 结构实现。如果需要“键值对”的数据结构，Map 比 Object 更合适。</a:t>
            </a:r>
            <a:endParaRPr lang="zh-CN" altLang="en-US">
              <a:latin typeface="+mj-lt"/>
              <a:ea typeface="+mj-ea"/>
              <a:cs typeface="+mj-cs"/>
              <a:sym typeface="Helvetic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p:txBody>
      </p:sp>
      <p:sp>
        <p:nvSpPr>
          <p:cNvPr id="123" name="Shape 123"/>
          <p:cNvSpPr/>
          <p:nvPr>
            <p:ph type="body" sz="quarter" idx="1"/>
          </p:nvPr>
        </p:nvSpPr>
        <p:spPr>
          <a:prstGeom prst="rect">
            <a:avLst/>
          </a:prstGeom>
        </p:spPr>
        <p:txBody>
          <a:bodyPr/>
          <a:lstStyle/>
          <a:p>
            <a:endParaRPr lang="zh-CN" altLang="en-US">
              <a:latin typeface="+mj-lt"/>
              <a:ea typeface="+mj-ea"/>
              <a:cs typeface="+mj-cs"/>
              <a:sym typeface="Helvetica"/>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p:txBody>
      </p:sp>
      <p:sp>
        <p:nvSpPr>
          <p:cNvPr id="123" name="Shape 123"/>
          <p:cNvSpPr/>
          <p:nvPr>
            <p:ph type="body" sz="quarter" idx="1"/>
          </p:nvPr>
        </p:nvSpPr>
        <p:spPr>
          <a:prstGeom prst="rect">
            <a:avLst/>
          </a:prstGeom>
        </p:spPr>
        <p:txBody>
          <a:bodyPr/>
          <a:lstStyle/>
          <a:p>
            <a:endParaRPr lang="zh-CN" altLang="en-US">
              <a:latin typeface="+mj-lt"/>
              <a:ea typeface="+mj-ea"/>
              <a:cs typeface="+mj-cs"/>
              <a:sym typeface="Helvetic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zh-CN" altLang="en-US" smtClean="0">
                <a:latin typeface="Arial" panose="020B0604020202020204" pitchFamily="34" charset="0"/>
                <a:sym typeface="Arial" panose="020B0604020202020204" pitchFamily="34" charset="0"/>
              </a:rPr>
              <a:t>核心的步骤和重点知识要突出</a:t>
            </a:r>
            <a:endParaRPr lang="zh-CN" altLang="en-US" smtClean="0">
              <a:latin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下面通过案例来逐一说明区别</a:t>
            </a:r>
            <a:endParaRPr lang="zh-CN" altLang="en-US" smtClean="0">
              <a:solidFill>
                <a:srgbClr val="FF0000"/>
              </a:solidFill>
              <a:latin typeface="Arial" panose="020B0604020202020204" pitchFamily="34" charset="0"/>
              <a:sym typeface="+mn-ea"/>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p:txBody>
      </p:sp>
      <p:sp>
        <p:nvSpPr>
          <p:cNvPr id="123" name="Shape 123"/>
          <p:cNvSpPr/>
          <p:nvPr>
            <p:ph type="body" sz="quarter" idx="1"/>
          </p:nvPr>
        </p:nvSpPr>
        <p:spPr>
          <a:prstGeom prst="rect">
            <a:avLst/>
          </a:prstGeom>
        </p:spPr>
        <p:txBody>
          <a:bodyPr/>
          <a:lstStyle/>
          <a:p>
            <a:endParaRPr lang="zh-CN" altLang="en-US">
              <a:latin typeface="+mj-lt"/>
              <a:ea typeface="+mj-ea"/>
              <a:cs typeface="+mj-cs"/>
              <a:sym typeface="Helvetica"/>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p:txBody>
      </p:sp>
      <p:sp>
        <p:nvSpPr>
          <p:cNvPr id="123" name="Shape 123"/>
          <p:cNvSpPr/>
          <p:nvPr>
            <p:ph type="body" sz="quarter" idx="1"/>
          </p:nvPr>
        </p:nvSpPr>
        <p:spPr>
          <a:prstGeom prst="rect">
            <a:avLst/>
          </a:prstGeom>
        </p:spPr>
        <p:txBody>
          <a:bodyPr/>
          <a:lstStyle/>
          <a:p>
            <a:endParaRPr lang="zh-CN" altLang="en-US">
              <a:latin typeface="+mj-lt"/>
              <a:ea typeface="+mj-ea"/>
              <a:cs typeface="+mj-cs"/>
              <a:sym typeface="Helvetic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p:txBody>
      </p:sp>
      <p:sp>
        <p:nvSpPr>
          <p:cNvPr id="123" name="Shape 123"/>
          <p:cNvSpPr/>
          <p:nvPr>
            <p:ph type="body" sz="quarter" idx="1"/>
          </p:nvPr>
        </p:nvSpPr>
        <p:spPr>
          <a:prstGeom prst="rect">
            <a:avLst/>
          </a:prstGeom>
        </p:spPr>
        <p:txBody>
          <a:bodyPr/>
          <a:lstStyle/>
          <a:p>
            <a:endParaRPr lang="zh-CN" altLang="en-US">
              <a:latin typeface="+mj-lt"/>
              <a:ea typeface="+mj-ea"/>
              <a:cs typeface="+mj-cs"/>
              <a:sym typeface="Helvetic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p:txBody>
      </p:sp>
      <p:sp>
        <p:nvSpPr>
          <p:cNvPr id="123" name="Shape 123"/>
          <p:cNvSpPr/>
          <p:nvPr>
            <p:ph type="body" sz="quarter" idx="1"/>
          </p:nvPr>
        </p:nvSpPr>
        <p:spPr>
          <a:prstGeom prst="rect">
            <a:avLst/>
          </a:prstGeom>
        </p:spPr>
        <p:txBody>
          <a:bodyPr/>
          <a:lstStyle/>
          <a:p>
            <a:endParaRPr lang="zh-CN" altLang="en-US">
              <a:latin typeface="+mj-lt"/>
              <a:ea typeface="+mj-ea"/>
              <a:cs typeface="+mj-cs"/>
              <a:sym typeface="Helvetic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p:txBody>
      </p:sp>
      <p:sp>
        <p:nvSpPr>
          <p:cNvPr id="123" name="Shape 123"/>
          <p:cNvSpPr/>
          <p:nvPr>
            <p:ph type="body" sz="quarter" idx="1"/>
          </p:nvPr>
        </p:nvSpPr>
        <p:spPr>
          <a:prstGeom prst="rect">
            <a:avLst/>
          </a:prstGeom>
        </p:spPr>
        <p:txBody>
          <a:bodyPr/>
          <a:lstStyle/>
          <a:p>
            <a:endParaRPr lang="zh-CN" altLang="en-US">
              <a:latin typeface="+mj-lt"/>
              <a:ea typeface="+mj-ea"/>
              <a:cs typeface="+mj-cs"/>
              <a:sym typeface="Helvetic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a:sym typeface="+mn-ea"/>
              </a:rPr>
              <a:t>1</a:t>
            </a:r>
            <a:r>
              <a:rPr lang="zh-CN" altLang="en-US">
                <a:sym typeface="+mn-ea"/>
              </a:rPr>
              <a:t>、在 ES6 之前，社区制定了一些模块加载方案，最主要的有 CommonJS 和 AMD 两种。前者用于服务器，后者用于浏览器。</a:t>
            </a:r>
            <a:endParaRPr lang="zh-CN" altLang="en-US">
              <a:sym typeface="+mn-ea"/>
            </a:endParaRPr>
          </a:p>
          <a:p>
            <a:pPr eaLnBrk="1" hangingPunct="1"/>
            <a:r>
              <a:rPr lang="en-US" altLang="zh-CN">
                <a:sym typeface="+mn-ea"/>
              </a:rPr>
              <a:t>2</a:t>
            </a:r>
            <a:r>
              <a:rPr lang="zh-CN" altLang="en-US">
                <a:sym typeface="+mn-ea"/>
              </a:rPr>
              <a:t>、ES6 模块的设计思想是尽量的静态化，使得编译时就能确定模块的依赖关系，以及输入和输出的变量。</a:t>
            </a:r>
            <a:endParaRPr lang="zh-CN" altLang="en-US">
              <a:sym typeface="+mn-ea"/>
            </a:endParaRPr>
          </a:p>
          <a:p>
            <a:pPr eaLnBrk="1" hangingPunct="1"/>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a:sym typeface="+mn-ea"/>
              </a:rPr>
              <a:t>1</a:t>
            </a:r>
            <a:r>
              <a:rPr lang="zh-CN" altLang="en-US">
                <a:sym typeface="+mn-ea"/>
              </a:rPr>
              <a:t>、在使用ES6的模块化设计的时候最常遇到的问题就是如何导入和导出属性和方法，在创建或者使用对应的js文件的时候常用的方式是使用export命令导出对应的属性和方法，使用import命令导入对应的属性和方法。</a:t>
            </a:r>
            <a:endParaRPr lang="zh-CN" altLang="en-US">
              <a:sym typeface="+mn-ea"/>
            </a:endParaRPr>
          </a:p>
          <a:p>
            <a:pPr eaLnBrk="1" hangingPunct="1"/>
            <a:r>
              <a:rPr lang="en-US" altLang="zh-CN">
                <a:sym typeface="+mn-ea"/>
              </a:rPr>
              <a:t>2</a:t>
            </a:r>
            <a:r>
              <a:rPr lang="zh-CN" altLang="en-US">
                <a:sym typeface="+mn-ea"/>
              </a:rPr>
              <a:t>、示例32是一个 JS 文件（假设文件名为profile.js），使用export命令输出变量。export命令对外部输出了三个变量。export的写法，除了第一种写法之外，还有另外一种是使用大括号指定所要输出的一组变量。它与第一种写法是等价的，但是应该优先考虑使用第二种写法。因为第二种可以直接写在脚本尾部，方便集中管理。</a:t>
            </a:r>
            <a:endParaRPr lang="zh-CN" altLang="en-US">
              <a:sym typeface="+mn-ea"/>
            </a:endParaRPr>
          </a:p>
          <a:p>
            <a:pPr eaLnBrk="1" hangingPunct="1"/>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a:sym typeface="+mn-ea"/>
            </a:endParaRPr>
          </a:p>
          <a:p>
            <a:pPr eaLnBrk="1" hangingPunct="1"/>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a:sym typeface="+mn-ea"/>
              </a:rPr>
              <a:t>1</a:t>
            </a:r>
            <a:r>
              <a:rPr lang="zh-CN" altLang="en-US">
                <a:sym typeface="+mn-ea"/>
              </a:rPr>
              <a:t>、import命令用于加载其他的文件，并从中输入变量。import命令接受一对大括号，里面指定要从其他模块导入的变量名（或者函数名）。大括号里面的变量名，必须与被导入模块（profile.js）对外接口的名称相同。</a:t>
            </a:r>
            <a:endParaRPr lang="zh-CN" altLang="en-US">
              <a:sym typeface="+mn-ea"/>
            </a:endParaRPr>
          </a:p>
          <a:p>
            <a:pPr eaLnBrk="1" hangingPunct="1"/>
            <a:r>
              <a:rPr lang="en-US" altLang="zh-CN">
                <a:sym typeface="+mn-ea"/>
              </a:rPr>
              <a:t>2</a:t>
            </a:r>
            <a:r>
              <a:rPr lang="zh-CN" altLang="en-US">
                <a:sym typeface="+mn-ea"/>
              </a:rPr>
              <a:t>、import后面的from指定模块文件的位置，可以是相对路径，也可以是绝对路径，.js后缀可以省略。</a:t>
            </a:r>
            <a:endParaRPr lang="zh-CN" altLang="en-US">
              <a:sym typeface="+mn-ea"/>
            </a:endParaRPr>
          </a:p>
          <a:p>
            <a:pPr eaLnBrk="1" hangingPunct="1"/>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a:sym typeface="+mn-ea"/>
              </a:rPr>
              <a:t>1</a:t>
            </a:r>
            <a:r>
              <a:rPr lang="zh-CN" altLang="en-US">
                <a:sym typeface="+mn-ea"/>
              </a:rPr>
              <a:t>、之前学习可知，现在有一个问题，使用import命令的时候，需要知道所要加载的变量名或函数名，否则无法加载。但是读者肯定希望快速上手，未必愿意阅读之前定义的变量名和函数名，去了解模块有哪些属性和方法。为了解决这个问题，提出了export default 命令</a:t>
            </a:r>
            <a:endParaRPr lang="zh-CN" altLang="en-US">
              <a:sym typeface="+mn-ea"/>
            </a:endParaRPr>
          </a:p>
          <a:p>
            <a:pPr eaLnBrk="1" hangingPunct="1"/>
            <a:r>
              <a:rPr lang="en-US" altLang="zh-CN" smtClean="0">
                <a:latin typeface="Arial" panose="020B0604020202020204" pitchFamily="34" charset="0"/>
              </a:rPr>
              <a:t>2</a:t>
            </a:r>
            <a:r>
              <a:rPr lang="zh-CN" altLang="en-US" smtClean="0">
                <a:latin typeface="Arial" panose="020B0604020202020204" pitchFamily="34" charset="0"/>
              </a:rPr>
              <a:t>、export-default.js是一个模块文件，它的默认输出是一个函数</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3</a:t>
            </a:r>
            <a:r>
              <a:rPr lang="zh-CN" altLang="en-US" smtClean="0">
                <a:latin typeface="Arial" panose="020B0604020202020204" pitchFamily="34" charset="0"/>
              </a:rPr>
              <a:t>、import-default.js为另外的模块在加载export-default.js模块时，import命令可以为该匿名函数指定任意名字。</a:t>
            </a:r>
            <a:endParaRPr lang="zh-CN" altLang="en-US" smtClean="0">
              <a:latin typeface="Arial" panose="020B0604020202020204" pitchFamily="34" charset="0"/>
            </a:endParaRPr>
          </a:p>
          <a:p>
            <a:pPr eaLnBrk="1" hangingPunct="1"/>
            <a:r>
              <a:rPr lang="en-US" altLang="zh-CN" smtClean="0">
                <a:latin typeface="Arial" panose="020B0604020202020204" pitchFamily="34" charset="0"/>
              </a:rPr>
              <a:t>4</a:t>
            </a:r>
            <a:r>
              <a:rPr lang="zh-CN" altLang="en-US" smtClean="0">
                <a:latin typeface="Arial" panose="020B0604020202020204" pitchFamily="34" charset="0"/>
              </a:rPr>
              <a:t>、使用export default时，对应的import语句不需要使用大括号，不使用export default时，对应的import语句需要使用大括号。export default命令用于指定模块的默认输出。显然一个模块只能有一个默认输出，因此export default命令只能使用一次。所以import命令后面才不用加大括号，因为只能唯一对应export default命令。</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en-US" altLang="zh-CN" smtClean="0">
                <a:latin typeface="Arial" panose="020B0604020202020204" pitchFamily="34" charset="0"/>
              </a:rPr>
              <a:t>1</a:t>
            </a:r>
            <a:r>
              <a:rPr lang="zh-CN" altLang="en-US" smtClean="0">
                <a:latin typeface="Arial" panose="020B0604020202020204" pitchFamily="34" charset="0"/>
              </a:rPr>
              <a:t>、额外代码部分省略，只展示核心代码</a:t>
            </a:r>
            <a:endParaRPr lang="zh-CN" altLang="en-US" smtClean="0">
              <a:latin typeface="Arial" panose="020B0604020202020204" pitchFamily="34" charset="0"/>
            </a:endParaRPr>
          </a:p>
          <a:p>
            <a:pPr eaLnBrk="1" hangingPunct="1"/>
            <a:endParaRPr lang="zh-CN" altLang="en-US" smtClean="0">
              <a:solidFill>
                <a:srgbClr val="FF0000"/>
              </a:solidFill>
              <a:latin typeface="Arial" panose="020B0604020202020204" pitchFamily="34" charset="0"/>
              <a:sym typeface="+mn-ea"/>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a:sym typeface="+mn-ea"/>
              </a:rPr>
              <a:t>1</a:t>
            </a:r>
            <a:r>
              <a:rPr lang="zh-CN" altLang="en-US">
                <a:sym typeface="+mn-ea"/>
              </a:rPr>
              <a:t>、对象的状态不受外界影响。Promise对象代表一个异步操作，有三种状态：pending（进行中）、fulfilled（已成功）和rejected（已失败）。只有异步操作的结果，可以决定当前是哪一种状态，任何其他操作都无法改变这个状态。这也是Promise这个名字的由来，它的英语意思就是“承诺”，表示其他手段无法改变。</a:t>
            </a:r>
            <a:endParaRPr lang="zh-CN" altLang="en-US">
              <a:sym typeface="+mn-ea"/>
            </a:endParaRPr>
          </a:p>
          <a:p>
            <a:pPr eaLnBrk="1" hangingPunct="1"/>
            <a:r>
              <a:rPr lang="en-US" altLang="zh-CN">
                <a:sym typeface="+mn-ea"/>
              </a:rPr>
              <a:t>2</a:t>
            </a:r>
            <a:r>
              <a:rPr lang="zh-CN" altLang="en-US">
                <a:sym typeface="+mn-ea"/>
              </a:rPr>
              <a:t>、一旦状态改变，就不会再变，任何时候都可以得到这个结果。Promise对象的状态改变，只有两种可能：从pending变为fulfilled和从pending变为rejected。只要这两种情况发生，状态就凝固了，不会再变了，会一直保持这个结果，这时就称为 resolved（已定型）。如果改变已经发生了，你再对Promise对象添加回调函数，也会立即得到这个结果。这与事件（Event）完全不同，事件的特点是，如果错过了再去监听，不会得到结果。</a:t>
            </a:r>
            <a:endParaRPr lang="zh-CN" altLang="en-US">
              <a:sym typeface="+mn-ea"/>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、resolve函数的作用是将Promise对象的状态从“未完成”变为“成功”（即从 pending 变为 resolved），在异步操作成功时调用，并将异步操作的结果，作为参数传递出去。</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2</a:t>
            </a:r>
            <a:r>
              <a:rPr lang="zh-CN" altLang="en-US" smtClean="0">
                <a:latin typeface="Arial" panose="020B0604020202020204" pitchFamily="34" charset="0"/>
                <a:sym typeface="Arial" panose="020B0604020202020204" pitchFamily="34" charset="0"/>
              </a:rPr>
              <a:t>、reject函数的作用是将Promise对象的状态从“未完成”变为“失败”（即从 pending 变为 rejected），在异步操作失败时调用，并将异步操作报出的错误，作为参数传递出去。</a:t>
            </a:r>
            <a:endParaRPr lang="zh-CN" altLang="en-US" smtClean="0">
              <a:latin typeface="Arial" panose="020B0604020202020204" pitchFamily="34" charset="0"/>
              <a:sym typeface="Arial" panose="020B0604020202020204" pitchFamily="34" charset="0"/>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DDB0C73-0033-4FE0-B621-45CB7BBE68EB}" type="slidenum">
              <a:rPr lang="zh-CN" altLang="en-US"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a:miter lim="800000"/>
          </a:ln>
        </p:spPr>
      </p:sp>
      <p:sp>
        <p:nvSpPr>
          <p:cNvPr id="16387" name="备注占位符 2"/>
          <p:cNvSpPr>
            <a:spLocks noGrp="1"/>
          </p:cNvSpPr>
          <p:nvPr>
            <p:ph type="body"/>
          </p:nvPr>
        </p:nvSpPr>
        <p:spPr/>
        <p:txBody>
          <a:bodyPr wrap="square" lIns="91440" tIns="45720" rIns="91440" bIns="45720" anchor="t"/>
          <a:p>
            <a:pPr lvl="0"/>
            <a:r>
              <a:rPr lang="zh-CN" altLang="en-US" dirty="0"/>
              <a:t>扫码进</a:t>
            </a:r>
            <a:r>
              <a:rPr lang="en-US" altLang="zh-CN" dirty="0"/>
              <a:t>QQ</a:t>
            </a:r>
            <a:r>
              <a:rPr lang="zh-CN" altLang="en-US" dirty="0"/>
              <a:t>群的二维码一般不需要在各个产品</a:t>
            </a:r>
            <a:r>
              <a:rPr lang="en-US" altLang="zh-CN" dirty="0"/>
              <a:t>PPT</a:t>
            </a:r>
            <a:r>
              <a:rPr lang="zh-CN" altLang="en-US" dirty="0"/>
              <a:t>中体现，</a:t>
            </a:r>
            <a:endParaRPr lang="en-US" altLang="zh-CN" dirty="0"/>
          </a:p>
          <a:p>
            <a:pPr lvl="0"/>
            <a:r>
              <a:rPr lang="zh-CN" altLang="en-US" dirty="0"/>
              <a:t>一般出现在直播课或其他类型的课程中，根据实际情况决定是否需要此二维码。</a:t>
            </a:r>
            <a:endParaRPr lang="en-US" altLang="zh-CN" dirty="0"/>
          </a:p>
          <a:p>
            <a:pPr lvl="0"/>
            <a:r>
              <a:rPr lang="zh-CN" altLang="en-US" dirty="0"/>
              <a:t>注意此二维码根据要进去的</a:t>
            </a:r>
            <a:r>
              <a:rPr lang="en-US" altLang="zh-CN" dirty="0"/>
              <a:t>QQ</a:t>
            </a:r>
            <a:r>
              <a:rPr lang="zh-CN" altLang="en-US" dirty="0"/>
              <a:t>群，二维码各不相同，请使用者自行制作添加。</a:t>
            </a: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smtClean="0">
                <a:latin typeface="Arial" panose="020B0604020202020204" pitchFamily="34" charset="0"/>
              </a:rPr>
              <a:t>示例2中变量foo用var命令声明，会发生变量提升，即脚本开始运行时，变量foo已经存在了，但是没有值，所以会输出undefined。变量bar用let命令声明，不会发生变量提升。这表示在声明它之前，变量bar是不存在的，这时如果用到它，就会抛出一个错误。</a:t>
            </a:r>
            <a:endParaRPr smtClean="0">
              <a:latin typeface="Arial" panose="020B0604020202020204" pitchFamily="34" charset="0"/>
            </a:endParaRPr>
          </a:p>
          <a:p>
            <a:pPr eaLnBrk="1" hangingPunct="1"/>
            <a:endParaRPr lang="zh-CN" altLang="en-US" smtClean="0">
              <a:solidFill>
                <a:srgbClr val="FF0000"/>
              </a:solidFill>
              <a:latin typeface="Arial" panose="020B0604020202020204" pitchFamily="34" charset="0"/>
              <a:sym typeface="+mn-ea"/>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en-US" altLang="zh-CN" smtClean="0">
                <a:latin typeface="Arial" panose="020B0604020202020204" pitchFamily="34" charset="0"/>
              </a:rPr>
              <a:t>1</a:t>
            </a:r>
            <a:r>
              <a:rPr lang="zh-CN" altLang="en-US" smtClean="0">
                <a:latin typeface="Arial" panose="020B0604020202020204" pitchFamily="34" charset="0"/>
              </a:rPr>
              <a:t>、不能在函数内部重新声明参数。另外声明的参数也不能与形参同名。但是如果声明的参数在另外一个作用域下时候是可以进行重复声明的。</a:t>
            </a:r>
            <a:endParaRPr lang="zh-CN" altLang="en-US" smtClean="0">
              <a:latin typeface="Arial" panose="020B0604020202020204" pitchFamily="34" charset="0"/>
            </a:endParaRPr>
          </a:p>
          <a:p>
            <a:pPr eaLnBrk="1" hangingPunct="1"/>
            <a:endParaRPr lang="zh-CN" altLang="en-US" smtClean="0">
              <a:solidFill>
                <a:srgbClr val="FF0000"/>
              </a:solidFill>
              <a:latin typeface="Arial" panose="020B0604020202020204" pitchFamily="34" charset="0"/>
              <a:sym typeface="+mn-ea"/>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en-US" altLang="zh-CN" smtClean="0">
                <a:latin typeface="Arial" panose="020B0604020202020204" pitchFamily="34" charset="0"/>
              </a:rPr>
              <a:t>1</a:t>
            </a:r>
            <a:r>
              <a:rPr lang="zh-CN" altLang="en-US" smtClean="0">
                <a:latin typeface="Arial" panose="020B0604020202020204" pitchFamily="34" charset="0"/>
              </a:rPr>
              <a:t>、发现无论点击哪个按钮，最后打印的都是“这是第5个按钮”，什么原因呢？因为for是同步操作，for循环内部函数执行是异步操作，当函数执行找不到i，便会往上面作用域找所以i的值为5，最后打印的都是“这是第5个按钮”。</a:t>
            </a:r>
            <a:endParaRPr lang="zh-CN" altLang="en-US" smtClean="0">
              <a:latin typeface="Arial" panose="020B0604020202020204" pitchFamily="34" charset="0"/>
            </a:endParaRPr>
          </a:p>
          <a:p>
            <a:pPr eaLnBrk="1" hangingPunct="1"/>
            <a:endParaRPr lang="zh-CN" altLang="en-US" smtClean="0">
              <a:solidFill>
                <a:srgbClr val="FF0000"/>
              </a:solidFill>
              <a:latin typeface="Arial" panose="020B0604020202020204" pitchFamily="34" charset="0"/>
              <a:sym typeface="+mn-ea"/>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panose="02010600030101010101" pitchFamily="2" charset="-122"/>
              </a:rPr>
              <a:t>教学指导：</a:t>
            </a:r>
            <a:endParaRPr lang="zh-CN" altLang="en-US" dirty="0" smtClean="0">
              <a:ea typeface="宋体" panose="02010600030101010101" pitchFamily="2" charset="-122"/>
            </a:endParaRPr>
          </a:p>
          <a:p>
            <a:r>
              <a:rPr lang="zh-CN" altLang="zh-CN" dirty="0" smtClean="0">
                <a:ea typeface="宋体" panose="02010600030101010101" pitchFamily="2" charset="-122"/>
              </a:rPr>
              <a:t>完成之后的页面效果如图</a:t>
            </a:r>
            <a:endParaRPr lang="zh-CN" altLang="zh-CN" dirty="0" smtClean="0">
              <a:ea typeface="宋体" panose="02010600030101010101" pitchFamily="2" charset="-122"/>
            </a:endParaRPr>
          </a:p>
          <a:p>
            <a:endParaRPr lang="zh-CN" altLang="en-US" dirty="0"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E7584919-9516-4A22-BB58-DB9580593F0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1" name="标题 1"/>
          <p:cNvSpPr>
            <a:spLocks noGrp="1"/>
          </p:cNvSpPr>
          <p:nvPr>
            <p:ph type="ctrTitle"/>
          </p:nvPr>
        </p:nvSpPr>
        <p:spPr>
          <a:xfrm>
            <a:off x="914401" y="1566853"/>
            <a:ext cx="10363200" cy="1782571"/>
          </a:xfrm>
          <a:prstGeom prst="rect">
            <a:avLst/>
          </a:prstGeom>
          <a:noFill/>
          <a:ln w="9525">
            <a:noFill/>
            <a:miter/>
          </a:ln>
        </p:spPr>
        <p:txBody>
          <a:bodyPr>
            <a:normAutofit/>
          </a:bodyPr>
          <a:lstStyle>
            <a:lvl1pPr lvl="0" algn="ctr">
              <a:defRPr sz="6135" b="1" kern="1200">
                <a:solidFill>
                  <a:schemeClr val="tx1">
                    <a:lumMod val="75000"/>
                    <a:lumOff val="25000"/>
                  </a:schemeClr>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3373442"/>
            <a:ext cx="8534401" cy="637540"/>
          </a:xfrm>
          <a:prstGeom prst="rect">
            <a:avLst/>
          </a:prstGeom>
          <a:noFill/>
          <a:ln w="9525">
            <a:noFill/>
            <a:miter/>
          </a:ln>
        </p:spPr>
        <p:txBody>
          <a:bodyPr>
            <a:normAutofit/>
          </a:bodyPr>
          <a:lstStyle>
            <a:lvl1pPr marL="0" marR="0" lvl="0" indent="0" algn="ctr" defTabSz="1218565" rtl="0" eaLnBrk="0" fontAlgn="base" latinLnBrk="0" hangingPunct="0">
              <a:lnSpc>
                <a:spcPct val="100000"/>
              </a:lnSpc>
              <a:spcBef>
                <a:spcPct val="20000"/>
              </a:spcBef>
              <a:spcAft>
                <a:spcPct val="0"/>
              </a:spcAft>
              <a:buClr>
                <a:srgbClr val="A0C101"/>
              </a:buClr>
              <a:buSzTx/>
              <a:buFont typeface="Wingdings" panose="05000000000000000000" pitchFamily="2" charset="2"/>
              <a:buNone/>
              <a:defRPr sz="2645" b="1" kern="1200">
                <a:solidFill>
                  <a:schemeClr val="tx1">
                    <a:lumMod val="75000"/>
                    <a:lumOff val="25000"/>
                  </a:schemeClr>
                </a:solidFill>
              </a:defRPr>
            </a:lvl1pPr>
            <a:lvl2pPr marL="0" lvl="1" indent="609600" algn="l">
              <a:buNone/>
              <a:defRPr sz="3175" kern="1200">
                <a:solidFill>
                  <a:schemeClr val="tx1"/>
                </a:solidFill>
              </a:defRPr>
            </a:lvl2pPr>
            <a:lvl3pPr marL="0" lvl="2" indent="609600" algn="l">
              <a:buNone/>
              <a:defRPr sz="3175" kern="1200">
                <a:solidFill>
                  <a:schemeClr val="tx1"/>
                </a:solidFill>
              </a:defRPr>
            </a:lvl3pPr>
            <a:lvl4pPr marL="0" lvl="3" indent="609600" algn="l">
              <a:buNone/>
              <a:defRPr sz="3175" kern="1200">
                <a:solidFill>
                  <a:schemeClr val="tx1"/>
                </a:solidFill>
              </a:defRPr>
            </a:lvl4pPr>
            <a:lvl5pPr marL="0" lvl="4" indent="609600" algn="l">
              <a:buNone/>
              <a:defRPr sz="3175" kern="1200">
                <a:solidFill>
                  <a:schemeClr val="tx1"/>
                </a:solidFill>
              </a:defRPr>
            </a:lvl5pPr>
          </a:lstStyle>
          <a:p>
            <a:pPr lvl="0"/>
            <a:r>
              <a:rPr lang="zh-CN" altLang="en-US" noProof="1"/>
              <a:t>单击此处编辑母版副标题样式</a:t>
            </a:r>
            <a:endParaRPr lang="zh-CN" altLang="en-US" noProof="1"/>
          </a:p>
          <a:p>
            <a:pPr lvl="0"/>
            <a:endParaRPr lang="zh-CN" altLang="en-US" noProof="1"/>
          </a:p>
        </p:txBody>
      </p:sp>
      <p:pic>
        <p:nvPicPr>
          <p:cNvPr id="2" name="图片 1" descr="封面-BG"/>
          <p:cNvPicPr>
            <a:picLocks noChangeAspect="1"/>
          </p:cNvPicPr>
          <p:nvPr userDrawn="1"/>
        </p:nvPicPr>
        <p:blipFill>
          <a:blip r:embed="rId2"/>
          <a:stretch>
            <a:fillRect/>
          </a:stretch>
        </p:blipFill>
        <p:spPr>
          <a:xfrm>
            <a:off x="-114935" y="-20955"/>
            <a:ext cx="12232640" cy="68802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descr="E:\设计\06-2018\前端5.0PPT\目录-bg.png目录-bg"/>
          <p:cNvPicPr>
            <a:picLocks noChangeAspect="1"/>
          </p:cNvPicPr>
          <p:nvPr userDrawn="1"/>
        </p:nvPicPr>
        <p:blipFill>
          <a:blip r:embed="rId2"/>
          <a:srcRect/>
          <a:stretch>
            <a:fillRect/>
          </a:stretch>
        </p:blipFill>
        <p:spPr>
          <a:xfrm>
            <a:off x="-10160" y="-11747"/>
            <a:ext cx="12212955" cy="6869430"/>
          </a:xfrm>
          <a:prstGeom prst="rect">
            <a:avLst/>
          </a:prstGeom>
        </p:spPr>
      </p:pic>
      <p:sp>
        <p:nvSpPr>
          <p:cNvPr id="2" name="标题 1"/>
          <p:cNvSpPr>
            <a:spLocks noGrp="1"/>
          </p:cNvSpPr>
          <p:nvPr>
            <p:ph type="title" hasCustomPrompt="1"/>
          </p:nvPr>
        </p:nvSpPr>
        <p:spPr>
          <a:xfrm>
            <a:off x="2697480" y="2590800"/>
            <a:ext cx="1341120" cy="1143000"/>
          </a:xfrm>
        </p:spPr>
        <p:txBody>
          <a:bodyPr/>
          <a:lstStyle>
            <a:lvl1pPr>
              <a:defRPr sz="3600">
                <a:solidFill>
                  <a:schemeClr val="tx1">
                    <a:lumMod val="85000"/>
                    <a:lumOff val="15000"/>
                  </a:schemeClr>
                </a:solidFill>
              </a:defRPr>
            </a:lvl1pPr>
          </a:lstStyle>
          <a:p>
            <a:r>
              <a:rPr lang="zh-CN" altLang="en-US"/>
              <a:t>目录</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pic>
        <p:nvPicPr>
          <p:cNvPr id="3074" name="图片 5" descr="C:\Users\xuejie.yu\AppData\Local\Temp\WeChat Files\3a2b4010043f5c844d38aa2b9f5f63b.png"/>
          <p:cNvPicPr>
            <a:picLocks noChangeAspect="1"/>
          </p:cNvPicPr>
          <p:nvPr userDrawn="1"/>
        </p:nvPicPr>
        <p:blipFill>
          <a:blip r:embed="rId3"/>
          <a:stretch>
            <a:fillRect/>
          </a:stretch>
        </p:blipFill>
        <p:spPr>
          <a:xfrm>
            <a:off x="8412163" y="6076950"/>
            <a:ext cx="3779837" cy="781050"/>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pic>
        <p:nvPicPr>
          <p:cNvPr id="5" name="图片 4" descr="内页"/>
          <p:cNvPicPr>
            <a:picLocks noChangeAspect="1"/>
          </p:cNvPicPr>
          <p:nvPr userDrawn="1"/>
        </p:nvPicPr>
        <p:blipFill>
          <a:blip r:embed="rId2"/>
          <a:stretch>
            <a:fillRect/>
          </a:stretch>
        </p:blipFill>
        <p:spPr>
          <a:xfrm>
            <a:off x="0" y="0"/>
            <a:ext cx="12192000" cy="6857365"/>
          </a:xfrm>
          <a:prstGeom prst="rect">
            <a:avLst/>
          </a:prstGeom>
        </p:spPr>
      </p:pic>
      <p:pic>
        <p:nvPicPr>
          <p:cNvPr id="3074" name="图片 5" descr="C:\Users\xuejie.yu\AppData\Local\Temp\WeChat Files\3a2b4010043f5c844d38aa2b9f5f63b.png"/>
          <p:cNvPicPr>
            <a:picLocks noChangeAspect="1"/>
          </p:cNvPicPr>
          <p:nvPr userDrawn="1"/>
        </p:nvPicPr>
        <p:blipFill>
          <a:blip r:embed="rId3"/>
          <a:stretch>
            <a:fillRect/>
          </a:stretch>
        </p:blipFill>
        <p:spPr>
          <a:xfrm>
            <a:off x="8412163" y="6076950"/>
            <a:ext cx="3779837" cy="781050"/>
          </a:xfrm>
          <a:prstGeom prst="rect">
            <a:avLst/>
          </a:prstGeom>
          <a:noFill/>
          <a:ln w="9525">
            <a:noFill/>
          </a:ln>
        </p:spPr>
      </p:pic>
      <p:sp>
        <p:nvSpPr>
          <p:cNvPr id="2" name="标题 1"/>
          <p:cNvSpPr>
            <a:spLocks noGrp="1"/>
          </p:cNvSpPr>
          <p:nvPr>
            <p:ph type="title"/>
          </p:nvPr>
        </p:nvSpPr>
        <p:spPr>
          <a:xfrm>
            <a:off x="790575" y="276016"/>
            <a:ext cx="9518680" cy="942340"/>
          </a:xfrm>
        </p:spPr>
        <p:txBody>
          <a:bodyPr/>
          <a:lstStyle>
            <a:lvl1pPr>
              <a:defRPr sz="3705">
                <a:solidFill>
                  <a:schemeClr val="tx1">
                    <a:lumMod val="75000"/>
                    <a:lumOff val="25000"/>
                  </a:schemeClr>
                </a:solidFill>
              </a:defRPr>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771525" y="1308100"/>
            <a:ext cx="10687685" cy="4818380"/>
          </a:xfrm>
        </p:spPr>
        <p:txBody>
          <a:bodyPr/>
          <a:lstStyle>
            <a:lvl1pPr marL="609600" indent="-609600">
              <a:lnSpc>
                <a:spcPct val="140000"/>
              </a:lnSpc>
              <a:buClr>
                <a:srgbClr val="40D59B"/>
              </a:buClr>
              <a:buFont typeface="Wingdings" panose="05000000000000000000" charset="0"/>
              <a:buChar char=""/>
              <a:defRPr sz="2600" b="1">
                <a:solidFill>
                  <a:schemeClr val="tx1">
                    <a:lumMod val="75000"/>
                    <a:lumOff val="25000"/>
                  </a:schemeClr>
                </a:solidFill>
              </a:defRPr>
            </a:lvl1pPr>
            <a:lvl2pPr marL="1066800" indent="-457200">
              <a:lnSpc>
                <a:spcPct val="120000"/>
              </a:lnSpc>
              <a:buClr>
                <a:srgbClr val="40D59B"/>
              </a:buClr>
              <a:buSzPct val="90000"/>
              <a:buFont typeface="Wingdings" panose="05000000000000000000" charset="0"/>
              <a:buChar char=""/>
              <a:defRPr sz="2200">
                <a:solidFill>
                  <a:schemeClr val="tx1">
                    <a:lumMod val="75000"/>
                    <a:lumOff val="25000"/>
                  </a:schemeClr>
                </a:solidFill>
              </a:defRPr>
            </a:lvl2pPr>
            <a:lvl3pPr marL="1600200" indent="-381000">
              <a:lnSpc>
                <a:spcPct val="130000"/>
              </a:lnSpc>
              <a:buClr>
                <a:srgbClr val="40D59B"/>
              </a:buClr>
              <a:buSzPct val="85000"/>
              <a:buFont typeface="Wingdings" panose="05000000000000000000" charset="0"/>
              <a:buChar char="q"/>
              <a:defRPr sz="2000" b="0">
                <a:solidFill>
                  <a:schemeClr val="tx1">
                    <a:lumMod val="75000"/>
                    <a:lumOff val="25000"/>
                  </a:schemeClr>
                </a:solidFill>
              </a:defRPr>
            </a:lvl3pPr>
            <a:lvl4pPr marL="2209800" indent="-381000">
              <a:buClr>
                <a:srgbClr val="40D59B"/>
              </a:buClr>
              <a:buFont typeface="Wingdings" panose="05000000000000000000" charset="0"/>
              <a:buChar char="q"/>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6" name="灯片编号占位符 3"/>
          <p:cNvSpPr>
            <a:spLocks noGrp="1"/>
          </p:cNvSpPr>
          <p:nvPr userDrawn="1"/>
        </p:nvSpPr>
        <p:spPr>
          <a:xfrm>
            <a:off x="687388" y="6284278"/>
            <a:ext cx="2133600" cy="365125"/>
          </a:xfrm>
          <a:prstGeom prst="rect">
            <a:avLst/>
          </a:prstGeom>
        </p:spPr>
        <p:txBody>
          <a:bodyPr/>
          <a:lstStyle>
            <a:defPPr>
              <a:defRPr lang="zh-CN"/>
            </a:defPPr>
            <a:lvl1pPr marL="0" algn="r" defTabSz="914400" rtl="0" eaLnBrk="1" latinLnBrk="0" hangingPunct="1">
              <a:defRPr sz="1200" kern="1200">
                <a:solidFill>
                  <a:schemeClr val="tx1"/>
                </a:solidFill>
                <a:latin typeface="Arial" panose="020B0604020202020204" pitchFamily="34" charset="0"/>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fld id="{0F2CF01B-DEC6-419C-B3B6-D9E741443E72}" type="slidenum">
              <a:rPr lang="zh-CN" altLang="en-US" sz="1800" smtClean="0"/>
            </a:fld>
            <a:r>
              <a:rPr lang="en-US" altLang="zh-CN" sz="1800" smtClean="0"/>
              <a:t>/55</a:t>
            </a: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自定义版式">
    <p:bg>
      <p:bgPr>
        <a:solidFill>
          <a:schemeClr val="bg1"/>
        </a:solidFill>
        <a:effectLst/>
      </p:bgPr>
    </p:bg>
    <p:spTree>
      <p:nvGrpSpPr>
        <p:cNvPr id="1" name=""/>
        <p:cNvGrpSpPr/>
        <p:nvPr/>
      </p:nvGrpSpPr>
      <p:grpSpPr>
        <a:xfrm>
          <a:off x="0" y="0"/>
          <a:ext cx="0" cy="0"/>
          <a:chOff x="0" y="0"/>
          <a:chExt cx="0" cy="0"/>
        </a:xfrm>
      </p:grpSpPr>
      <p:pic>
        <p:nvPicPr>
          <p:cNvPr id="3" name="图片 2" descr="小章节封面"/>
          <p:cNvPicPr>
            <a:picLocks noChangeAspect="1"/>
          </p:cNvPicPr>
          <p:nvPr userDrawn="1"/>
        </p:nvPicPr>
        <p:blipFill>
          <a:blip r:embed="rId2"/>
          <a:stretch>
            <a:fillRect/>
          </a:stretch>
        </p:blipFill>
        <p:spPr>
          <a:xfrm>
            <a:off x="-17780" y="-9525"/>
            <a:ext cx="12228195" cy="6877685"/>
          </a:xfrm>
          <a:prstGeom prst="rect">
            <a:avLst/>
          </a:prstGeom>
        </p:spPr>
      </p:pic>
      <p:sp>
        <p:nvSpPr>
          <p:cNvPr id="2" name="标题 1"/>
          <p:cNvSpPr>
            <a:spLocks noGrp="1"/>
          </p:cNvSpPr>
          <p:nvPr>
            <p:ph type="title"/>
          </p:nvPr>
        </p:nvSpPr>
        <p:spPr>
          <a:xfrm>
            <a:off x="4229100" y="2436813"/>
            <a:ext cx="10972800" cy="1143000"/>
          </a:xfrm>
        </p:spPr>
        <p:txBody>
          <a:bodyPr/>
          <a:lstStyle>
            <a:lvl1pPr>
              <a:defRPr>
                <a:solidFill>
                  <a:schemeClr val="tx1">
                    <a:lumMod val="75000"/>
                    <a:lumOff val="25000"/>
                  </a:schemeClr>
                </a:solidFill>
              </a:defRPr>
            </a:lvl1pPr>
          </a:lstStyle>
          <a:p>
            <a:r>
              <a:rPr lang="zh-CN" altLang="en-US" noProof="1"/>
              <a:t>单击此处编辑母版标题样式</a:t>
            </a:r>
            <a:endParaRPr lang="zh-CN" altLang="en-US" noProof="1"/>
          </a:p>
        </p:txBody>
      </p:sp>
      <p:sp>
        <p:nvSpPr>
          <p:cNvPr id="8" name="灯片编号占位符 4"/>
          <p:cNvSpPr>
            <a:spLocks noGrp="1"/>
          </p:cNvSpPr>
          <p:nvPr>
            <p:ph type="sldNum" sz="quarter" idx="4"/>
          </p:nvPr>
        </p:nvSpPr>
        <p:spPr>
          <a:xfrm>
            <a:off x="311150" y="6272213"/>
            <a:ext cx="2844800" cy="366713"/>
          </a:xfrm>
          <a:prstGeom prst="rect">
            <a:avLst/>
          </a:prstGeom>
        </p:spPr>
        <p:txBody>
          <a:bodyPr/>
          <a:p>
            <a:fld id="{9A0DB2DC-4C9A-4742-B13C-FB6460FD3503}" type="slidenum">
              <a:rPr lang="zh-CN" altLang="en-US" dirty="0">
                <a:latin typeface="微软雅黑" panose="020B0503020204020204" pitchFamily="34" charset="-122"/>
              </a:rPr>
            </a:fld>
            <a:r>
              <a:rPr lang="en-US" altLang="zh-CN" dirty="0">
                <a:latin typeface="微软雅黑" panose="020B0503020204020204" pitchFamily="34" charset="-122"/>
              </a:rPr>
              <a:t>/20</a:t>
            </a:r>
            <a:endParaRPr lang="zh-CN" altLang="en-US" dirty="0">
              <a:latin typeface="微软雅黑" panose="020B0503020204020204" pitchFamily="34" charset="-122"/>
            </a:endParaRPr>
          </a:p>
        </p:txBody>
      </p:sp>
      <p:pic>
        <p:nvPicPr>
          <p:cNvPr id="7171" name="图片 3"/>
          <p:cNvPicPr>
            <a:picLocks noChangeAspect="1"/>
          </p:cNvPicPr>
          <p:nvPr userDrawn="1"/>
        </p:nvPicPr>
        <p:blipFill>
          <a:blip r:embed="rId3"/>
          <a:stretch>
            <a:fillRect/>
          </a:stretch>
        </p:blipFill>
        <p:spPr>
          <a:xfrm>
            <a:off x="8391525" y="6169025"/>
            <a:ext cx="3552825" cy="660400"/>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bg>
      <p:bgPr>
        <a:solidFill>
          <a:schemeClr val="bg1"/>
        </a:solidFill>
        <a:effectLst/>
      </p:bgPr>
    </p:bg>
    <p:spTree>
      <p:nvGrpSpPr>
        <p:cNvPr id="1" name=""/>
        <p:cNvGrpSpPr/>
        <p:nvPr/>
      </p:nvGrpSpPr>
      <p:grpSpPr>
        <a:xfrm>
          <a:off x="0" y="0"/>
          <a:ext cx="0" cy="0"/>
          <a:chOff x="0" y="0"/>
          <a:chExt cx="0" cy="0"/>
        </a:xfrm>
      </p:grpSpPr>
      <p:sp>
        <p:nvSpPr>
          <p:cNvPr id="6" name="等腰三角形 6"/>
          <p:cNvSpPr>
            <a:spLocks noChangeArrowheads="1"/>
          </p:cNvSpPr>
          <p:nvPr/>
        </p:nvSpPr>
        <p:spPr bwMode="auto">
          <a:xfrm rot="5400000">
            <a:off x="-46037" y="454025"/>
            <a:ext cx="663575" cy="571500"/>
          </a:xfrm>
          <a:prstGeom prst="triangle">
            <a:avLst>
              <a:gd name="adj" fmla="val 50000"/>
            </a:avLst>
          </a:prstGeom>
          <a:solidFill>
            <a:srgbClr val="A0C101"/>
          </a:solidFill>
          <a:ln>
            <a:noFill/>
          </a:ln>
        </p:spPr>
        <p:txBody>
          <a:bodyPr lIns="121913" tIns="60956" rIns="121913" bIns="60956"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zh-CN" sz="1905"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pic>
        <p:nvPicPr>
          <p:cNvPr id="5123" name="图片 6"/>
          <p:cNvPicPr>
            <a:picLocks noChangeAspect="1"/>
          </p:cNvPicPr>
          <p:nvPr userDrawn="1"/>
        </p:nvPicPr>
        <p:blipFill>
          <a:blip r:embed="rId2"/>
          <a:stretch>
            <a:fillRect/>
          </a:stretch>
        </p:blipFill>
        <p:spPr>
          <a:xfrm>
            <a:off x="10033000" y="219075"/>
            <a:ext cx="2111375" cy="946150"/>
          </a:xfrm>
          <a:prstGeom prst="rect">
            <a:avLst/>
          </a:prstGeom>
          <a:noFill/>
          <a:ln w="9525">
            <a:noFill/>
          </a:ln>
        </p:spPr>
      </p:pic>
      <p:sp>
        <p:nvSpPr>
          <p:cNvPr id="8" name="Text Box 5"/>
          <p:cNvSpPr txBox="1">
            <a:spLocks noChangeArrowheads="1"/>
          </p:cNvSpPr>
          <p:nvPr/>
        </p:nvSpPr>
        <p:spPr bwMode="auto">
          <a:xfrm>
            <a:off x="3313113" y="1123950"/>
            <a:ext cx="5870575" cy="774700"/>
          </a:xfrm>
          <a:prstGeom prst="rect">
            <a:avLst/>
          </a:prstGeom>
          <a:noFill/>
          <a:ln>
            <a:noFill/>
          </a:ln>
        </p:spPr>
        <p:txBody>
          <a:bodyPr wrap="none" lIns="121913" tIns="60956" rIns="121913" bIns="6095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ct val="0"/>
              </a:spcAft>
              <a:buClrTx/>
              <a:buSzTx/>
              <a:buFont typeface="Arial" panose="020B0604020202020204" pitchFamily="34" charset="0"/>
              <a:buChar char="•"/>
              <a:defRPr/>
            </a:pPr>
            <a:r>
              <a:rPr kumimoji="0" lang="zh-CN" altLang="en-US" sz="423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扫我有更多精彩课程呦</a:t>
            </a:r>
            <a:endParaRPr kumimoji="0" lang="zh-CN" altLang="en-US" sz="423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5125" name="图片 1" descr="课工场最终蓝绿色v1-3"/>
          <p:cNvPicPr>
            <a:picLocks noChangeAspect="1"/>
          </p:cNvPicPr>
          <p:nvPr userDrawn="1"/>
        </p:nvPicPr>
        <p:blipFill>
          <a:blip r:embed="rId3"/>
          <a:stretch>
            <a:fillRect/>
          </a:stretch>
        </p:blipFill>
        <p:spPr>
          <a:xfrm>
            <a:off x="10223500" y="165100"/>
            <a:ext cx="1608138" cy="692150"/>
          </a:xfrm>
          <a:prstGeom prst="rect">
            <a:avLst/>
          </a:prstGeom>
          <a:noFill/>
          <a:ln w="9525">
            <a:noFill/>
          </a:ln>
        </p:spPr>
      </p:pic>
      <p:pic>
        <p:nvPicPr>
          <p:cNvPr id="5126" name="图片 6" descr="ppt01-01.jpg"/>
          <p:cNvPicPr>
            <a:picLocks noChangeAspect="1"/>
          </p:cNvPicPr>
          <p:nvPr userDrawn="1"/>
        </p:nvPicPr>
        <p:blipFill>
          <a:blip r:embed="rId4"/>
          <a:stretch>
            <a:fillRect/>
          </a:stretch>
        </p:blipFill>
        <p:spPr>
          <a:xfrm>
            <a:off x="0" y="0"/>
            <a:ext cx="12192000" cy="685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09600" y="274638"/>
            <a:ext cx="10972800" cy="1143000"/>
          </a:xfrm>
          <a:prstGeom prst="rect">
            <a:avLst/>
          </a:prstGeom>
          <a:noFill/>
          <a:ln w="9525">
            <a:noFill/>
          </a:ln>
        </p:spPr>
        <p:txBody>
          <a:bodyPr lIns="115214" tIns="57607" rIns="115214" bIns="57607" anchor="ctr"/>
          <a:p>
            <a:pPr lvl="0"/>
            <a:r>
              <a:rPr lang="en-US" altLang="en-US" dirty="0"/>
              <a:t>单击此处编辑母版标题样式</a:t>
            </a:r>
            <a:endParaRPr lang="en-US" altLang="en-US" dirty="0"/>
          </a:p>
        </p:txBody>
      </p:sp>
      <p:sp>
        <p:nvSpPr>
          <p:cNvPr id="1027" name="文本占位符 2"/>
          <p:cNvSpPr>
            <a:spLocks noGrp="1"/>
          </p:cNvSpPr>
          <p:nvPr>
            <p:ph type="body"/>
          </p:nvPr>
        </p:nvSpPr>
        <p:spPr>
          <a:xfrm>
            <a:off x="609600" y="1308100"/>
            <a:ext cx="10972800" cy="4818063"/>
          </a:xfrm>
          <a:prstGeom prst="rect">
            <a:avLst/>
          </a:prstGeom>
          <a:noFill/>
          <a:ln w="9525">
            <a:noFill/>
          </a:ln>
        </p:spPr>
        <p:txBody>
          <a:bodyPr lIns="115214" tIns="57607" rIns="115214" bIns="57607"/>
          <a:p>
            <a:pPr lvl="0"/>
            <a:r>
              <a:rPr lang="en-US" altLang="en-US" dirty="0"/>
              <a:t>单击此处编辑母版文本样式</a:t>
            </a:r>
            <a:endParaRPr lang="en-US" altLang="en-US" dirty="0"/>
          </a:p>
          <a:p>
            <a:pPr lvl="1"/>
            <a:r>
              <a:rPr lang="en-US" altLang="en-US" dirty="0"/>
              <a:t>第二级</a:t>
            </a:r>
            <a:endParaRPr lang="en-US" altLang="en-US" dirty="0"/>
          </a:p>
          <a:p>
            <a:pPr lvl="2"/>
            <a:r>
              <a:rPr lang="en-US" altLang="en-US" dirty="0"/>
              <a:t>第三级</a:t>
            </a:r>
            <a:endParaRPr lang="en-US" altLang="en-US" dirty="0"/>
          </a:p>
          <a:p>
            <a:pPr lvl="3"/>
            <a:r>
              <a:rPr lang="en-US" altLang="en-US" dirty="0"/>
              <a:t>第四级</a:t>
            </a:r>
            <a:endParaRPr lang="en-US" altLang="en-US" dirty="0"/>
          </a:p>
          <a:p>
            <a:pPr lvl="4"/>
            <a:r>
              <a:rPr lang="en-US" altLang="en-US" dirty="0"/>
              <a:t>第五级</a:t>
            </a:r>
            <a:endParaRPr lang="en-US" altLang="en-US" dirty="0"/>
          </a:p>
        </p:txBody>
      </p:sp>
      <p:sp>
        <p:nvSpPr>
          <p:cNvPr id="1030" name="等腰三角形 6"/>
          <p:cNvSpPr>
            <a:spLocks noChangeArrowheads="1"/>
          </p:cNvSpPr>
          <p:nvPr/>
        </p:nvSpPr>
        <p:spPr bwMode="auto">
          <a:xfrm rot="5400000">
            <a:off x="-46037" y="454025"/>
            <a:ext cx="663575" cy="571500"/>
          </a:xfrm>
          <a:prstGeom prst="triangle">
            <a:avLst>
              <a:gd name="adj" fmla="val 50000"/>
            </a:avLst>
          </a:prstGeom>
          <a:solidFill>
            <a:srgbClr val="A0C101"/>
          </a:solidFill>
          <a:ln>
            <a:noFill/>
          </a:ln>
        </p:spPr>
        <p:txBody>
          <a:bodyPr lIns="121913" tIns="60956" rIns="121913" bIns="60956"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zh-CN" sz="1905"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0" name="灯片编号占位符 4"/>
          <p:cNvSpPr>
            <a:spLocks noGrp="1"/>
          </p:cNvSpPr>
          <p:nvPr>
            <p:ph type="sldNum" sz="quarter" idx="4"/>
          </p:nvPr>
        </p:nvSpPr>
        <p:spPr>
          <a:xfrm>
            <a:off x="311150" y="6272213"/>
            <a:ext cx="2844800" cy="366713"/>
          </a:xfrm>
          <a:prstGeom prst="rect">
            <a:avLst/>
          </a:prstGeom>
        </p:spPr>
        <p:txBody>
          <a:bodyPr/>
          <a:lstStyle>
            <a:lvl1pPr>
              <a:defRPr sz="1500">
                <a:solidFill>
                  <a:srgbClr val="A6A6A6"/>
                </a:solidFill>
                <a:latin typeface="微软雅黑" panose="020B0503020204020204" pitchFamily="34" charset="-122"/>
              </a:defRPr>
            </a:lvl1p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rtl="0" eaLnBrk="0" fontAlgn="base" hangingPunct="0">
        <a:spcBef>
          <a:spcPct val="0"/>
        </a:spcBef>
        <a:spcAft>
          <a:spcPct val="0"/>
        </a:spcAft>
        <a:defRPr sz="3700" b="1" kern="12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6096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2192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18288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4384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A0C101"/>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A0C101"/>
        </a:buClr>
        <a:buSzPct val="90000"/>
        <a:buFont typeface="Wingdings" panose="05000000000000000000" pitchFamily="2" charset="2"/>
        <a:buChar char="n"/>
        <a:defRPr sz="26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A0C101"/>
        </a:buClr>
        <a:buSzPct val="85000"/>
        <a:buFont typeface="Wingdings" panose="05000000000000000000" pitchFamily="2" charset="2"/>
        <a:buChar char="n"/>
        <a:defRPr sz="24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2209800" lvl="3" indent="-381000" algn="l" rtl="0" eaLnBrk="0" fontAlgn="base" hangingPunct="0">
        <a:spcBef>
          <a:spcPct val="20000"/>
        </a:spcBef>
        <a:spcAft>
          <a:spcPct val="0"/>
        </a:spcAft>
        <a:buClr>
          <a:srgbClr val="A0C101"/>
        </a:buClr>
        <a:buFont typeface="Wingdings" panose="05000000000000000000" pitchFamily="2" charset="2"/>
        <a:buChar char="n"/>
        <a:defRPr sz="2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743200" lvl="4" indent="-304800" algn="l" rtl="0" eaLnBrk="0" fontAlgn="base" hangingPunct="0">
        <a:spcBef>
          <a:spcPct val="20000"/>
        </a:spcBef>
        <a:spcAft>
          <a:spcPct val="0"/>
        </a:spcAft>
        <a:buClr>
          <a:srgbClr val="A0C10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165" lvl="5"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6pPr>
      <a:lvl7pPr marL="3961765" lvl="6"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7pPr>
      <a:lvl8pPr marL="4571365" lvl="7"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8pPr>
      <a:lvl9pPr marL="5180965" lvl="8"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6pPr>
      <a:lvl7pPr marL="3656965" lvl="6"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7pPr>
      <a:lvl8pPr marL="4266565" lvl="7"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8pPr>
      <a:lvl9pPr marL="4876165" lvl="8"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3.xml"/><Relationship Id="rId2" Type="http://schemas.openxmlformats.org/officeDocument/2006/relationships/image" Target="../media/image28.jpeg"/><Relationship Id="rId1" Type="http://schemas.openxmlformats.org/officeDocument/2006/relationships/image" Target="../media/image2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642485" y="3046730"/>
            <a:ext cx="7561580" cy="1782445"/>
          </a:xfrm>
        </p:spPr>
        <p:txBody>
          <a:bodyPr>
            <a:normAutofit fontScale="90000"/>
          </a:bodyPr>
          <a:lstStyle/>
          <a:p>
            <a:pPr lvl="0" algn="l"/>
            <a:r>
              <a:rPr sz="6130" dirty="0">
                <a:sym typeface="+mn-ea"/>
              </a:rPr>
              <a:t>第</a:t>
            </a:r>
            <a:r>
              <a:rPr lang="zh-CN" sz="6130" dirty="0">
                <a:sym typeface="+mn-ea"/>
              </a:rPr>
              <a:t>二</a:t>
            </a:r>
            <a:r>
              <a:rPr sz="6130" dirty="0">
                <a:sym typeface="+mn-ea"/>
              </a:rPr>
              <a:t>章  </a:t>
            </a:r>
            <a:br>
              <a:rPr sz="6130" dirty="0">
                <a:sym typeface="+mn-ea"/>
              </a:rPr>
            </a:br>
            <a:r>
              <a:rPr sz="6125" dirty="0" smtClean="0">
                <a:sym typeface="+mn-ea"/>
              </a:rPr>
              <a:t>大觅项目中ES6的使用</a:t>
            </a:r>
            <a:br>
              <a:rPr lang="zh-CN" altLang="en-US"/>
            </a:br>
            <a:endParaRPr kumimoji="0" lang="zh-CN" altLang="en-US" b="1" i="0" u="none" strike="noStrike" kern="1200" cap="none" spc="0" normalizeH="0" baseline="0" noProof="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7171" name="图片 3"/>
          <p:cNvPicPr>
            <a:picLocks noChangeAspect="1"/>
          </p:cNvPicPr>
          <p:nvPr/>
        </p:nvPicPr>
        <p:blipFill>
          <a:blip r:embed="rId1"/>
          <a:stretch>
            <a:fillRect/>
          </a:stretch>
        </p:blipFill>
        <p:spPr>
          <a:xfrm>
            <a:off x="8391525" y="6169025"/>
            <a:ext cx="3552825" cy="660400"/>
          </a:xfrm>
          <a:prstGeom prst="rect">
            <a:avLst/>
          </a:prstGeom>
          <a:noFill/>
          <a:ln w="9525">
            <a:noFill/>
          </a:ln>
        </p:spPr>
      </p:pic>
      <p:sp>
        <p:nvSpPr>
          <p:cNvPr id="4" name="副标题 3"/>
          <p:cNvSpPr/>
          <p:nvPr>
            <p:ph type="subTitle" idx="1"/>
          </p:nvPr>
        </p:nvSpPr>
        <p:spPr/>
        <p:txBody>
          <a:bodyPr/>
          <a:p>
            <a:r>
              <a:rPr lang="en-US" altLang="zh-CN"/>
              <a:t> </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r>
              <a:rPr lang="zh-CN" altLang="en-US"/>
              <a:t>常见问题及解决办法</a:t>
            </a:r>
            <a:endParaRPr lang="zh-CN" altLang="en-US"/>
          </a:p>
          <a:p>
            <a:r>
              <a:rPr lang="zh-CN" altLang="en-US"/>
              <a:t>代码规范问题</a:t>
            </a:r>
            <a:endParaRPr lang="zh-CN" altLang="en-US"/>
          </a:p>
          <a:p>
            <a:r>
              <a:rPr lang="zh-CN" altLang="en-US"/>
              <a:t>调试技巧</a:t>
            </a:r>
            <a:endParaRPr lang="zh-CN" altLang="en-US"/>
          </a:p>
          <a:p>
            <a:endParaRPr lang="zh-CN" altLang="en-US"/>
          </a:p>
          <a:p>
            <a:endParaRPr lang="zh-CN" altLang="en-US"/>
          </a:p>
        </p:txBody>
      </p:sp>
      <p:sp>
        <p:nvSpPr>
          <p:cNvPr id="67587" name="Rectangle 2"/>
          <p:cNvSpPr>
            <a:spLocks noGrp="1" noChangeArrowheads="1"/>
          </p:cNvSpPr>
          <p:nvPr>
            <p:ph type="title"/>
          </p:nvPr>
        </p:nvSpPr>
        <p:spPr/>
        <p:txBody>
          <a:bodyPr/>
          <a:lstStyle/>
          <a:p>
            <a:r>
              <a:t>共性问题集中讲解</a:t>
            </a:r>
          </a:p>
        </p:txBody>
      </p:sp>
      <p:grpSp>
        <p:nvGrpSpPr>
          <p:cNvPr id="10" name="组合 9"/>
          <p:cNvGrpSpPr/>
          <p:nvPr/>
        </p:nvGrpSpPr>
        <p:grpSpPr>
          <a:xfrm>
            <a:off x="3300730" y="4230370"/>
            <a:ext cx="5363845" cy="1323340"/>
            <a:chOff x="4789" y="4099"/>
            <a:chExt cx="8447" cy="2084"/>
          </a:xfrm>
        </p:grpSpPr>
        <p:sp>
          <p:nvSpPr>
            <p:cNvPr id="9" name="矩形 8"/>
            <p:cNvSpPr/>
            <p:nvPr/>
          </p:nvSpPr>
          <p:spPr>
            <a:xfrm rot="2700000">
              <a:off x="5727" y="4099"/>
              <a:ext cx="395" cy="395"/>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rot="2700000">
              <a:off x="12181" y="4530"/>
              <a:ext cx="1055" cy="1055"/>
            </a:xfrm>
            <a:prstGeom prst="rect">
              <a:avLst/>
            </a:prstGeom>
            <a:noFill/>
            <a:ln w="57150">
              <a:solidFill>
                <a:srgbClr val="5CDBA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rot="2700000">
              <a:off x="11207" y="5128"/>
              <a:ext cx="1055" cy="1055"/>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13"/>
            <p:cNvSpPr txBox="1">
              <a:spLocks noChangeArrowheads="1"/>
            </p:cNvSpPr>
            <p:nvPr/>
          </p:nvSpPr>
          <p:spPr bwMode="auto">
            <a:xfrm>
              <a:off x="5289" y="4521"/>
              <a:ext cx="7422" cy="1454"/>
            </a:xfrm>
            <a:prstGeom prst="roundRect">
              <a:avLst>
                <a:gd name="adj" fmla="val 50000"/>
              </a:avLst>
            </a:prstGeom>
            <a:solidFill>
              <a:schemeClr val="accent1">
                <a:lumMod val="20000"/>
                <a:lumOff val="80000"/>
              </a:schemeClr>
            </a:solidFill>
            <a:ln w="9525" algn="ctr">
              <a:noFill/>
              <a:miter lim="800000"/>
            </a:ln>
            <a:effectLst/>
          </p:spPr>
          <p:txBody>
            <a:bodyPr wrap="square" tIns="118800">
              <a:spAutoFit/>
            </a:bodyPr>
            <a:p>
              <a:pPr algn="ctr" eaLnBrk="0" fontAlgn="auto" hangingPunct="0">
                <a:spcAft>
                  <a:spcPts val="0"/>
                </a:spcAft>
                <a:defRPr/>
              </a:pPr>
              <a:r>
                <a:rPr lang="zh-CN" altLang="en-US" sz="3200" b="1" kern="0" spc="300" dirty="0" smtClean="0">
                  <a:solidFill>
                    <a:schemeClr val="tx1">
                      <a:lumMod val="65000"/>
                      <a:lumOff val="35000"/>
                    </a:schemeClr>
                  </a:solidFill>
                  <a:latin typeface="微软雅黑" panose="020B0503020204020204" pitchFamily="34" charset="-122"/>
                  <a:ea typeface="微软雅黑" panose="020B0503020204020204" pitchFamily="34" charset="-122"/>
                </a:rPr>
                <a:t>共性问题集中讲解   </a:t>
              </a:r>
              <a:endParaRPr lang="zh-CN" altLang="en-US" sz="3200" b="1" kern="0" spc="3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rot="2700000">
              <a:off x="4789" y="4594"/>
              <a:ext cx="1219" cy="1219"/>
            </a:xfrm>
            <a:prstGeom prst="rect">
              <a:avLst/>
            </a:prstGeom>
            <a:noFill/>
            <a:ln w="57150">
              <a:solidFill>
                <a:srgbClr val="00C77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rot="2700000">
              <a:off x="5589" y="5426"/>
              <a:ext cx="671" cy="671"/>
            </a:xfrm>
            <a:prstGeom prst="rect">
              <a:avLst/>
            </a:prstGeom>
            <a:noFill/>
            <a:ln w="57150">
              <a:solidFill>
                <a:srgbClr val="00C77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rot="2700000">
              <a:off x="12344" y="5852"/>
              <a:ext cx="304" cy="304"/>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en-US" altLang="zh-CN">
                <a:latin typeface="微软雅黑" panose="020B0503020204020204" pitchFamily="34" charset="-122"/>
                <a:ea typeface="微软雅黑" panose="020B0503020204020204" pitchFamily="34" charset="-122"/>
              </a:rPr>
              <a:t>const</a:t>
            </a:r>
            <a:r>
              <a:rPr lang="zh-CN" altLang="en-US">
                <a:latin typeface="微软雅黑" panose="020B0503020204020204" pitchFamily="34" charset="-122"/>
                <a:ea typeface="微软雅黑" panose="020B0503020204020204" pitchFamily="34" charset="-122"/>
              </a:rPr>
              <a:t>命令</a:t>
            </a:r>
            <a:r>
              <a:rPr lang="en-US" altLang="zh-CN">
                <a:latin typeface="微软雅黑" panose="020B0503020204020204" pitchFamily="34" charset="-122"/>
                <a:ea typeface="微软雅黑" panose="020B0503020204020204" pitchFamily="34" charset="-122"/>
              </a:rPr>
              <a:t>3-1</a:t>
            </a:r>
            <a:endParaRPr lang="en-US" altLang="zh-CN">
              <a:latin typeface="微软雅黑" panose="020B0503020204020204" pitchFamily="34" charset="-122"/>
              <a:ea typeface="微软雅黑" panose="020B0503020204020204" pitchFamily="34" charset="-122"/>
            </a:endParaRPr>
          </a:p>
        </p:txBody>
      </p:sp>
      <p:sp>
        <p:nvSpPr>
          <p:cNvPr id="7171" name="内容占位符 2"/>
          <p:cNvSpPr>
            <a:spLocks noGrp="1" noChangeArrowheads="1"/>
          </p:cNvSpPr>
          <p:nvPr>
            <p:ph idx="1"/>
          </p:nvPr>
        </p:nvSpPr>
        <p:spPr>
          <a:xfrm>
            <a:off x="771525" y="1308100"/>
            <a:ext cx="9730740" cy="4818380"/>
          </a:xfrm>
        </p:spPr>
        <p:txBody>
          <a:bodyPr/>
          <a:lstStyle/>
          <a:p>
            <a:r>
              <a:t>const声明一个只读的常量。一旦声明，常量的值就不能改变</a:t>
            </a:r>
            <a:endParaRPr lang="en-US" altLang="zh-CN"/>
          </a:p>
          <a:p>
            <a:endParaRPr lang="en-US" altLang="zh-CN"/>
          </a:p>
          <a:p>
            <a:pPr lvl="0"/>
            <a:endParaRPr lang="en-US" altLang="zh-CN"/>
          </a:p>
        </p:txBody>
      </p:sp>
      <p:grpSp>
        <p:nvGrpSpPr>
          <p:cNvPr id="7" name="组合 6"/>
          <p:cNvGrpSpPr/>
          <p:nvPr/>
        </p:nvGrpSpPr>
        <p:grpSpPr>
          <a:xfrm>
            <a:off x="3249295" y="5511800"/>
            <a:ext cx="352996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381" cy="737"/>
              <a:chOff x="1638" y="2598"/>
              <a:chExt cx="5381" cy="737"/>
            </a:xfrm>
          </p:grpSpPr>
          <p:sp>
            <p:nvSpPr>
              <p:cNvPr id="6" name="文本框 5"/>
              <p:cNvSpPr txBox="1"/>
              <p:nvPr/>
            </p:nvSpPr>
            <p:spPr>
              <a:xfrm>
                <a:off x="2432" y="2648"/>
                <a:ext cx="4587"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5</a:t>
                </a:r>
                <a:r>
                  <a:rPr sz="2000" b="1">
                    <a:solidFill>
                      <a:srgbClr val="00C77A"/>
                    </a:solidFill>
                    <a:latin typeface="微软雅黑" panose="020B0503020204020204" pitchFamily="34" charset="-122"/>
                    <a:ea typeface="微软雅黑" panose="020B0503020204020204" pitchFamily="34" charset="-122"/>
                  </a:rPr>
                  <a:t>：const命令</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82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503138" cy="46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77645" y="2129790"/>
            <a:ext cx="7105650" cy="161798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const PI = 3.1415;</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console.log(PI);  // 3.1415</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PI = 3;  // TypeError: Assignment to constant variable.</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en-US" altLang="zh-CN">
                <a:latin typeface="微软雅黑" panose="020B0503020204020204" pitchFamily="34" charset="-122"/>
                <a:ea typeface="微软雅黑" panose="020B0503020204020204" pitchFamily="34" charset="-122"/>
              </a:rPr>
              <a:t>const</a:t>
            </a:r>
            <a:r>
              <a:rPr lang="zh-CN" altLang="en-US">
                <a:latin typeface="微软雅黑" panose="020B0503020204020204" pitchFamily="34" charset="-122"/>
                <a:ea typeface="微软雅黑" panose="020B0503020204020204" pitchFamily="34" charset="-122"/>
              </a:rPr>
              <a:t>命令</a:t>
            </a:r>
            <a:r>
              <a:rPr lang="en-US" altLang="zh-CN">
                <a:latin typeface="微软雅黑" panose="020B0503020204020204" pitchFamily="34" charset="-122"/>
                <a:ea typeface="微软雅黑" panose="020B0503020204020204" pitchFamily="34" charset="-122"/>
              </a:rPr>
              <a:t>3-2</a:t>
            </a:r>
            <a:endParaRPr lang="en-US" altLang="zh-CN">
              <a:latin typeface="微软雅黑" panose="020B0503020204020204" pitchFamily="34" charset="-122"/>
              <a:ea typeface="微软雅黑" panose="020B0503020204020204" pitchFamily="34" charset="-122"/>
            </a:endParaRPr>
          </a:p>
        </p:txBody>
      </p:sp>
      <p:sp>
        <p:nvSpPr>
          <p:cNvPr id="7171" name="内容占位符 2"/>
          <p:cNvSpPr>
            <a:spLocks noGrp="1" noChangeArrowheads="1"/>
          </p:cNvSpPr>
          <p:nvPr>
            <p:ph idx="1"/>
          </p:nvPr>
        </p:nvSpPr>
        <p:spPr>
          <a:xfrm>
            <a:off x="771525" y="1308100"/>
            <a:ext cx="9730740" cy="4818380"/>
          </a:xfrm>
        </p:spPr>
        <p:txBody>
          <a:bodyPr/>
          <a:lstStyle/>
          <a:p>
            <a:r>
              <a:t>将一个对象声明为常量必</a:t>
            </a:r>
            <a:r>
              <a:rPr lang="zh-CN"/>
              <a:t>注意</a:t>
            </a:r>
            <a:endParaRPr lang="zh-CN"/>
          </a:p>
          <a:p>
            <a:pPr lvl="1"/>
          </a:p>
          <a:p>
            <a:pPr marL="0" indent="0">
              <a:buNone/>
            </a:pPr>
            <a:endParaRPr lang="en-US" altLang="zh-CN"/>
          </a:p>
          <a:p>
            <a:pPr lvl="0"/>
            <a:endParaRPr lang="en-US" altLang="zh-CN"/>
          </a:p>
        </p:txBody>
      </p:sp>
      <p:grpSp>
        <p:nvGrpSpPr>
          <p:cNvPr id="7" name="组合 6"/>
          <p:cNvGrpSpPr/>
          <p:nvPr/>
        </p:nvGrpSpPr>
        <p:grpSpPr>
          <a:xfrm>
            <a:off x="4082415" y="5511800"/>
            <a:ext cx="4027170"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515" cy="737"/>
              <a:chOff x="1638" y="2598"/>
              <a:chExt cx="5515" cy="737"/>
            </a:xfrm>
          </p:grpSpPr>
          <p:sp>
            <p:nvSpPr>
              <p:cNvPr id="6" name="文本框 5"/>
              <p:cNvSpPr txBox="1"/>
              <p:nvPr/>
            </p:nvSpPr>
            <p:spPr>
              <a:xfrm>
                <a:off x="2285" y="2648"/>
                <a:ext cx="4868"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6</a:t>
                </a:r>
                <a:r>
                  <a:rPr sz="2000" b="1">
                    <a:solidFill>
                      <a:srgbClr val="00C77A"/>
                    </a:solidFill>
                    <a:latin typeface="微软雅黑" panose="020B0503020204020204" pitchFamily="34" charset="-122"/>
                    <a:ea typeface="微软雅黑" panose="020B0503020204020204" pitchFamily="34" charset="-122"/>
                  </a:rPr>
                  <a:t>：const声明对象</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897"/>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69411" cy="46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713865" y="2121535"/>
            <a:ext cx="7105650" cy="294894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const foo = {};</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为 foo 添加一个属性，可以成功</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foo.prop = 123;</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console.log(foo.prop) // 123</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将 foo 指向另一个对象，就会报错</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foo = {}; // TypeError: "foo" is read-only</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en-US" altLang="zh-CN">
                <a:latin typeface="微软雅黑" panose="020B0503020204020204" pitchFamily="34" charset="-122"/>
                <a:ea typeface="微软雅黑" panose="020B0503020204020204" pitchFamily="34" charset="-122"/>
              </a:rPr>
              <a:t>const</a:t>
            </a:r>
            <a:r>
              <a:rPr lang="zh-CN" altLang="en-US">
                <a:latin typeface="微软雅黑" panose="020B0503020204020204" pitchFamily="34" charset="-122"/>
                <a:ea typeface="微软雅黑" panose="020B0503020204020204" pitchFamily="34" charset="-122"/>
              </a:rPr>
              <a:t>命令</a:t>
            </a:r>
            <a:r>
              <a:rPr lang="en-US" altLang="zh-CN">
                <a:latin typeface="微软雅黑" panose="020B0503020204020204" pitchFamily="34" charset="-122"/>
                <a:ea typeface="微软雅黑" panose="020B0503020204020204" pitchFamily="34" charset="-122"/>
              </a:rPr>
              <a:t>3-3</a:t>
            </a:r>
            <a:endParaRPr lang="en-US" altLang="zh-CN">
              <a:latin typeface="微软雅黑" panose="020B0503020204020204" pitchFamily="34" charset="-122"/>
              <a:ea typeface="微软雅黑" panose="020B0503020204020204" pitchFamily="34" charset="-122"/>
            </a:endParaRPr>
          </a:p>
        </p:txBody>
      </p:sp>
      <p:sp>
        <p:nvSpPr>
          <p:cNvPr id="7171" name="内容占位符 2"/>
          <p:cNvSpPr>
            <a:spLocks noGrp="1" noChangeArrowheads="1"/>
          </p:cNvSpPr>
          <p:nvPr>
            <p:ph idx="1"/>
          </p:nvPr>
        </p:nvSpPr>
        <p:spPr>
          <a:xfrm>
            <a:off x="771525" y="1308100"/>
            <a:ext cx="9730740" cy="4818380"/>
          </a:xfrm>
        </p:spPr>
        <p:txBody>
          <a:bodyPr/>
          <a:lstStyle/>
          <a:p>
            <a:r>
              <a:t>将一个</a:t>
            </a:r>
            <a:r>
              <a:rPr lang="zh-CN"/>
              <a:t>数组</a:t>
            </a:r>
            <a:r>
              <a:t>声明为常量</a:t>
            </a:r>
            <a:r>
              <a:rPr lang="zh-CN"/>
              <a:t>也要注意</a:t>
            </a:r>
            <a:endParaRPr lang="zh-CN"/>
          </a:p>
          <a:p>
            <a:endParaRPr lang="en-US" altLang="zh-CN"/>
          </a:p>
          <a:p>
            <a:pPr lvl="0"/>
            <a:endParaRPr lang="en-US" altLang="zh-CN"/>
          </a:p>
        </p:txBody>
      </p:sp>
      <p:grpSp>
        <p:nvGrpSpPr>
          <p:cNvPr id="7" name="组合 6"/>
          <p:cNvGrpSpPr/>
          <p:nvPr/>
        </p:nvGrpSpPr>
        <p:grpSpPr>
          <a:xfrm>
            <a:off x="3249295" y="5511800"/>
            <a:ext cx="4251960"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381" cy="737"/>
              <a:chOff x="1638" y="2598"/>
              <a:chExt cx="5381" cy="737"/>
            </a:xfrm>
          </p:grpSpPr>
          <p:sp>
            <p:nvSpPr>
              <p:cNvPr id="6" name="文本框 5"/>
              <p:cNvSpPr txBox="1"/>
              <p:nvPr/>
            </p:nvSpPr>
            <p:spPr>
              <a:xfrm>
                <a:off x="2432" y="2648"/>
                <a:ext cx="4587"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7</a:t>
                </a:r>
                <a:r>
                  <a:rPr sz="2000" b="1">
                    <a:solidFill>
                      <a:srgbClr val="00C77A"/>
                    </a:solidFill>
                    <a:latin typeface="微软雅黑" panose="020B0503020204020204" pitchFamily="34" charset="-122"/>
                    <a:ea typeface="微软雅黑" panose="020B0503020204020204" pitchFamily="34" charset="-122"/>
                  </a:rPr>
                  <a:t>：const声明数组</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70457"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77645" y="2129790"/>
            <a:ext cx="7826375" cy="213106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const a = [];</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a.push('Hello');  // 可执行</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a.length = 0;    // 可执行</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a = ['Dave'];    // 报错</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sz="3700">
                <a:sym typeface="+mn-ea"/>
              </a:rPr>
              <a:t>变量的解构赋值</a:t>
            </a:r>
            <a:endParaRPr sz="3700">
              <a:sym typeface="+mn-ea"/>
            </a:endParaRPr>
          </a:p>
        </p:txBody>
      </p:sp>
      <p:sp>
        <p:nvSpPr>
          <p:cNvPr id="7171" name="内容占位符 2"/>
          <p:cNvSpPr>
            <a:spLocks noGrp="1" noChangeArrowheads="1"/>
          </p:cNvSpPr>
          <p:nvPr>
            <p:ph idx="1"/>
          </p:nvPr>
        </p:nvSpPr>
        <p:spPr>
          <a:xfrm>
            <a:off x="771525" y="1308100"/>
            <a:ext cx="10815320" cy="4818380"/>
          </a:xfrm>
        </p:spPr>
        <p:txBody>
          <a:bodyPr/>
          <a:lstStyle/>
          <a:p>
            <a:r>
              <a:t>ES6 允许按照一定模式，从数组和对象中提取值，对变量进行赋值，这被称为解构（Destructuring）。</a:t>
            </a:r>
          </a:p>
          <a:p>
            <a:r>
              <a:t>在实际的项目开发中，从数组和对象中提取值使用的非常频繁</a:t>
            </a:r>
          </a:p>
          <a:p>
            <a:pPr lvl="1"/>
            <a:r>
              <a:rPr lang="en-US"/>
              <a:t>数组的解构赋值</a:t>
            </a:r>
            <a:endParaRPr lang="en-US"/>
          </a:p>
          <a:p>
            <a:pPr lvl="1"/>
            <a:r>
              <a:rPr lang="zh-CN" altLang="en-US"/>
              <a:t>对象</a:t>
            </a:r>
            <a:r>
              <a:rPr lang="en-US"/>
              <a:t>的解构赋值</a:t>
            </a:r>
            <a:endParaRPr lang="en-US"/>
          </a:p>
          <a:p>
            <a:pPr lvl="0"/>
            <a:endParaRPr lang="en-US"/>
          </a:p>
          <a:p>
            <a:pPr marL="609600" lvl="1" indent="0">
              <a:buNone/>
            </a:pPr>
            <a:endParaRPr lang="en-US" altLang="zh-CN">
              <a:sym typeface="+mn-ea"/>
            </a:endParaRPr>
          </a:p>
          <a:p>
            <a:pPr marL="609600" lvl="1" indent="0">
              <a:buNone/>
            </a:pPr>
            <a:endParaRPr lang="zh-CN" altLang="en-US">
              <a:sym typeface="+mn-ea"/>
            </a:endParaRPr>
          </a:p>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altLang="en-US" sz="3700">
                <a:sym typeface="+mn-ea"/>
              </a:rPr>
              <a:t>数组的解构赋值</a:t>
            </a:r>
            <a:r>
              <a:rPr lang="en-US" sz="3700">
                <a:sym typeface="+mn-ea"/>
              </a:rPr>
              <a:t>5-1</a:t>
            </a:r>
            <a:endParaRPr lang="en-US" altLang="zh-CN" sz="3700">
              <a:latin typeface="微软雅黑" panose="020B0503020204020204" pitchFamily="34" charset="-122"/>
              <a:ea typeface="微软雅黑" panose="020B0503020204020204" pitchFamily="34" charset="-122"/>
              <a:sym typeface="+mn-ea"/>
            </a:endParaRPr>
          </a:p>
        </p:txBody>
      </p:sp>
      <p:sp>
        <p:nvSpPr>
          <p:cNvPr id="7171" name="内容占位符 2"/>
          <p:cNvSpPr>
            <a:spLocks noGrp="1" noChangeArrowheads="1"/>
          </p:cNvSpPr>
          <p:nvPr>
            <p:ph idx="1"/>
          </p:nvPr>
        </p:nvSpPr>
        <p:spPr/>
        <p:txBody>
          <a:bodyPr/>
          <a:lstStyle/>
          <a:p>
            <a:r>
              <a:rPr>
                <a:sym typeface="+mn-ea"/>
              </a:rPr>
              <a:t>在以前的开发中，为变量赋值，只能直接指定值</a:t>
            </a:r>
            <a:r>
              <a:rPr lang="zh-CN">
                <a:sym typeface="+mn-ea"/>
              </a:rPr>
              <a:t>，有了解构之后，可以从数组中提取值，按照对应位置，对变量赋值</a:t>
            </a:r>
            <a:endParaRPr lang="zh-CN">
              <a:sym typeface="+mn-ea"/>
            </a:endParaRPr>
          </a:p>
          <a:p>
            <a:pPr lvl="0"/>
            <a:endParaRPr lang="en-US"/>
          </a:p>
          <a:p>
            <a:pPr lvl="0"/>
            <a:endParaRPr lang="en-US"/>
          </a:p>
          <a:p>
            <a:pPr marL="609600" lvl="1" indent="0">
              <a:buNone/>
            </a:pPr>
            <a:endParaRPr lang="en-US" altLang="zh-CN">
              <a:sym typeface="+mn-ea"/>
            </a:endParaRPr>
          </a:p>
          <a:p>
            <a:pPr marL="609600" lvl="1" indent="0">
              <a:buNone/>
            </a:pPr>
            <a:endParaRPr lang="zh-CN" altLang="en-US">
              <a:sym typeface="+mn-ea"/>
            </a:endParaRPr>
          </a:p>
          <a:p>
            <a:endParaRPr lang="zh-CN" altLang="en-US"/>
          </a:p>
        </p:txBody>
      </p:sp>
      <p:grpSp>
        <p:nvGrpSpPr>
          <p:cNvPr id="7" name="组合 6"/>
          <p:cNvGrpSpPr/>
          <p:nvPr/>
        </p:nvGrpSpPr>
        <p:grpSpPr>
          <a:xfrm>
            <a:off x="3970020" y="5511800"/>
            <a:ext cx="4251960"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381" cy="737"/>
              <a:chOff x="1638" y="2598"/>
              <a:chExt cx="5381" cy="737"/>
            </a:xfrm>
          </p:grpSpPr>
          <p:sp>
            <p:nvSpPr>
              <p:cNvPr id="6" name="文本框 5"/>
              <p:cNvSpPr txBox="1"/>
              <p:nvPr/>
            </p:nvSpPr>
            <p:spPr>
              <a:xfrm>
                <a:off x="2432" y="2648"/>
                <a:ext cx="4587"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8</a:t>
                </a:r>
                <a:r>
                  <a:rPr sz="2000" b="1">
                    <a:solidFill>
                      <a:srgbClr val="00C77A"/>
                    </a:solidFill>
                    <a:latin typeface="微软雅黑" panose="020B0503020204020204" pitchFamily="34" charset="-122"/>
                    <a:ea typeface="微软雅黑" panose="020B0503020204020204" pitchFamily="34" charset="-122"/>
                  </a:rPr>
                  <a:t>：数组解构赋值</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70457"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77645" y="2590165"/>
            <a:ext cx="7826375" cy="266001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 传统赋值</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let a = 1;</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let b = 2;</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let c = 3;</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在ES6 的语法中允许这样</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let [a, b, c] = [1, 2, 3];</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altLang="en-US" sz="3700">
                <a:sym typeface="+mn-ea"/>
              </a:rPr>
              <a:t>数组的解构赋值</a:t>
            </a:r>
            <a:r>
              <a:rPr lang="en-US" sz="3700">
                <a:sym typeface="+mn-ea"/>
              </a:rPr>
              <a:t>5-2</a:t>
            </a:r>
            <a:endParaRPr lang="en-US" altLang="zh-CN" sz="3700">
              <a:latin typeface="微软雅黑" panose="020B0503020204020204" pitchFamily="34" charset="-122"/>
              <a:ea typeface="微软雅黑" panose="020B0503020204020204" pitchFamily="34" charset="-122"/>
              <a:sym typeface="+mn-ea"/>
            </a:endParaRPr>
          </a:p>
        </p:txBody>
      </p:sp>
      <p:sp>
        <p:nvSpPr>
          <p:cNvPr id="7171" name="内容占位符 2"/>
          <p:cNvSpPr>
            <a:spLocks noGrp="1" noChangeArrowheads="1"/>
          </p:cNvSpPr>
          <p:nvPr>
            <p:ph idx="1"/>
          </p:nvPr>
        </p:nvSpPr>
        <p:spPr/>
        <p:txBody>
          <a:bodyPr/>
          <a:lstStyle/>
          <a:p>
            <a:r>
              <a:rPr>
                <a:sym typeface="+mn-ea"/>
              </a:rPr>
              <a:t>使用嵌套数组进行解构</a:t>
            </a:r>
            <a:r>
              <a:rPr lang="zh-CN">
                <a:sym typeface="+mn-ea"/>
              </a:rPr>
              <a:t>赋值</a:t>
            </a:r>
            <a:endParaRPr>
              <a:sym typeface="+mn-ea"/>
            </a:endParaRPr>
          </a:p>
          <a:p>
            <a:pPr lvl="0"/>
            <a:endParaRPr lang="en-US"/>
          </a:p>
          <a:p>
            <a:pPr lvl="0"/>
            <a:endParaRPr lang="en-US"/>
          </a:p>
          <a:p>
            <a:pPr marL="609600" lvl="1" indent="0">
              <a:buNone/>
            </a:pPr>
            <a:endParaRPr lang="en-US" altLang="zh-CN">
              <a:sym typeface="+mn-ea"/>
            </a:endParaRPr>
          </a:p>
          <a:p>
            <a:pPr marL="609600" lvl="1" indent="0">
              <a:buNone/>
            </a:pPr>
            <a:endParaRPr lang="zh-CN" altLang="en-US">
              <a:sym typeface="+mn-ea"/>
            </a:endParaRPr>
          </a:p>
          <a:p>
            <a:endParaRPr lang="zh-CN" altLang="en-US"/>
          </a:p>
        </p:txBody>
      </p:sp>
      <p:grpSp>
        <p:nvGrpSpPr>
          <p:cNvPr id="7" name="组合 6"/>
          <p:cNvGrpSpPr/>
          <p:nvPr/>
        </p:nvGrpSpPr>
        <p:grpSpPr>
          <a:xfrm>
            <a:off x="3802380" y="5511800"/>
            <a:ext cx="4587240" cy="614479"/>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381" cy="737"/>
              <a:chOff x="1638" y="2598"/>
              <a:chExt cx="5381" cy="737"/>
            </a:xfrm>
          </p:grpSpPr>
          <p:sp>
            <p:nvSpPr>
              <p:cNvPr id="6" name="文本框 5"/>
              <p:cNvSpPr txBox="1"/>
              <p:nvPr/>
            </p:nvSpPr>
            <p:spPr>
              <a:xfrm>
                <a:off x="2432" y="2648"/>
                <a:ext cx="4587"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9</a:t>
                </a:r>
                <a:r>
                  <a:rPr sz="2000" b="1">
                    <a:solidFill>
                      <a:srgbClr val="00C77A"/>
                    </a:solidFill>
                    <a:latin typeface="微软雅黑" panose="020B0503020204020204" pitchFamily="34" charset="-122"/>
                    <a:ea typeface="微软雅黑" panose="020B0503020204020204" pitchFamily="34" charset="-122"/>
                  </a:rPr>
                  <a:t>：嵌套数组解构赋值</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70457"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61770" y="2099310"/>
            <a:ext cx="7826375" cy="306006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let [foo, [[bar], baz]] = [1, [[2], 3]];</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console.log(foo); // 1</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console.log(bar); // 2</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console.log(baz); // 3</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let [x, , y] = [1, 2, 3];</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console.log(x);  // 1</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console.log(y);  // 3</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altLang="en-US" sz="3700">
                <a:sym typeface="+mn-ea"/>
              </a:rPr>
              <a:t>数组的解构赋值</a:t>
            </a:r>
            <a:r>
              <a:rPr lang="en-US" sz="3700">
                <a:sym typeface="+mn-ea"/>
              </a:rPr>
              <a:t>5-3</a:t>
            </a:r>
            <a:endParaRPr lang="en-US" altLang="zh-CN" sz="3700">
              <a:latin typeface="微软雅黑" panose="020B0503020204020204" pitchFamily="34" charset="-122"/>
              <a:ea typeface="微软雅黑" panose="020B0503020204020204" pitchFamily="34" charset="-122"/>
              <a:sym typeface="+mn-ea"/>
            </a:endParaRPr>
          </a:p>
        </p:txBody>
      </p:sp>
      <p:sp>
        <p:nvSpPr>
          <p:cNvPr id="7171" name="内容占位符 2"/>
          <p:cNvSpPr>
            <a:spLocks noGrp="1" noChangeArrowheads="1"/>
          </p:cNvSpPr>
          <p:nvPr>
            <p:ph idx="1"/>
          </p:nvPr>
        </p:nvSpPr>
        <p:spPr>
          <a:xfrm>
            <a:off x="771525" y="1308100"/>
            <a:ext cx="10319385" cy="4818380"/>
          </a:xfrm>
        </p:spPr>
        <p:txBody>
          <a:bodyPr/>
          <a:lstStyle/>
          <a:p>
            <a:r>
              <a:rPr lang="zh-CN" altLang="en-US" smtClean="0">
                <a:solidFill>
                  <a:srgbClr val="404040"/>
                </a:solidFill>
                <a:latin typeface="Arial" panose="020B0604020202020204" pitchFamily="34" charset="0"/>
                <a:sym typeface="+mn-ea"/>
              </a:rPr>
              <a:t>解构不成功，变量的值就等于undefined。示例中y属于解构不成功，y的值都会等于undefined</a:t>
            </a:r>
            <a:endParaRPr lang="zh-CN" altLang="en-US" smtClean="0">
              <a:solidFill>
                <a:srgbClr val="404040"/>
              </a:solidFill>
              <a:latin typeface="Arial" panose="020B0604020202020204" pitchFamily="34" charset="0"/>
              <a:sym typeface="+mn-ea"/>
            </a:endParaRPr>
          </a:p>
          <a:p>
            <a:pPr lvl="0"/>
            <a:endParaRPr lang="en-US"/>
          </a:p>
          <a:p>
            <a:pPr lvl="0"/>
            <a:endParaRPr lang="en-US"/>
          </a:p>
          <a:p>
            <a:pPr marL="609600" lvl="1" indent="0">
              <a:buNone/>
            </a:pPr>
            <a:endParaRPr lang="en-US" altLang="zh-CN">
              <a:sym typeface="+mn-ea"/>
            </a:endParaRPr>
          </a:p>
          <a:p>
            <a:pPr marL="609600" lvl="1" indent="0">
              <a:buNone/>
            </a:pPr>
            <a:endParaRPr lang="zh-CN" altLang="en-US">
              <a:sym typeface="+mn-ea"/>
            </a:endParaRPr>
          </a:p>
          <a:p>
            <a:endParaRPr lang="zh-CN" altLang="en-US"/>
          </a:p>
        </p:txBody>
      </p:sp>
      <p:grpSp>
        <p:nvGrpSpPr>
          <p:cNvPr id="7" name="组合 6"/>
          <p:cNvGrpSpPr/>
          <p:nvPr/>
        </p:nvGrpSpPr>
        <p:grpSpPr>
          <a:xfrm>
            <a:off x="3802380" y="5511800"/>
            <a:ext cx="4298950"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381" cy="737"/>
              <a:chOff x="1638" y="2598"/>
              <a:chExt cx="5381" cy="737"/>
            </a:xfrm>
          </p:grpSpPr>
          <p:sp>
            <p:nvSpPr>
              <p:cNvPr id="6" name="文本框 5"/>
              <p:cNvSpPr txBox="1"/>
              <p:nvPr/>
            </p:nvSpPr>
            <p:spPr>
              <a:xfrm>
                <a:off x="2432" y="2648"/>
                <a:ext cx="4587"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10</a:t>
                </a:r>
                <a:r>
                  <a:rPr sz="2000" b="1">
                    <a:solidFill>
                      <a:srgbClr val="00C77A"/>
                    </a:solidFill>
                    <a:latin typeface="微软雅黑" panose="020B0503020204020204" pitchFamily="34" charset="-122"/>
                    <a:ea typeface="微软雅黑" panose="020B0503020204020204" pitchFamily="34" charset="-122"/>
                  </a:rPr>
                  <a:t>：解构不成功</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70457"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61770" y="2718435"/>
            <a:ext cx="7826375" cy="184150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let [x, y] = ['a'];</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console.log(x) // "a</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console.log(y) // undefined</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altLang="en-US" sz="3700">
                <a:sym typeface="+mn-ea"/>
              </a:rPr>
              <a:t>数组的解构赋值</a:t>
            </a:r>
            <a:r>
              <a:rPr lang="en-US" sz="3700">
                <a:sym typeface="+mn-ea"/>
              </a:rPr>
              <a:t>5-4</a:t>
            </a:r>
            <a:endParaRPr lang="en-US" altLang="zh-CN" sz="3700">
              <a:latin typeface="微软雅黑" panose="020B0503020204020204" pitchFamily="34" charset="-122"/>
              <a:ea typeface="微软雅黑" panose="020B0503020204020204" pitchFamily="34" charset="-122"/>
              <a:sym typeface="+mn-ea"/>
            </a:endParaRPr>
          </a:p>
        </p:txBody>
      </p:sp>
      <p:sp>
        <p:nvSpPr>
          <p:cNvPr id="7171" name="内容占位符 2"/>
          <p:cNvSpPr>
            <a:spLocks noGrp="1" noChangeArrowheads="1"/>
          </p:cNvSpPr>
          <p:nvPr>
            <p:ph idx="1"/>
          </p:nvPr>
        </p:nvSpPr>
        <p:spPr>
          <a:xfrm>
            <a:off x="771525" y="1308100"/>
            <a:ext cx="10319385" cy="4818380"/>
          </a:xfrm>
        </p:spPr>
        <p:txBody>
          <a:bodyPr/>
          <a:lstStyle/>
          <a:p>
            <a:r>
              <a:rPr lang="zh-CN" altLang="en-US" smtClean="0">
                <a:solidFill>
                  <a:srgbClr val="404040"/>
                </a:solidFill>
                <a:latin typeface="Arial" panose="020B0604020202020204" pitchFamily="34" charset="0"/>
                <a:sym typeface="+mn-ea"/>
              </a:rPr>
              <a:t>不完全解构，即等号左边的模式，只匹配一部分的等号右边的数组。这种情况下，解构依然可以成功</a:t>
            </a:r>
            <a:endParaRPr lang="zh-CN" altLang="en-US" smtClean="0">
              <a:solidFill>
                <a:srgbClr val="404040"/>
              </a:solidFill>
              <a:latin typeface="Arial" panose="020B0604020202020204" pitchFamily="34" charset="0"/>
              <a:sym typeface="+mn-ea"/>
            </a:endParaRPr>
          </a:p>
          <a:p>
            <a:pPr lvl="0"/>
            <a:endParaRPr lang="en-US"/>
          </a:p>
          <a:p>
            <a:pPr lvl="0"/>
            <a:endParaRPr lang="en-US"/>
          </a:p>
          <a:p>
            <a:pPr marL="609600" lvl="1" indent="0">
              <a:buNone/>
            </a:pPr>
            <a:endParaRPr lang="en-US" altLang="zh-CN">
              <a:sym typeface="+mn-ea"/>
            </a:endParaRPr>
          </a:p>
          <a:p>
            <a:pPr marL="609600" lvl="1" indent="0">
              <a:buNone/>
            </a:pPr>
            <a:endParaRPr lang="zh-CN" altLang="en-US">
              <a:sym typeface="+mn-ea"/>
            </a:endParaRPr>
          </a:p>
          <a:p>
            <a:endParaRPr lang="zh-CN" altLang="en-US"/>
          </a:p>
        </p:txBody>
      </p:sp>
      <p:grpSp>
        <p:nvGrpSpPr>
          <p:cNvPr id="7" name="组合 6"/>
          <p:cNvGrpSpPr/>
          <p:nvPr/>
        </p:nvGrpSpPr>
        <p:grpSpPr>
          <a:xfrm>
            <a:off x="3802380" y="5511800"/>
            <a:ext cx="4298950"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381" cy="737"/>
              <a:chOff x="1638" y="2598"/>
              <a:chExt cx="5381" cy="737"/>
            </a:xfrm>
          </p:grpSpPr>
          <p:sp>
            <p:nvSpPr>
              <p:cNvPr id="6" name="文本框 5"/>
              <p:cNvSpPr txBox="1"/>
              <p:nvPr/>
            </p:nvSpPr>
            <p:spPr>
              <a:xfrm>
                <a:off x="2432" y="2648"/>
                <a:ext cx="4587"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11</a:t>
                </a:r>
                <a:r>
                  <a:rPr sz="2000" b="1">
                    <a:solidFill>
                      <a:srgbClr val="00C77A"/>
                    </a:solidFill>
                    <a:latin typeface="微软雅黑" panose="020B0503020204020204" pitchFamily="34" charset="-122"/>
                    <a:ea typeface="微软雅黑" panose="020B0503020204020204" pitchFamily="34" charset="-122"/>
                  </a:rPr>
                  <a:t>：不完全解构</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70457"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61770" y="2571750"/>
            <a:ext cx="7826375" cy="273050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let [x, y] = [1, 2, 3];</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console.log(x) // 1</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console.log(y) // 2</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let [a, [b], d] = [1, [2, 3], 4];</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console.log(a) // 1</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console.log(b) // 2</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console.log(d) // 4</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altLang="en-US" sz="3700">
                <a:sym typeface="+mn-ea"/>
              </a:rPr>
              <a:t>数组的解构赋值</a:t>
            </a:r>
            <a:r>
              <a:rPr lang="en-US" sz="3700">
                <a:sym typeface="+mn-ea"/>
              </a:rPr>
              <a:t>5-5</a:t>
            </a:r>
            <a:endParaRPr lang="en-US" altLang="zh-CN" sz="3700">
              <a:latin typeface="微软雅黑" panose="020B0503020204020204" pitchFamily="34" charset="-122"/>
              <a:ea typeface="微软雅黑" panose="020B0503020204020204" pitchFamily="34" charset="-122"/>
              <a:sym typeface="+mn-ea"/>
            </a:endParaRPr>
          </a:p>
        </p:txBody>
      </p:sp>
      <p:sp>
        <p:nvSpPr>
          <p:cNvPr id="7171" name="内容占位符 2"/>
          <p:cNvSpPr>
            <a:spLocks noGrp="1" noChangeArrowheads="1"/>
          </p:cNvSpPr>
          <p:nvPr>
            <p:ph idx="1"/>
          </p:nvPr>
        </p:nvSpPr>
        <p:spPr>
          <a:xfrm>
            <a:off x="771525" y="1308100"/>
            <a:ext cx="10319385" cy="4818380"/>
          </a:xfrm>
        </p:spPr>
        <p:txBody>
          <a:bodyPr/>
          <a:lstStyle/>
          <a:p>
            <a:r>
              <a:rPr lang="zh-CN" altLang="en-US" smtClean="0">
                <a:solidFill>
                  <a:srgbClr val="404040"/>
                </a:solidFill>
                <a:latin typeface="Arial" panose="020B0604020202020204" pitchFamily="34" charset="0"/>
                <a:sym typeface="+mn-ea"/>
              </a:rPr>
              <a:t>解构赋值是允许指定默认值</a:t>
            </a:r>
            <a:endParaRPr lang="zh-CN" altLang="en-US" smtClean="0">
              <a:solidFill>
                <a:srgbClr val="404040"/>
              </a:solidFill>
              <a:latin typeface="Arial" panose="020B0604020202020204" pitchFamily="34" charset="0"/>
              <a:sym typeface="+mn-ea"/>
            </a:endParaRPr>
          </a:p>
          <a:p>
            <a:pPr lvl="0"/>
            <a:endParaRPr lang="en-US"/>
          </a:p>
          <a:p>
            <a:pPr marL="609600" lvl="1" indent="0">
              <a:buNone/>
            </a:pPr>
            <a:endParaRPr lang="en-US" altLang="zh-CN">
              <a:sym typeface="+mn-ea"/>
            </a:endParaRPr>
          </a:p>
          <a:p>
            <a:pPr marL="609600" lvl="1" indent="0">
              <a:buNone/>
            </a:pPr>
            <a:endParaRPr lang="zh-CN" altLang="en-US">
              <a:sym typeface="+mn-ea"/>
            </a:endParaRPr>
          </a:p>
          <a:p>
            <a:endParaRPr lang="zh-CN" altLang="en-US"/>
          </a:p>
        </p:txBody>
      </p:sp>
      <p:grpSp>
        <p:nvGrpSpPr>
          <p:cNvPr id="7" name="组合 6"/>
          <p:cNvGrpSpPr/>
          <p:nvPr/>
        </p:nvGrpSpPr>
        <p:grpSpPr>
          <a:xfrm>
            <a:off x="3473133" y="5511800"/>
            <a:ext cx="524573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381" cy="737"/>
              <a:chOff x="1638" y="2598"/>
              <a:chExt cx="5381" cy="737"/>
            </a:xfrm>
          </p:grpSpPr>
          <p:sp>
            <p:nvSpPr>
              <p:cNvPr id="6" name="文本框 5"/>
              <p:cNvSpPr txBox="1"/>
              <p:nvPr/>
            </p:nvSpPr>
            <p:spPr>
              <a:xfrm>
                <a:off x="2432" y="2648"/>
                <a:ext cx="4587"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12</a:t>
                </a:r>
                <a:r>
                  <a:rPr sz="2000" b="1">
                    <a:solidFill>
                      <a:srgbClr val="00C77A"/>
                    </a:solidFill>
                    <a:latin typeface="微软雅黑" panose="020B0503020204020204" pitchFamily="34" charset="-122"/>
                    <a:ea typeface="微软雅黑" panose="020B0503020204020204" pitchFamily="34" charset="-122"/>
                  </a:rPr>
                  <a:t>：数组解构指定默认值</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70457"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61770" y="2063750"/>
            <a:ext cx="7826375" cy="330771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30000"/>
              </a:lnSpc>
              <a:spcBef>
                <a:spcPct val="20000"/>
              </a:spcBef>
              <a:buClr>
                <a:schemeClr val="tx2"/>
              </a:buClr>
              <a:defRPr/>
            </a:pPr>
            <a:r>
              <a:rPr lang="en-US" altLang="zh-CN" b="1" dirty="0">
                <a:latin typeface="+mn-lt"/>
              </a:rPr>
              <a:t>let [foo = true] = [];</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	console.log(foo); // true</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let [x, y = 'b'] = ['a']; // x='a', y='b'</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let [x, y = 'b'] = ['a', undefined]; // x='a', y='b'</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let [x = 1] = [undefined];</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	console.log(x); // 1</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let [x = 1] = [null];</a:t>
            </a:r>
            <a:endParaRPr lang="en-US" altLang="zh-CN" b="1" dirty="0">
              <a:latin typeface="+mn-lt"/>
            </a:endParaRPr>
          </a:p>
          <a:p>
            <a:pPr marL="342900" indent="-342900" eaLnBrk="0" hangingPunct="0">
              <a:lnSpc>
                <a:spcPct val="130000"/>
              </a:lnSpc>
              <a:spcBef>
                <a:spcPct val="20000"/>
              </a:spcBef>
              <a:buClr>
                <a:schemeClr val="tx2"/>
              </a:buClr>
              <a:defRPr/>
            </a:pPr>
            <a:r>
              <a:rPr lang="en-US" altLang="zh-CN" b="1" dirty="0">
                <a:latin typeface="+mn-lt"/>
              </a:rPr>
              <a:t>	console.log(x); // null</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p:txBody>
          <a:bodyPr/>
          <a:lstStyle/>
          <a:p>
            <a:r>
              <a:t>本章任务</a:t>
            </a:r>
          </a:p>
        </p:txBody>
      </p:sp>
      <p:sp>
        <p:nvSpPr>
          <p:cNvPr id="558083" name="Rectangle 3"/>
          <p:cNvSpPr>
            <a:spLocks noGrp="1" noChangeArrowheads="1"/>
          </p:cNvSpPr>
          <p:nvPr>
            <p:ph idx="1"/>
          </p:nvPr>
        </p:nvSpPr>
        <p:spPr/>
        <p:txBody>
          <a:bodyPr/>
          <a:lstStyle/>
          <a:p>
            <a:pPr lvl="0"/>
            <a:r>
              <a:rPr>
                <a:sym typeface="+mn-ea"/>
              </a:rPr>
              <a:t>let命令使用</a:t>
            </a:r>
            <a:endParaRPr>
              <a:sym typeface="+mn-ea"/>
            </a:endParaRPr>
          </a:p>
          <a:p>
            <a:pPr lvl="0"/>
            <a:r>
              <a:rPr lang="zh-CN" altLang="zh-CN">
                <a:sym typeface="+mn-ea"/>
              </a:rPr>
              <a:t>对象的解构赋值使用</a:t>
            </a:r>
            <a:endParaRPr lang="zh-CN" altLang="zh-CN">
              <a:sym typeface="+mn-ea"/>
            </a:endParaRPr>
          </a:p>
        </p:txBody>
      </p:sp>
      <p:pic>
        <p:nvPicPr>
          <p:cNvPr id="2" name="图片 3" descr="图2.2 for循环中let的父子作用域"/>
          <p:cNvPicPr>
            <a:picLocks noChangeAspect="1"/>
          </p:cNvPicPr>
          <p:nvPr/>
        </p:nvPicPr>
        <p:blipFill>
          <a:blip r:embed="rId1"/>
          <a:stretch>
            <a:fillRect/>
          </a:stretch>
        </p:blipFill>
        <p:spPr>
          <a:xfrm>
            <a:off x="6174740" y="1218565"/>
            <a:ext cx="5000625" cy="40678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wipe(left)">
                                      <p:cBhvr>
                                        <p:cTn id="7" dur="500"/>
                                        <p:tgtEl>
                                          <p:spTgt spid="55808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58083">
                                            <p:txEl>
                                              <p:pRg st="1" end="1"/>
                                            </p:txEl>
                                          </p:spTgt>
                                        </p:tgtEl>
                                        <p:attrNameLst>
                                          <p:attrName>style.visibility</p:attrName>
                                        </p:attrNameLst>
                                      </p:cBhvr>
                                      <p:to>
                                        <p:strVal val="visible"/>
                                      </p:to>
                                    </p:set>
                                    <p:animEffect transition="in" filter="wipe(left)">
                                      <p:cBhvr>
                                        <p:cTn id="16" dur="500"/>
                                        <p:tgtEl>
                                          <p:spTgt spid="558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t>对象的解构赋值</a:t>
            </a:r>
            <a:r>
              <a:rPr lang="en-US"/>
              <a:t>4-1</a:t>
            </a:r>
            <a:endParaRPr lang="en-US"/>
          </a:p>
        </p:txBody>
      </p:sp>
      <p:sp>
        <p:nvSpPr>
          <p:cNvPr id="7171" name="内容占位符 2"/>
          <p:cNvSpPr>
            <a:spLocks noGrp="1" noChangeArrowheads="1"/>
          </p:cNvSpPr>
          <p:nvPr>
            <p:ph idx="1"/>
          </p:nvPr>
        </p:nvSpPr>
        <p:spPr/>
        <p:txBody>
          <a:bodyPr/>
          <a:lstStyle/>
          <a:p>
            <a:r>
              <a:t>数组的元素是按次序排列的，变量的取值由它的位置决定；而对象的属性没有次序，变量必须与属性同名，才能取到正确的值</a:t>
            </a:r>
            <a:endParaRPr lang="zh-CN" altLang="en-US">
              <a:sym typeface="+mn-ea"/>
            </a:endParaRPr>
          </a:p>
          <a:p>
            <a:endParaRPr lang="en-US" altLang="zh-CN">
              <a:sym typeface="+mn-ea"/>
            </a:endParaRPr>
          </a:p>
          <a:p>
            <a:pPr marL="609600" lvl="1" indent="0">
              <a:buNone/>
            </a:pPr>
            <a:endParaRPr lang="zh-CN" altLang="en-US">
              <a:sym typeface="+mn-ea"/>
            </a:endParaRPr>
          </a:p>
          <a:p>
            <a:endParaRPr lang="zh-CN" altLang="en-US"/>
          </a:p>
        </p:txBody>
      </p:sp>
      <p:grpSp>
        <p:nvGrpSpPr>
          <p:cNvPr id="7" name="组合 6"/>
          <p:cNvGrpSpPr/>
          <p:nvPr/>
        </p:nvGrpSpPr>
        <p:grpSpPr>
          <a:xfrm>
            <a:off x="3802380" y="5511800"/>
            <a:ext cx="4298950"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381" cy="737"/>
              <a:chOff x="1638" y="2598"/>
              <a:chExt cx="5381" cy="737"/>
            </a:xfrm>
          </p:grpSpPr>
          <p:sp>
            <p:nvSpPr>
              <p:cNvPr id="6" name="文本框 5"/>
              <p:cNvSpPr txBox="1"/>
              <p:nvPr/>
            </p:nvSpPr>
            <p:spPr>
              <a:xfrm>
                <a:off x="2432" y="2648"/>
                <a:ext cx="4587"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13</a:t>
                </a:r>
                <a:r>
                  <a:rPr sz="2000" b="1">
                    <a:solidFill>
                      <a:srgbClr val="00C77A"/>
                    </a:solidFill>
                    <a:latin typeface="微软雅黑" panose="020B0503020204020204" pitchFamily="34" charset="-122"/>
                    <a:ea typeface="微软雅黑" panose="020B0503020204020204" pitchFamily="34" charset="-122"/>
                  </a:rPr>
                  <a:t>：对象解构赋值</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70457"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61770" y="2651125"/>
            <a:ext cx="7826375" cy="226568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let { bar, foo } = { foo: "aaa", bar: "bbb"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console.log(foo) // "aaa"</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console.log(bar) // "bbb"</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let { baz } = { foo: "aaa", bar: "bbb"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console.log(baz) // undefined</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t>对象的解构赋值</a:t>
            </a:r>
            <a:r>
              <a:rPr lang="en-US"/>
              <a:t>4-2</a:t>
            </a:r>
            <a:endParaRPr lang="en-US"/>
          </a:p>
        </p:txBody>
      </p:sp>
      <p:sp>
        <p:nvSpPr>
          <p:cNvPr id="7171" name="内容占位符 2"/>
          <p:cNvSpPr>
            <a:spLocks noGrp="1" noChangeArrowheads="1"/>
          </p:cNvSpPr>
          <p:nvPr>
            <p:ph idx="1"/>
          </p:nvPr>
        </p:nvSpPr>
        <p:spPr/>
        <p:txBody>
          <a:bodyPr/>
          <a:lstStyle/>
          <a:p>
            <a:r>
              <a:t>如果变量名与属性名不一致，该如何来书写呢？</a:t>
            </a:r>
          </a:p>
          <a:p>
            <a:endParaRPr lang="en-US" altLang="zh-CN">
              <a:sym typeface="+mn-ea"/>
            </a:endParaRPr>
          </a:p>
          <a:p>
            <a:pPr marL="609600" lvl="1" indent="0">
              <a:buNone/>
            </a:pPr>
            <a:endParaRPr lang="zh-CN" altLang="en-US">
              <a:sym typeface="+mn-ea"/>
            </a:endParaRPr>
          </a:p>
          <a:p>
            <a:endParaRPr lang="zh-CN" altLang="en-US"/>
          </a:p>
        </p:txBody>
      </p:sp>
      <p:grpSp>
        <p:nvGrpSpPr>
          <p:cNvPr id="7" name="组合 6"/>
          <p:cNvGrpSpPr/>
          <p:nvPr/>
        </p:nvGrpSpPr>
        <p:grpSpPr>
          <a:xfrm>
            <a:off x="3537268" y="5511800"/>
            <a:ext cx="5117465" cy="614680"/>
            <a:chOff x="1488" y="2503"/>
            <a:chExt cx="5666"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516" cy="737"/>
              <a:chOff x="1638" y="2598"/>
              <a:chExt cx="5516" cy="737"/>
            </a:xfrm>
          </p:grpSpPr>
          <p:sp>
            <p:nvSpPr>
              <p:cNvPr id="6" name="文本框 5"/>
              <p:cNvSpPr txBox="1"/>
              <p:nvPr/>
            </p:nvSpPr>
            <p:spPr>
              <a:xfrm>
                <a:off x="2288" y="2648"/>
                <a:ext cx="4866"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14</a:t>
                </a:r>
                <a:r>
                  <a:rPr sz="2000" b="1">
                    <a:solidFill>
                      <a:srgbClr val="00C77A"/>
                    </a:solidFill>
                    <a:latin typeface="微软雅黑" panose="020B0503020204020204" pitchFamily="34" charset="-122"/>
                    <a:ea typeface="微软雅黑" panose="020B0503020204020204" pitchFamily="34" charset="-122"/>
                  </a:rPr>
                  <a:t>：变量名和属性名不一致</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81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06424" cy="4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29385" y="2249170"/>
            <a:ext cx="7826375" cy="180086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let obj = { first: 'hello', last: 'world'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let { first: f, last: l } = obj;</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console.log(f) // 'hello'</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console.log(l) // 'world'</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t>对象的解构赋值</a:t>
            </a:r>
            <a:r>
              <a:rPr lang="en-US"/>
              <a:t>4-3</a:t>
            </a:r>
            <a:endParaRPr lang="en-US"/>
          </a:p>
        </p:txBody>
      </p:sp>
      <p:sp>
        <p:nvSpPr>
          <p:cNvPr id="7171" name="内容占位符 2"/>
          <p:cNvSpPr>
            <a:spLocks noGrp="1" noChangeArrowheads="1"/>
          </p:cNvSpPr>
          <p:nvPr>
            <p:ph idx="1"/>
          </p:nvPr>
        </p:nvSpPr>
        <p:spPr/>
        <p:txBody>
          <a:bodyPr/>
          <a:lstStyle/>
          <a:p>
            <a:r>
              <a:rPr lang="zh-CN" altLang="en-US">
                <a:sym typeface="+mn-ea"/>
              </a:rPr>
              <a:t>匹配的模式与变量区分</a:t>
            </a:r>
            <a:endParaRPr lang="zh-CN" altLang="en-US">
              <a:sym typeface="+mn-ea"/>
            </a:endParaRPr>
          </a:p>
          <a:p>
            <a:endParaRPr lang="en-US" altLang="zh-CN">
              <a:sym typeface="+mn-ea"/>
            </a:endParaRPr>
          </a:p>
          <a:p>
            <a:pPr marL="609600" lvl="1" indent="0">
              <a:buNone/>
            </a:pPr>
            <a:endParaRPr lang="zh-CN" altLang="en-US">
              <a:sym typeface="+mn-ea"/>
            </a:endParaRPr>
          </a:p>
          <a:p>
            <a:endParaRPr lang="zh-CN" altLang="en-US"/>
          </a:p>
        </p:txBody>
      </p:sp>
      <p:grpSp>
        <p:nvGrpSpPr>
          <p:cNvPr id="7" name="组合 6"/>
          <p:cNvGrpSpPr/>
          <p:nvPr/>
        </p:nvGrpSpPr>
        <p:grpSpPr>
          <a:xfrm>
            <a:off x="3521710" y="5511800"/>
            <a:ext cx="5148580" cy="614479"/>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381" cy="737"/>
              <a:chOff x="1638" y="2598"/>
              <a:chExt cx="5381" cy="737"/>
            </a:xfrm>
          </p:grpSpPr>
          <p:sp>
            <p:nvSpPr>
              <p:cNvPr id="6" name="文本框 5"/>
              <p:cNvSpPr txBox="1"/>
              <p:nvPr/>
            </p:nvSpPr>
            <p:spPr>
              <a:xfrm>
                <a:off x="2432" y="2648"/>
                <a:ext cx="4587"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15</a:t>
                </a:r>
                <a:r>
                  <a:rPr sz="2000" b="1">
                    <a:solidFill>
                      <a:srgbClr val="00C77A"/>
                    </a:solidFill>
                    <a:latin typeface="微软雅黑" panose="020B0503020204020204" pitchFamily="34" charset="-122"/>
                    <a:ea typeface="微软雅黑" panose="020B0503020204020204" pitchFamily="34" charset="-122"/>
                  </a:rPr>
                  <a:t>：对象解构赋值的机制</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70457"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61770" y="2312035"/>
            <a:ext cx="7826375" cy="163512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let { foo: baz } = { foo: "aaa", bar: "bbb"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console.log(baz) // "aaa"</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console.log(foo) // error: foo is not defined</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t>对象的解构赋值</a:t>
            </a:r>
            <a:r>
              <a:rPr lang="en-US"/>
              <a:t>4-4</a:t>
            </a:r>
            <a:endParaRPr lang="en-US"/>
          </a:p>
        </p:txBody>
      </p:sp>
      <p:sp>
        <p:nvSpPr>
          <p:cNvPr id="7171" name="内容占位符 2"/>
          <p:cNvSpPr>
            <a:spLocks noGrp="1" noChangeArrowheads="1"/>
          </p:cNvSpPr>
          <p:nvPr>
            <p:ph idx="1"/>
          </p:nvPr>
        </p:nvSpPr>
        <p:spPr/>
        <p:txBody>
          <a:bodyPr/>
          <a:lstStyle/>
          <a:p>
            <a:r>
              <a:rPr lang="zh-CN" altLang="en-US">
                <a:sym typeface="+mn-ea"/>
              </a:rPr>
              <a:t>对象的解构也可以指定默认值</a:t>
            </a:r>
            <a:endParaRPr lang="zh-CN" altLang="en-US">
              <a:sym typeface="+mn-ea"/>
            </a:endParaRPr>
          </a:p>
          <a:p>
            <a:endParaRPr lang="en-US" altLang="zh-CN">
              <a:sym typeface="+mn-ea"/>
            </a:endParaRPr>
          </a:p>
          <a:p>
            <a:pPr marL="609600" lvl="1" indent="0">
              <a:buNone/>
            </a:pPr>
            <a:endParaRPr lang="zh-CN" altLang="en-US">
              <a:sym typeface="+mn-ea"/>
            </a:endParaRPr>
          </a:p>
          <a:p>
            <a:endParaRPr lang="zh-CN" altLang="en-US"/>
          </a:p>
        </p:txBody>
      </p:sp>
      <p:grpSp>
        <p:nvGrpSpPr>
          <p:cNvPr id="7" name="组合 6"/>
          <p:cNvGrpSpPr/>
          <p:nvPr/>
        </p:nvGrpSpPr>
        <p:grpSpPr>
          <a:xfrm>
            <a:off x="3401695" y="5511800"/>
            <a:ext cx="5388610" cy="614479"/>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381" cy="737"/>
              <a:chOff x="1638" y="2598"/>
              <a:chExt cx="5381" cy="737"/>
            </a:xfrm>
          </p:grpSpPr>
          <p:sp>
            <p:nvSpPr>
              <p:cNvPr id="6" name="文本框 5"/>
              <p:cNvSpPr txBox="1"/>
              <p:nvPr/>
            </p:nvSpPr>
            <p:spPr>
              <a:xfrm>
                <a:off x="2432" y="2648"/>
                <a:ext cx="4587"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16</a:t>
                </a:r>
                <a:r>
                  <a:rPr sz="2000" b="1">
                    <a:solidFill>
                      <a:srgbClr val="00C77A"/>
                    </a:solidFill>
                    <a:latin typeface="微软雅黑" panose="020B0503020204020204" pitchFamily="34" charset="-122"/>
                    <a:ea typeface="微软雅黑" panose="020B0503020204020204" pitchFamily="34" charset="-122"/>
                  </a:rPr>
                  <a:t>：对象解构赋值的默认值</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4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70457" cy="4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61770" y="2312035"/>
            <a:ext cx="7826375" cy="216916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let { x: y = 3 } =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console.log(y) // 3</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let { x: y = 3 } = { x: 5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console.log(y) // 5</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525" y="1308100"/>
            <a:ext cx="9930130" cy="4818380"/>
          </a:xfrm>
        </p:spPr>
        <p:txBody>
          <a:bodyPr/>
          <a:lstStyle/>
          <a:p>
            <a:r>
              <a:rPr lang="zh-CN" altLang="en-US"/>
              <a:t>需求说明</a:t>
            </a:r>
            <a:endParaRPr lang="zh-CN" altLang="en-US"/>
          </a:p>
          <a:p>
            <a:pPr lvl="1"/>
            <a:r>
              <a:rPr>
                <a:sym typeface="+mn-ea"/>
              </a:rPr>
              <a:t>假设有一段JSON对象数据，利用对象的解构赋值快速提取JSON数据的值</a:t>
            </a:r>
            <a:endParaRPr>
              <a:sym typeface="+mn-ea"/>
            </a:endParaRPr>
          </a:p>
          <a:p>
            <a:pPr lvl="1"/>
            <a:endParaRPr lang="zh-CN" altLang="zh-CN"/>
          </a:p>
          <a:p>
            <a:pPr marL="609600" lvl="1" indent="0">
              <a:buNone/>
            </a:pPr>
            <a:endParaRPr lang="zh-CN" altLang="en-US"/>
          </a:p>
          <a:p>
            <a:pPr marL="609600" lvl="1" indent="0">
              <a:buNone/>
            </a:pPr>
            <a:endParaRPr lang="zh-CN" altLang="en-US"/>
          </a:p>
        </p:txBody>
      </p:sp>
      <p:sp>
        <p:nvSpPr>
          <p:cNvPr id="2" name="标题 1"/>
          <p:cNvSpPr>
            <a:spLocks noGrp="1"/>
          </p:cNvSpPr>
          <p:nvPr>
            <p:ph type="title"/>
          </p:nvPr>
        </p:nvSpPr>
        <p:spPr/>
        <p:txBody>
          <a:bodyPr/>
          <a:lstStyle/>
          <a:p>
            <a:r>
              <a:t>学员操作</a:t>
            </a:r>
            <a:r>
              <a:rPr lang="en-US" altLang="zh-CN"/>
              <a:t>—</a:t>
            </a:r>
            <a:r>
              <a:rPr altLang="zh-CN"/>
              <a:t>对象的解构赋值使用</a:t>
            </a:r>
            <a:endParaRPr altLang="zh-CN"/>
          </a:p>
        </p:txBody>
      </p:sp>
      <p:sp>
        <p:nvSpPr>
          <p:cNvPr id="13" name="AutoShape 7"/>
          <p:cNvSpPr>
            <a:spLocks noChangeArrowheads="1"/>
          </p:cNvSpPr>
          <p:nvPr/>
        </p:nvSpPr>
        <p:spPr bwMode="auto">
          <a:xfrm>
            <a:off x="4618038" y="6126243"/>
            <a:ext cx="2105025" cy="408144"/>
          </a:xfrm>
          <a:prstGeom prst="wedgeRoundRectCallout">
            <a:avLst>
              <a:gd name="adj1" fmla="val -127"/>
              <a:gd name="adj2" fmla="val -48992"/>
              <a:gd name="adj3" fmla="val 16667"/>
            </a:avLst>
          </a:prstGeom>
          <a:solidFill>
            <a:srgbClr val="00C77A"/>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p>
            <a:pPr marL="0" lvl="1" indent="-285750" eaLnBrk="0" hangingPunct="0">
              <a:spcBef>
                <a:spcPct val="20000"/>
              </a:spcBef>
              <a:buClr>
                <a:srgbClr val="233DA9"/>
              </a:buClr>
              <a:buSzPct val="80000"/>
              <a:defRPr/>
            </a:pPr>
            <a:r>
              <a:rPr b="1" kern="0" dirty="0">
                <a:solidFill>
                  <a:schemeClr val="bg1"/>
                </a:solidFill>
                <a:latin typeface="Arial" panose="020B0604020202020204"/>
                <a:ea typeface="黑体" panose="02010609060101010101" pitchFamily="49" charset="-122"/>
              </a:rPr>
              <a:t>完成时间：</a:t>
            </a:r>
            <a:r>
              <a:rPr lang="en-US" b="1" kern="0" dirty="0">
                <a:solidFill>
                  <a:schemeClr val="bg1"/>
                </a:solidFill>
                <a:latin typeface="Arial" panose="020B0604020202020204"/>
                <a:ea typeface="黑体" panose="02010609060101010101" pitchFamily="49" charset="-122"/>
              </a:rPr>
              <a:t>20</a:t>
            </a:r>
            <a:r>
              <a:rPr b="1" kern="0" dirty="0">
                <a:solidFill>
                  <a:schemeClr val="bg1"/>
                </a:solidFill>
                <a:latin typeface="Arial" panose="020B0604020202020204"/>
                <a:ea typeface="黑体" panose="02010609060101010101" pitchFamily="49" charset="-122"/>
              </a:rPr>
              <a:t>分钟</a:t>
            </a:r>
            <a:endParaRPr b="1" kern="0" dirty="0">
              <a:solidFill>
                <a:schemeClr val="bg1"/>
              </a:solidFill>
              <a:latin typeface="Arial" panose="020B0604020202020204"/>
              <a:ea typeface="黑体" panose="02010609060101010101" pitchFamily="49" charset="-122"/>
            </a:endParaRPr>
          </a:p>
        </p:txBody>
      </p:sp>
      <p:grpSp>
        <p:nvGrpSpPr>
          <p:cNvPr id="87" name="组合 66"/>
          <p:cNvGrpSpPr/>
          <p:nvPr/>
        </p:nvGrpSpPr>
        <p:grpSpPr bwMode="auto">
          <a:xfrm>
            <a:off x="155698" y="1103630"/>
            <a:ext cx="1077050" cy="405765"/>
            <a:chOff x="3637818" y="1193279"/>
            <a:chExt cx="1077058" cy="405715"/>
          </a:xfrm>
        </p:grpSpPr>
        <p:sp>
          <p:nvSpPr>
            <p:cNvPr id="88" name="TextBox 24"/>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p>
              <a:pPr>
                <a:defRPr/>
              </a:pPr>
              <a:r>
                <a:rPr lang="zh-CN" altLang="en-US" sz="2000" b="1" dirty="0">
                  <a:latin typeface="黑体" panose="02010609060101010101" pitchFamily="49" charset="-122"/>
                  <a:ea typeface="黑体" panose="02010609060101010101" pitchFamily="49" charset="-122"/>
                </a:rPr>
                <a:t>练习</a:t>
              </a:r>
              <a:endParaRPr lang="zh-CN" altLang="en-US" sz="2000" b="1" dirty="0">
                <a:latin typeface="黑体" panose="02010609060101010101" pitchFamily="49" charset="-122"/>
                <a:ea typeface="黑体" panose="02010609060101010101" pitchFamily="49" charset="-122"/>
              </a:endParaRPr>
            </a:p>
          </p:txBody>
        </p:sp>
        <p:pic>
          <p:nvPicPr>
            <p:cNvPr id="89" name="Picture 2" descr="E:\设计\06-2018\前端5.0PPT\练习.png练习"/>
            <p:cNvPicPr>
              <a:picLocks noChangeAspect="1" noChangeArrowheads="1"/>
            </p:cNvPicPr>
            <p:nvPr/>
          </p:nvPicPr>
          <p:blipFill>
            <a:blip r:embed="rId1"/>
            <a:srcRect/>
            <a:stretch>
              <a:fillRect/>
            </a:stretch>
          </p:blipFill>
          <p:spPr bwMode="auto">
            <a:xfrm>
              <a:off x="3637818" y="1193279"/>
              <a:ext cx="406403" cy="40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AutoShape 7"/>
          <p:cNvSpPr>
            <a:spLocks noChangeArrowheads="1"/>
          </p:cNvSpPr>
          <p:nvPr/>
        </p:nvSpPr>
        <p:spPr bwMode="auto">
          <a:xfrm>
            <a:off x="1493520" y="2931160"/>
            <a:ext cx="7826375" cy="239331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var jsonData =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id: 42,</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status: "OK",</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data: [123, 542]</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r>
              <a:rPr lang="zh-CN" altLang="en-US"/>
              <a:t>常见问题及解决办法</a:t>
            </a:r>
            <a:endParaRPr lang="zh-CN" altLang="en-US"/>
          </a:p>
          <a:p>
            <a:r>
              <a:rPr lang="zh-CN" altLang="en-US"/>
              <a:t>代码规范问题</a:t>
            </a:r>
            <a:endParaRPr lang="zh-CN" altLang="en-US"/>
          </a:p>
          <a:p>
            <a:r>
              <a:rPr lang="zh-CN" altLang="en-US"/>
              <a:t>调试技巧</a:t>
            </a:r>
            <a:endParaRPr lang="zh-CN" altLang="en-US"/>
          </a:p>
          <a:p>
            <a:endParaRPr lang="zh-CN" altLang="en-US"/>
          </a:p>
          <a:p>
            <a:endParaRPr lang="zh-CN" altLang="en-US"/>
          </a:p>
        </p:txBody>
      </p:sp>
      <p:sp>
        <p:nvSpPr>
          <p:cNvPr id="67587" name="Rectangle 2"/>
          <p:cNvSpPr>
            <a:spLocks noGrp="1" noChangeArrowheads="1"/>
          </p:cNvSpPr>
          <p:nvPr>
            <p:ph type="title"/>
          </p:nvPr>
        </p:nvSpPr>
        <p:spPr/>
        <p:txBody>
          <a:bodyPr/>
          <a:lstStyle/>
          <a:p>
            <a:r>
              <a:t>共性问题集中讲解</a:t>
            </a:r>
          </a:p>
        </p:txBody>
      </p:sp>
      <p:grpSp>
        <p:nvGrpSpPr>
          <p:cNvPr id="10" name="组合 9"/>
          <p:cNvGrpSpPr/>
          <p:nvPr/>
        </p:nvGrpSpPr>
        <p:grpSpPr>
          <a:xfrm>
            <a:off x="3300730" y="4230370"/>
            <a:ext cx="5363845" cy="1323340"/>
            <a:chOff x="4789" y="4099"/>
            <a:chExt cx="8447" cy="2084"/>
          </a:xfrm>
        </p:grpSpPr>
        <p:sp>
          <p:nvSpPr>
            <p:cNvPr id="9" name="矩形 8"/>
            <p:cNvSpPr/>
            <p:nvPr/>
          </p:nvSpPr>
          <p:spPr>
            <a:xfrm rot="2700000">
              <a:off x="5727" y="4099"/>
              <a:ext cx="395" cy="395"/>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rot="2700000">
              <a:off x="12181" y="4530"/>
              <a:ext cx="1055" cy="1055"/>
            </a:xfrm>
            <a:prstGeom prst="rect">
              <a:avLst/>
            </a:prstGeom>
            <a:noFill/>
            <a:ln w="57150">
              <a:solidFill>
                <a:srgbClr val="5CDBA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rot="2700000">
              <a:off x="11207" y="5128"/>
              <a:ext cx="1055" cy="1055"/>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13"/>
            <p:cNvSpPr txBox="1">
              <a:spLocks noChangeArrowheads="1"/>
            </p:cNvSpPr>
            <p:nvPr/>
          </p:nvSpPr>
          <p:spPr bwMode="auto">
            <a:xfrm>
              <a:off x="5289" y="4521"/>
              <a:ext cx="7422" cy="1454"/>
            </a:xfrm>
            <a:prstGeom prst="roundRect">
              <a:avLst>
                <a:gd name="adj" fmla="val 50000"/>
              </a:avLst>
            </a:prstGeom>
            <a:solidFill>
              <a:schemeClr val="accent1">
                <a:lumMod val="20000"/>
                <a:lumOff val="80000"/>
              </a:schemeClr>
            </a:solidFill>
            <a:ln w="9525" algn="ctr">
              <a:noFill/>
              <a:miter lim="800000"/>
            </a:ln>
            <a:effectLst/>
          </p:spPr>
          <p:txBody>
            <a:bodyPr wrap="square" tIns="118800">
              <a:spAutoFit/>
            </a:bodyPr>
            <a:p>
              <a:pPr algn="ctr" eaLnBrk="0" fontAlgn="auto" hangingPunct="0">
                <a:spcAft>
                  <a:spcPts val="0"/>
                </a:spcAft>
                <a:defRPr/>
              </a:pPr>
              <a:r>
                <a:rPr lang="zh-CN" altLang="en-US" sz="3200" b="1" kern="0" spc="300" dirty="0" smtClean="0">
                  <a:solidFill>
                    <a:schemeClr val="tx1">
                      <a:lumMod val="65000"/>
                      <a:lumOff val="35000"/>
                    </a:schemeClr>
                  </a:solidFill>
                  <a:latin typeface="微软雅黑" panose="020B0503020204020204" pitchFamily="34" charset="-122"/>
                  <a:ea typeface="微软雅黑" panose="020B0503020204020204" pitchFamily="34" charset="-122"/>
                </a:rPr>
                <a:t>共性问题集中讲解   </a:t>
              </a:r>
              <a:endParaRPr lang="zh-CN" altLang="en-US" sz="3200" b="1" kern="0" spc="3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rot="2700000">
              <a:off x="4789" y="4594"/>
              <a:ext cx="1219" cy="1219"/>
            </a:xfrm>
            <a:prstGeom prst="rect">
              <a:avLst/>
            </a:prstGeom>
            <a:noFill/>
            <a:ln w="57150">
              <a:solidFill>
                <a:srgbClr val="00C77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rot="2700000">
              <a:off x="5589" y="5426"/>
              <a:ext cx="671" cy="671"/>
            </a:xfrm>
            <a:prstGeom prst="rect">
              <a:avLst/>
            </a:prstGeom>
            <a:noFill/>
            <a:ln w="57150">
              <a:solidFill>
                <a:srgbClr val="00C77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rot="2700000">
              <a:off x="12344" y="5852"/>
              <a:ext cx="304" cy="304"/>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sz="3700">
                <a:sym typeface="+mn-ea"/>
              </a:rPr>
              <a:t>箭头函数</a:t>
            </a:r>
            <a:endParaRPr sz="3700">
              <a:sym typeface="+mn-ea"/>
            </a:endParaRPr>
          </a:p>
        </p:txBody>
      </p:sp>
      <p:sp>
        <p:nvSpPr>
          <p:cNvPr id="95" name="Shape 95"/>
          <p:cNvSpPr/>
          <p:nvPr>
            <p:ph type="body" idx="1"/>
          </p:nvPr>
        </p:nvSpPr>
        <p:spPr>
          <a:prstGeom prst="rect">
            <a:avLst/>
          </a:prstGeom>
        </p:spPr>
        <p:txBody>
          <a:bodyPr/>
          <a:lstStyle/>
          <a:p>
            <a:r>
              <a:t>箭头函数</a:t>
            </a:r>
            <a:r>
              <a:rPr lang="zh-CN"/>
              <a:t>的</a:t>
            </a:r>
            <a:r>
              <a:t>起因</a:t>
            </a:r>
          </a:p>
          <a:p>
            <a:r>
              <a:t>箭头函数</a:t>
            </a:r>
            <a:r>
              <a:rPr lang="zh-CN"/>
              <a:t>的</a:t>
            </a:r>
            <a:r>
              <a:t>定义</a:t>
            </a:r>
          </a:p>
          <a:p>
            <a:r>
              <a:rPr>
                <a:sym typeface="+mn-ea"/>
              </a:rPr>
              <a:t>箭头函数</a:t>
            </a:r>
            <a:r>
              <a:rPr lang="zh-CN">
                <a:sym typeface="+mn-ea"/>
              </a:rPr>
              <a:t>与</a:t>
            </a:r>
            <a:r>
              <a:t>普通函数区别</a:t>
            </a:r>
          </a:p>
          <a:p>
            <a:r>
              <a:t>箭头函数</a:t>
            </a:r>
            <a:r>
              <a:rPr lang="zh-CN"/>
              <a:t>的</a:t>
            </a:r>
            <a:r>
              <a:t>使用场景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sz="3700">
                <a:sym typeface="+mn-ea"/>
              </a:rPr>
              <a:t>箭头函数</a:t>
            </a:r>
            <a:r>
              <a:rPr lang="zh-CN" sz="3700">
                <a:sym typeface="+mn-ea"/>
              </a:rPr>
              <a:t>的</a:t>
            </a:r>
            <a:r>
              <a:rPr sz="3700">
                <a:sym typeface="+mn-ea"/>
              </a:rPr>
              <a:t>起因</a:t>
            </a:r>
            <a:endParaRPr lang="zh-CN" sz="3700">
              <a:sym typeface="+mn-ea"/>
            </a:endParaRPr>
          </a:p>
        </p:txBody>
      </p:sp>
      <p:sp>
        <p:nvSpPr>
          <p:cNvPr id="95" name="Shape 95"/>
          <p:cNvSpPr/>
          <p:nvPr>
            <p:ph type="body" idx="1"/>
          </p:nvPr>
        </p:nvSpPr>
        <p:spPr>
          <a:xfrm>
            <a:off x="771525" y="1308100"/>
            <a:ext cx="9959340" cy="4818380"/>
          </a:xfrm>
          <a:prstGeom prst="rect">
            <a:avLst/>
          </a:prstGeom>
        </p:spPr>
        <p:txBody>
          <a:bodyPr/>
          <a:lstStyle/>
          <a:p>
            <a:endParaRPr lang="zh-CN"/>
          </a:p>
        </p:txBody>
      </p:sp>
      <p:grpSp>
        <p:nvGrpSpPr>
          <p:cNvPr id="7" name="组合 6"/>
          <p:cNvGrpSpPr/>
          <p:nvPr/>
        </p:nvGrpSpPr>
        <p:grpSpPr>
          <a:xfrm>
            <a:off x="3521710" y="5511800"/>
            <a:ext cx="385127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381" cy="737"/>
              <a:chOff x="1638" y="2598"/>
              <a:chExt cx="5381" cy="737"/>
            </a:xfrm>
          </p:grpSpPr>
          <p:sp>
            <p:nvSpPr>
              <p:cNvPr id="6" name="文本框 5"/>
              <p:cNvSpPr txBox="1"/>
              <p:nvPr/>
            </p:nvSpPr>
            <p:spPr>
              <a:xfrm>
                <a:off x="2432" y="2648"/>
                <a:ext cx="4587"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17</a:t>
                </a:r>
                <a:r>
                  <a:rPr sz="2000" b="1">
                    <a:solidFill>
                      <a:srgbClr val="00C77A"/>
                    </a:solidFill>
                    <a:latin typeface="微软雅黑" panose="020B0503020204020204" pitchFamily="34" charset="-122"/>
                    <a:ea typeface="微软雅黑" panose="020B0503020204020204" pitchFamily="34" charset="-122"/>
                  </a:rPr>
                  <a:t>：箭头函数</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65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503839" cy="467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169670" y="1308100"/>
            <a:ext cx="7826375" cy="392747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const Person =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'username': '小暖',</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'age': '18',</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'sayHello': function ()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setInterval(function ()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console.log('我叫' + this.username + '我今年' + this.age + '岁!')</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 1000)</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Person.sayHello();</a:t>
            </a:r>
            <a:endParaRPr lang="en-US" altLang="zh-CN" b="1" dirty="0">
              <a:latin typeface="+mn-lt"/>
            </a:endParaRPr>
          </a:p>
        </p:txBody>
      </p:sp>
      <p:pic>
        <p:nvPicPr>
          <p:cNvPr id="77" name="图片 77" descr="图2.3 箭头函数起因"/>
          <p:cNvPicPr>
            <a:picLocks noChangeAspect="1"/>
          </p:cNvPicPr>
          <p:nvPr/>
        </p:nvPicPr>
        <p:blipFill>
          <a:blip r:embed="rId2"/>
          <a:stretch>
            <a:fillRect/>
          </a:stretch>
        </p:blipFill>
        <p:spPr>
          <a:xfrm>
            <a:off x="5219065" y="1308100"/>
            <a:ext cx="6120765" cy="3927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left)">
                                      <p:cBhvr>
                                        <p:cTn id="16"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lang="zh-CN" sz="3700">
                <a:sym typeface="+mn-ea"/>
              </a:rPr>
              <a:t>解决方案</a:t>
            </a:r>
            <a:endParaRPr lang="zh-CN" sz="3700">
              <a:sym typeface="+mn-ea"/>
            </a:endParaRPr>
          </a:p>
        </p:txBody>
      </p:sp>
      <p:sp>
        <p:nvSpPr>
          <p:cNvPr id="95" name="Shape 95"/>
          <p:cNvSpPr/>
          <p:nvPr>
            <p:ph type="body" idx="1"/>
          </p:nvPr>
        </p:nvSpPr>
        <p:spPr>
          <a:xfrm>
            <a:off x="771525" y="1308100"/>
            <a:ext cx="9959340" cy="4818380"/>
          </a:xfrm>
          <a:prstGeom prst="rect">
            <a:avLst/>
          </a:prstGeom>
        </p:spPr>
        <p:txBody>
          <a:bodyPr/>
          <a:lstStyle/>
          <a:p>
            <a:r>
              <a:rPr lang="zh-CN"/>
              <a:t>解决方案</a:t>
            </a:r>
            <a:r>
              <a:t>是缓存this,然后在setInterval中用缓存的this操作</a:t>
            </a:r>
            <a:endParaRPr lang="zh-CN" altLang="en-US"/>
          </a:p>
        </p:txBody>
      </p:sp>
      <p:sp>
        <p:nvSpPr>
          <p:cNvPr id="14" name="AutoShape 7"/>
          <p:cNvSpPr>
            <a:spLocks noChangeArrowheads="1"/>
          </p:cNvSpPr>
          <p:nvPr/>
        </p:nvSpPr>
        <p:spPr bwMode="auto">
          <a:xfrm>
            <a:off x="1285875" y="1979295"/>
            <a:ext cx="9022715" cy="341503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90000"/>
              </a:lnSpc>
              <a:spcBef>
                <a:spcPct val="20000"/>
              </a:spcBef>
              <a:buClr>
                <a:schemeClr val="tx2"/>
              </a:buClr>
              <a:defRPr/>
            </a:pPr>
            <a:r>
              <a:rPr lang="en-US" altLang="zh-CN" b="1" dirty="0">
                <a:latin typeface="+mn-lt"/>
              </a:rPr>
              <a:t>const Person =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'username': '小暖',</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'age': 18,</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'sayHello': function ()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let self = this</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setInterval(function ()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console.log('我叫' + self.username + '我今年' + self.age + '岁!')</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 1000)</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Person.sayHello();</a:t>
            </a:r>
            <a:endParaRPr lang="en-US" altLang="zh-CN" b="1" dirty="0">
              <a:latin typeface="+mn-lt"/>
            </a:endParaRPr>
          </a:p>
        </p:txBody>
      </p:sp>
      <p:grpSp>
        <p:nvGrpSpPr>
          <p:cNvPr id="7" name="组合 6"/>
          <p:cNvGrpSpPr/>
          <p:nvPr/>
        </p:nvGrpSpPr>
        <p:grpSpPr>
          <a:xfrm>
            <a:off x="3521710" y="5511800"/>
            <a:ext cx="385127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381" cy="737"/>
              <a:chOff x="1638" y="2598"/>
              <a:chExt cx="5381" cy="737"/>
            </a:xfrm>
          </p:grpSpPr>
          <p:sp>
            <p:nvSpPr>
              <p:cNvPr id="6" name="文本框 5"/>
              <p:cNvSpPr txBox="1"/>
              <p:nvPr/>
            </p:nvSpPr>
            <p:spPr>
              <a:xfrm>
                <a:off x="2432" y="2648"/>
                <a:ext cx="4587"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18</a:t>
                </a:r>
                <a:r>
                  <a:rPr sz="2000" b="1">
                    <a:solidFill>
                      <a:srgbClr val="00C77A"/>
                    </a:solidFill>
                    <a:latin typeface="微软雅黑" panose="020B0503020204020204" pitchFamily="34" charset="-122"/>
                    <a:ea typeface="微软雅黑" panose="020B0503020204020204" pitchFamily="34" charset="-122"/>
                  </a:rPr>
                  <a:t>：缓存this</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65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503839" cy="467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78" name="图片 78" descr="图2.4 缓存this"/>
          <p:cNvPicPr>
            <a:picLocks noChangeAspect="1"/>
          </p:cNvPicPr>
          <p:nvPr/>
        </p:nvPicPr>
        <p:blipFill>
          <a:blip r:embed="rId2"/>
          <a:stretch>
            <a:fillRect/>
          </a:stretch>
        </p:blipFill>
        <p:spPr>
          <a:xfrm>
            <a:off x="5124450" y="1308100"/>
            <a:ext cx="6369050" cy="4086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r>
              <a:rPr sz="3700">
                <a:sym typeface="+mn-ea"/>
              </a:rPr>
              <a:t>箭头函数定义</a:t>
            </a:r>
            <a:endParaRPr sz="3700">
              <a:sym typeface="+mn-ea"/>
            </a:endParaRPr>
          </a:p>
        </p:txBody>
      </p:sp>
      <p:sp>
        <p:nvSpPr>
          <p:cNvPr id="95" name="Shape 95"/>
          <p:cNvSpPr/>
          <p:nvPr>
            <p:ph type="body" idx="1"/>
          </p:nvPr>
        </p:nvSpPr>
        <p:spPr>
          <a:xfrm>
            <a:off x="771525" y="1308100"/>
            <a:ext cx="9959340" cy="4818380"/>
          </a:xfrm>
          <a:prstGeom prst="rect">
            <a:avLst/>
          </a:prstGeom>
        </p:spPr>
        <p:txBody>
          <a:bodyPr/>
          <a:lstStyle/>
          <a:p>
            <a:endParaRPr lang="en-US" altLang="zh-CN"/>
          </a:p>
        </p:txBody>
      </p:sp>
      <p:sp>
        <p:nvSpPr>
          <p:cNvPr id="2" name="AutoShape 7"/>
          <p:cNvSpPr>
            <a:spLocks noChangeArrowheads="1"/>
          </p:cNvSpPr>
          <p:nvPr/>
        </p:nvSpPr>
        <p:spPr bwMode="auto">
          <a:xfrm>
            <a:off x="1034415" y="1659890"/>
            <a:ext cx="9620250" cy="360807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50000"/>
              </a:lnSpc>
              <a:spcBef>
                <a:spcPct val="20000"/>
              </a:spcBef>
              <a:buClr>
                <a:schemeClr val="tx2"/>
              </a:buClr>
              <a:defRPr/>
            </a:pPr>
            <a:r>
              <a:rPr lang="en-US" altLang="zh-CN" b="1" dirty="0">
                <a:latin typeface="+mn-lt"/>
              </a:rPr>
              <a:t>(参数1, 参数2, …, 参数N) =&gt; { 函数声明 }</a:t>
            </a:r>
            <a:endParaRPr lang="en-US" altLang="zh-CN" b="1" dirty="0">
              <a:latin typeface="+mn-lt"/>
            </a:endParaRPr>
          </a:p>
          <a:p>
            <a:pPr marL="342900" indent="-342900" eaLnBrk="0" hangingPunct="0">
              <a:lnSpc>
                <a:spcPct val="150000"/>
              </a:lnSpc>
              <a:spcBef>
                <a:spcPct val="20000"/>
              </a:spcBef>
              <a:buClr>
                <a:schemeClr val="tx2"/>
              </a:buClr>
              <a:defRPr/>
            </a:pPr>
            <a:r>
              <a:rPr lang="en-US" altLang="zh-CN" b="1" dirty="0">
                <a:latin typeface="+mn-lt"/>
                <a:sym typeface="+mn-ea"/>
              </a:rPr>
              <a:t>//(参数1, 参数2, …, 参数N) =&gt;{ return 表达式; }</a:t>
            </a:r>
            <a:endParaRPr lang="en-US" altLang="zh-CN" b="1" dirty="0">
              <a:latin typeface="+mn-lt"/>
            </a:endParaRPr>
          </a:p>
          <a:p>
            <a:pPr marL="342900" indent="-342900" eaLnBrk="0" hangingPunct="0">
              <a:lnSpc>
                <a:spcPct val="150000"/>
              </a:lnSpc>
              <a:spcBef>
                <a:spcPct val="20000"/>
              </a:spcBef>
              <a:buClr>
                <a:schemeClr val="tx2"/>
              </a:buClr>
              <a:defRPr/>
            </a:pPr>
            <a:r>
              <a:rPr lang="en-US" altLang="zh-CN" b="1" dirty="0">
                <a:latin typeface="+mn-lt"/>
              </a:rPr>
              <a:t> 	(参数1, 参数2, …, 参数N) =&gt; 表达式（单一）</a:t>
            </a:r>
            <a:endParaRPr lang="en-US" altLang="zh-CN" b="1" dirty="0">
              <a:latin typeface="+mn-lt"/>
            </a:endParaRPr>
          </a:p>
          <a:p>
            <a:pPr marL="342900" indent="-342900" eaLnBrk="0" hangingPunct="0">
              <a:lnSpc>
                <a:spcPct val="150000"/>
              </a:lnSpc>
              <a:spcBef>
                <a:spcPct val="20000"/>
              </a:spcBef>
              <a:buClr>
                <a:schemeClr val="tx2"/>
              </a:buClr>
              <a:defRPr/>
            </a:pPr>
            <a:r>
              <a:rPr lang="en-US" altLang="zh-CN" b="1" dirty="0">
                <a:latin typeface="+mn-lt"/>
              </a:rPr>
              <a:t>// 当只有一个参数时，圆括号是可选的：</a:t>
            </a:r>
            <a:endParaRPr lang="en-US" altLang="zh-CN" b="1" dirty="0">
              <a:latin typeface="+mn-lt"/>
            </a:endParaRPr>
          </a:p>
          <a:p>
            <a:pPr marL="342900" indent="-342900" eaLnBrk="0" hangingPunct="0">
              <a:lnSpc>
                <a:spcPct val="150000"/>
              </a:lnSpc>
              <a:spcBef>
                <a:spcPct val="20000"/>
              </a:spcBef>
              <a:buClr>
                <a:schemeClr val="tx2"/>
              </a:buClr>
              <a:defRPr/>
            </a:pPr>
            <a:r>
              <a:rPr lang="en-US" altLang="zh-CN" b="1" dirty="0">
                <a:latin typeface="+mn-lt"/>
              </a:rPr>
              <a:t>	(单一参数) =&gt; {函数声明} </a:t>
            </a:r>
            <a:r>
              <a:rPr lang="zh-CN" altLang="en-US" b="1" dirty="0">
                <a:latin typeface="+mn-lt"/>
              </a:rPr>
              <a:t>或者 </a:t>
            </a:r>
            <a:r>
              <a:rPr lang="en-US" altLang="zh-CN" b="1" dirty="0">
                <a:latin typeface="+mn-lt"/>
              </a:rPr>
              <a:t>单一参数 =&gt; {函数声明}</a:t>
            </a:r>
            <a:endParaRPr lang="en-US" altLang="zh-CN" b="1" dirty="0">
              <a:latin typeface="+mn-lt"/>
            </a:endParaRPr>
          </a:p>
          <a:p>
            <a:pPr marL="342900" indent="-342900" eaLnBrk="0" hangingPunct="0">
              <a:lnSpc>
                <a:spcPct val="150000"/>
              </a:lnSpc>
              <a:spcBef>
                <a:spcPct val="20000"/>
              </a:spcBef>
              <a:buClr>
                <a:schemeClr val="tx2"/>
              </a:buClr>
              <a:defRPr/>
            </a:pPr>
            <a:r>
              <a:rPr lang="en-US" altLang="zh-CN" b="1" dirty="0">
                <a:latin typeface="+mn-lt"/>
              </a:rPr>
              <a:t>// 没有参数的函数应该写成一对圆括号。</a:t>
            </a:r>
            <a:endParaRPr lang="en-US" altLang="zh-CN" b="1" dirty="0">
              <a:latin typeface="+mn-lt"/>
            </a:endParaRPr>
          </a:p>
          <a:p>
            <a:pPr marL="342900" indent="-342900" eaLnBrk="0" hangingPunct="0">
              <a:lnSpc>
                <a:spcPct val="150000"/>
              </a:lnSpc>
              <a:spcBef>
                <a:spcPct val="20000"/>
              </a:spcBef>
              <a:buClr>
                <a:schemeClr val="tx2"/>
              </a:buClr>
              <a:defRPr/>
            </a:pPr>
            <a:r>
              <a:rPr lang="en-US" altLang="zh-CN" b="1" dirty="0">
                <a:latin typeface="+mn-lt"/>
              </a:rPr>
              <a:t>	() =&gt; {函数声明}</a:t>
            </a:r>
            <a:endParaRPr lang="en-US" altLang="zh-CN" b="1" dirty="0">
              <a:latin typeface="+mn-lt"/>
            </a:endParaRPr>
          </a:p>
        </p:txBody>
      </p:sp>
      <p:grpSp>
        <p:nvGrpSpPr>
          <p:cNvPr id="3" name="组合 2"/>
          <p:cNvGrpSpPr/>
          <p:nvPr/>
        </p:nvGrpSpPr>
        <p:grpSpPr>
          <a:xfrm>
            <a:off x="429260" y="1087120"/>
            <a:ext cx="1039495" cy="400050"/>
            <a:chOff x="1850" y="3686"/>
            <a:chExt cx="1637" cy="630"/>
          </a:xfrm>
        </p:grpSpPr>
        <p:sp>
          <p:nvSpPr>
            <p:cNvPr id="24" name="TextBox 14"/>
            <p:cNvSpPr txBox="1"/>
            <p:nvPr/>
          </p:nvSpPr>
          <p:spPr>
            <a:xfrm>
              <a:off x="2385" y="3686"/>
              <a:ext cx="1102" cy="630"/>
            </a:xfrm>
            <a:prstGeom prst="rect">
              <a:avLst/>
            </a:prstGeom>
            <a:noFill/>
            <a:effectLst>
              <a:outerShdw blurRad="25400" dist="12700" dir="5400000" algn="t" rotWithShape="0">
                <a:prstClr val="black">
                  <a:alpha val="40000"/>
                </a:prstClr>
              </a:outerShdw>
            </a:effectLst>
          </p:spPr>
          <p:txBody>
            <a:bodyPr wrap="none" anchor="ctr">
              <a:spAutoFit/>
            </a:bodyPr>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pic>
          <p:nvPicPr>
            <p:cNvPr id="122" name="图片 121" descr="语法"/>
            <p:cNvPicPr>
              <a:picLocks noChangeAspect="1"/>
            </p:cNvPicPr>
            <p:nvPr/>
          </p:nvPicPr>
          <p:blipFill>
            <a:blip r:embed="rId1"/>
            <a:stretch>
              <a:fillRect/>
            </a:stretch>
          </p:blipFill>
          <p:spPr>
            <a:xfrm>
              <a:off x="1850" y="3686"/>
              <a:ext cx="614" cy="614"/>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sz="3700">
                <a:sym typeface="+mn-ea"/>
              </a:rPr>
              <a:t>本章目标</a:t>
            </a:r>
            <a:endParaRPr lang="zh-CN" altLang="en-US">
              <a:latin typeface="微软雅黑" panose="020B0503020204020204" pitchFamily="34" charset="-122"/>
              <a:ea typeface="微软雅黑" panose="020B0503020204020204" pitchFamily="34" charset="-122"/>
            </a:endParaRPr>
          </a:p>
        </p:txBody>
      </p:sp>
      <p:sp>
        <p:nvSpPr>
          <p:cNvPr id="6147" name="内容占位符 2"/>
          <p:cNvSpPr>
            <a:spLocks noGrp="1" noChangeArrowheads="1"/>
          </p:cNvSpPr>
          <p:nvPr>
            <p:ph idx="1"/>
          </p:nvPr>
        </p:nvSpPr>
        <p:spPr/>
        <p:txBody>
          <a:bodyPr/>
          <a:lstStyle/>
          <a:p>
            <a:r>
              <a:t>掌握let 和 const 命令</a:t>
            </a:r>
          </a:p>
          <a:p>
            <a:r>
              <a:t>掌握对象的解构赋值</a:t>
            </a:r>
          </a:p>
          <a:p>
            <a:r>
              <a:t>掌握箭头函数</a:t>
            </a:r>
          </a:p>
          <a:p>
            <a:r>
              <a:t>掌握export 和 import命令</a:t>
            </a:r>
          </a:p>
          <a:p>
            <a:endParaRPr lang="zh-CN" altLang="en-US"/>
          </a:p>
        </p:txBody>
      </p:sp>
      <p:pic>
        <p:nvPicPr>
          <p:cNvPr id="2" name="图片 1" descr="难点"/>
          <p:cNvPicPr>
            <a:picLocks noChangeAspect="1"/>
          </p:cNvPicPr>
          <p:nvPr/>
        </p:nvPicPr>
        <p:blipFill>
          <a:blip r:embed="rId1"/>
          <a:stretch>
            <a:fillRect/>
          </a:stretch>
        </p:blipFill>
        <p:spPr>
          <a:xfrm>
            <a:off x="7035800" y="3317240"/>
            <a:ext cx="835025" cy="549910"/>
          </a:xfrm>
          <a:prstGeom prst="rect">
            <a:avLst/>
          </a:prstGeom>
        </p:spPr>
      </p:pic>
      <p:pic>
        <p:nvPicPr>
          <p:cNvPr id="4" name="图片 3" descr="重点"/>
          <p:cNvPicPr>
            <a:picLocks noChangeAspect="1"/>
          </p:cNvPicPr>
          <p:nvPr/>
        </p:nvPicPr>
        <p:blipFill>
          <a:blip r:embed="rId2"/>
          <a:stretch>
            <a:fillRect/>
          </a:stretch>
        </p:blipFill>
        <p:spPr>
          <a:xfrm>
            <a:off x="5969000" y="3317875"/>
            <a:ext cx="834390" cy="549275"/>
          </a:xfrm>
          <a:prstGeom prst="rect">
            <a:avLst/>
          </a:prstGeom>
        </p:spPr>
      </p:pic>
      <p:pic>
        <p:nvPicPr>
          <p:cNvPr id="3" name="图片 2" descr="重点"/>
          <p:cNvPicPr>
            <a:picLocks noChangeAspect="1"/>
          </p:cNvPicPr>
          <p:nvPr/>
        </p:nvPicPr>
        <p:blipFill>
          <a:blip r:embed="rId2"/>
          <a:stretch>
            <a:fillRect/>
          </a:stretch>
        </p:blipFill>
        <p:spPr>
          <a:xfrm>
            <a:off x="5005070" y="2037080"/>
            <a:ext cx="834390" cy="549275"/>
          </a:xfrm>
          <a:prstGeom prst="rect">
            <a:avLst/>
          </a:prstGeom>
        </p:spPr>
      </p:pic>
      <p:pic>
        <p:nvPicPr>
          <p:cNvPr id="5" name="图片 4" descr="重点"/>
          <p:cNvPicPr>
            <a:picLocks noChangeAspect="1"/>
          </p:cNvPicPr>
          <p:nvPr/>
        </p:nvPicPr>
        <p:blipFill>
          <a:blip r:embed="rId2"/>
          <a:stretch>
            <a:fillRect/>
          </a:stretch>
        </p:blipFill>
        <p:spPr>
          <a:xfrm>
            <a:off x="5005070" y="1456055"/>
            <a:ext cx="834390" cy="549275"/>
          </a:xfrm>
          <a:prstGeom prst="rect">
            <a:avLst/>
          </a:prstGeom>
        </p:spPr>
      </p:pic>
      <p:pic>
        <p:nvPicPr>
          <p:cNvPr id="6" name="图片 5" descr="重点"/>
          <p:cNvPicPr>
            <a:picLocks noChangeAspect="1"/>
          </p:cNvPicPr>
          <p:nvPr/>
        </p:nvPicPr>
        <p:blipFill>
          <a:blip r:embed="rId2"/>
          <a:stretch>
            <a:fillRect/>
          </a:stretch>
        </p:blipFill>
        <p:spPr>
          <a:xfrm>
            <a:off x="3948430" y="2704465"/>
            <a:ext cx="834390" cy="54927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rPr lang="zh-CN" sz="3700">
                <a:sym typeface="+mn-ea"/>
              </a:rPr>
              <a:t>对比普通函数使用</a:t>
            </a:r>
            <a:endParaRPr lang="zh-CN" sz="3700">
              <a:sym typeface="+mn-ea"/>
            </a:endParaRPr>
          </a:p>
        </p:txBody>
      </p:sp>
      <p:sp>
        <p:nvSpPr>
          <p:cNvPr id="126" name="Shape 126"/>
          <p:cNvSpPr/>
          <p:nvPr>
            <p:ph type="body" idx="1"/>
          </p:nvPr>
        </p:nvSpPr>
        <p:spPr>
          <a:prstGeom prst="rect">
            <a:avLst/>
          </a:prstGeom>
        </p:spPr>
        <p:txBody>
          <a:bodyPr/>
          <a:lstStyle/>
          <a:p>
            <a:r>
              <a:rPr lang="zh-CN" altLang="en-US"/>
              <a:t>箭头函数代码非常简洁</a:t>
            </a:r>
            <a:endParaRPr lang="zh-CN" altLang="en-US"/>
          </a:p>
          <a:p>
            <a:pPr lvl="1"/>
            <a:endParaRPr lang="zh-CN" altLang="en-US">
              <a:latin typeface="+mj-lt"/>
              <a:ea typeface="+mj-ea"/>
              <a:cs typeface="+mj-cs"/>
              <a:sym typeface="Helvetica"/>
            </a:endParaRPr>
          </a:p>
          <a:p/>
        </p:txBody>
      </p:sp>
      <p:grpSp>
        <p:nvGrpSpPr>
          <p:cNvPr id="7" name="组合 6"/>
          <p:cNvGrpSpPr/>
          <p:nvPr/>
        </p:nvGrpSpPr>
        <p:grpSpPr>
          <a:xfrm>
            <a:off x="3401695" y="5511800"/>
            <a:ext cx="542099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515" cy="737"/>
              <a:chOff x="1638" y="2598"/>
              <a:chExt cx="5515" cy="737"/>
            </a:xfrm>
          </p:grpSpPr>
          <p:sp>
            <p:nvSpPr>
              <p:cNvPr id="6" name="文本框 5"/>
              <p:cNvSpPr txBox="1"/>
              <p:nvPr/>
            </p:nvSpPr>
            <p:spPr>
              <a:xfrm>
                <a:off x="2144"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19</a:t>
                </a:r>
                <a:r>
                  <a:rPr sz="2000" b="1">
                    <a:solidFill>
                      <a:srgbClr val="00C77A"/>
                    </a:solidFill>
                    <a:latin typeface="微软雅黑" panose="020B0503020204020204" pitchFamily="34" charset="-122"/>
                    <a:ea typeface="微软雅黑" panose="020B0503020204020204" pitchFamily="34" charset="-122"/>
                  </a:rPr>
                  <a:t>：箭头函数与普通函数对比</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81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288966" cy="4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61770" y="2037080"/>
            <a:ext cx="7826375" cy="275336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sym typeface="+mn-ea"/>
              </a:rPr>
              <a:t>// 箭头函数的书写方式</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sym typeface="+mn-ea"/>
              </a:rPr>
              <a:t>let fun = () =&gt; { console.log('hello'); }</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sym typeface="+mn-ea"/>
              </a:rPr>
              <a:t>// 普通函数的书写方式</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sym typeface="+mn-ea"/>
              </a:rPr>
              <a:t>function fun()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sym typeface="+mn-ea"/>
              </a:rPr>
              <a:t>    console.log('hello')</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sym typeface="+mn-ea"/>
              </a:rPr>
              <a:t>}</a:t>
            </a:r>
            <a:endParaRPr lang="en-US" altLang="zh-CN" b="1" dirty="0">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lstStyle/>
          <a:p>
            <a:r>
              <a:t>和普通函数区别</a:t>
            </a:r>
            <a:endParaRPr lang="en-US"/>
          </a:p>
        </p:txBody>
      </p:sp>
      <p:sp>
        <p:nvSpPr>
          <p:cNvPr id="100" name="Shape 100"/>
          <p:cNvSpPr/>
          <p:nvPr>
            <p:ph type="body" idx="1"/>
          </p:nvPr>
        </p:nvSpPr>
        <p:spPr>
          <a:prstGeom prst="rect">
            <a:avLst/>
          </a:prstGeom>
        </p:spPr>
        <p:txBody>
          <a:bodyPr/>
          <a:lstStyle/>
          <a:p>
            <a:r>
              <a:t>不绑定this</a:t>
            </a:r>
          </a:p>
          <a:p>
            <a:r>
              <a:rPr>
                <a:sym typeface="+mn-ea"/>
              </a:rPr>
              <a:t>不绑定arguments</a:t>
            </a:r>
            <a:endParaRPr>
              <a:sym typeface="+mn-ea"/>
            </a:endParaRPr>
          </a:p>
          <a:p>
            <a:r>
              <a:t>更简化的代码语法</a:t>
            </a:r>
          </a:p>
          <a:p>
            <a:pPr marL="0" indent="0">
              <a:buNone/>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rPr sz="3700">
                <a:sym typeface="+mn-ea"/>
              </a:rPr>
              <a:t>不绑定this</a:t>
            </a:r>
            <a:endParaRPr lang="zh-CN" sz="3700">
              <a:sym typeface="+mn-ea"/>
            </a:endParaRPr>
          </a:p>
        </p:txBody>
      </p:sp>
      <p:sp>
        <p:nvSpPr>
          <p:cNvPr id="126" name="Shape 126"/>
          <p:cNvSpPr/>
          <p:nvPr>
            <p:ph type="body" idx="1"/>
          </p:nvPr>
        </p:nvSpPr>
        <p:spPr>
          <a:prstGeom prst="rect">
            <a:avLst/>
          </a:prstGeom>
        </p:spPr>
        <p:txBody>
          <a:bodyPr/>
          <a:lstStyle/>
          <a:p>
            <a:r>
              <a:rPr lang="zh-CN" altLang="en-US"/>
              <a:t>箭头函数的this是在定义的时候就确定了，以后不管如何调用此箭头函数，箭头函数的this始终为定义时的this</a:t>
            </a:r>
            <a:endParaRPr lang="zh-CN" altLang="en-US"/>
          </a:p>
          <a:p>
            <a:pPr lvl="1"/>
            <a:endParaRPr lang="zh-CN" altLang="en-US">
              <a:latin typeface="+mj-lt"/>
              <a:ea typeface="+mj-ea"/>
              <a:cs typeface="+mj-cs"/>
              <a:sym typeface="Helvetica"/>
            </a:endParaRPr>
          </a:p>
          <a:p/>
        </p:txBody>
      </p:sp>
      <p:grpSp>
        <p:nvGrpSpPr>
          <p:cNvPr id="7" name="组合 6"/>
          <p:cNvGrpSpPr/>
          <p:nvPr/>
        </p:nvGrpSpPr>
        <p:grpSpPr>
          <a:xfrm>
            <a:off x="4115118" y="5511800"/>
            <a:ext cx="396176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515" cy="737"/>
              <a:chOff x="1638" y="2598"/>
              <a:chExt cx="5515" cy="737"/>
            </a:xfrm>
          </p:grpSpPr>
          <p:sp>
            <p:nvSpPr>
              <p:cNvPr id="6" name="文本框 5"/>
              <p:cNvSpPr txBox="1"/>
              <p:nvPr/>
            </p:nvSpPr>
            <p:spPr>
              <a:xfrm>
                <a:off x="2144"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20</a:t>
                </a:r>
                <a:r>
                  <a:rPr sz="2000" b="1">
                    <a:solidFill>
                      <a:srgbClr val="00C77A"/>
                    </a:solidFill>
                    <a:latin typeface="微软雅黑" panose="020B0503020204020204" pitchFamily="34" charset="-122"/>
                    <a:ea typeface="微软雅黑" panose="020B0503020204020204" pitchFamily="34" charset="-122"/>
                  </a:rPr>
                  <a:t>：不绑定this</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27"/>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70510" cy="46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61770" y="2576830"/>
            <a:ext cx="7826375" cy="275336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00000"/>
              </a:lnSpc>
              <a:spcBef>
                <a:spcPct val="20000"/>
              </a:spcBef>
              <a:buClr>
                <a:schemeClr val="tx2"/>
              </a:buClr>
              <a:defRPr/>
            </a:pPr>
            <a:r>
              <a:rPr lang="en-US" altLang="zh-CN" b="1" dirty="0">
                <a:latin typeface="+mn-lt"/>
              </a:rPr>
              <a:t>function Person()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this.name = '小暖',</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this.age = 20,</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setInterval(() =&gt;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console.log('我叫' + this.name + '我今年' + this.age + '岁')</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 1000)</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let p = new Person();</a:t>
            </a:r>
            <a:endParaRPr lang="en-US" altLang="zh-CN" b="1" dirty="0">
              <a:latin typeface="+mn-lt"/>
            </a:endParaRPr>
          </a:p>
        </p:txBody>
      </p:sp>
      <p:pic>
        <p:nvPicPr>
          <p:cNvPr id="2" name="图片 1" descr="图2.5 箭头函数改写"/>
          <p:cNvPicPr>
            <a:picLocks noChangeAspect="1"/>
          </p:cNvPicPr>
          <p:nvPr/>
        </p:nvPicPr>
        <p:blipFill>
          <a:blip r:embed="rId2"/>
          <a:stretch>
            <a:fillRect/>
          </a:stretch>
        </p:blipFill>
        <p:spPr>
          <a:xfrm>
            <a:off x="5632450" y="770255"/>
            <a:ext cx="5301615" cy="4559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rPr lang="zh-CN" sz="3700">
                <a:sym typeface="+mn-ea"/>
              </a:rPr>
              <a:t>不绑定arguments</a:t>
            </a:r>
            <a:endParaRPr lang="zh-CN" sz="3700">
              <a:sym typeface="+mn-ea"/>
            </a:endParaRPr>
          </a:p>
        </p:txBody>
      </p:sp>
      <p:sp>
        <p:nvSpPr>
          <p:cNvPr id="126" name="Shape 126"/>
          <p:cNvSpPr/>
          <p:nvPr>
            <p:ph type="body" idx="1"/>
          </p:nvPr>
        </p:nvSpPr>
        <p:spPr>
          <a:prstGeom prst="rect">
            <a:avLst/>
          </a:prstGeom>
        </p:spPr>
        <p:txBody>
          <a:bodyPr/>
          <a:lstStyle/>
          <a:p>
            <a:r>
              <a:rPr lang="zh-CN" altLang="en-US"/>
              <a:t>如果在箭头函数中使用arguments参数是会有一些问题的，看一段代码，需求是打印出arguments参数的长度。</a:t>
            </a:r>
            <a:endParaRPr lang="zh-CN" altLang="en-US"/>
          </a:p>
          <a:p>
            <a:pPr lvl="1"/>
            <a:endParaRPr lang="zh-CN" altLang="en-US">
              <a:latin typeface="+mj-lt"/>
              <a:ea typeface="+mj-ea"/>
              <a:cs typeface="+mj-cs"/>
              <a:sym typeface="Helvetica"/>
            </a:endParaRPr>
          </a:p>
          <a:p/>
        </p:txBody>
      </p:sp>
      <p:grpSp>
        <p:nvGrpSpPr>
          <p:cNvPr id="7" name="组合 6"/>
          <p:cNvGrpSpPr/>
          <p:nvPr/>
        </p:nvGrpSpPr>
        <p:grpSpPr>
          <a:xfrm>
            <a:off x="3722688" y="5511800"/>
            <a:ext cx="474662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515" cy="737"/>
              <a:chOff x="1638" y="2598"/>
              <a:chExt cx="5515" cy="737"/>
            </a:xfrm>
          </p:grpSpPr>
          <p:sp>
            <p:nvSpPr>
              <p:cNvPr id="6" name="文本框 5"/>
              <p:cNvSpPr txBox="1"/>
              <p:nvPr/>
            </p:nvSpPr>
            <p:spPr>
              <a:xfrm>
                <a:off x="2144"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21</a:t>
                </a:r>
                <a:r>
                  <a:rPr sz="2000" b="1">
                    <a:solidFill>
                      <a:srgbClr val="00C77A"/>
                    </a:solidFill>
                    <a:latin typeface="微软雅黑" panose="020B0503020204020204" pitchFamily="34" charset="-122"/>
                    <a:ea typeface="微软雅黑" panose="020B0503020204020204" pitchFamily="34" charset="-122"/>
                  </a:rPr>
                  <a:t>：不绑定arguments</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27"/>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69845" cy="46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557020" y="2724150"/>
            <a:ext cx="6591300" cy="188658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let arrowfunc = () =&gt; console.log(arguments.length)</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arrowfunc();</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pic>
        <p:nvPicPr>
          <p:cNvPr id="2" name="图片 4" descr="图2.6 不绑定arguments"/>
          <p:cNvPicPr>
            <a:picLocks noChangeAspect="1"/>
          </p:cNvPicPr>
          <p:nvPr/>
        </p:nvPicPr>
        <p:blipFill>
          <a:blip r:embed="rId2"/>
          <a:stretch>
            <a:fillRect/>
          </a:stretch>
        </p:blipFill>
        <p:spPr>
          <a:xfrm>
            <a:off x="5624195" y="1122680"/>
            <a:ext cx="5835015" cy="4293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rPr lang="zh-CN" sz="3700">
                <a:sym typeface="+mn-ea"/>
              </a:rPr>
              <a:t>解决不绑定arguments的问题</a:t>
            </a:r>
            <a:endParaRPr lang="zh-CN" sz="3700">
              <a:sym typeface="+mn-ea"/>
            </a:endParaRPr>
          </a:p>
        </p:txBody>
      </p:sp>
      <p:sp>
        <p:nvSpPr>
          <p:cNvPr id="126" name="Shape 126"/>
          <p:cNvSpPr/>
          <p:nvPr>
            <p:ph type="body" idx="1"/>
          </p:nvPr>
        </p:nvSpPr>
        <p:spPr>
          <a:prstGeom prst="rect">
            <a:avLst/>
          </a:prstGeom>
        </p:spPr>
        <p:txBody>
          <a:bodyPr/>
          <a:lstStyle/>
          <a:p>
            <a:r>
              <a:rPr lang="zh-CN" altLang="en-US"/>
              <a:t>箭头函数中不能直接使用arguments对象，但是如果需要获得函数的参数又该怎么办呢？可以使用剩余参数来取代arguments</a:t>
            </a:r>
            <a:endParaRPr lang="zh-CN" altLang="en-US"/>
          </a:p>
          <a:p>
            <a:pPr lvl="1"/>
            <a:endParaRPr lang="zh-CN" altLang="en-US">
              <a:latin typeface="+mj-lt"/>
              <a:ea typeface="+mj-ea"/>
              <a:cs typeface="+mj-cs"/>
              <a:sym typeface="Helvetica"/>
            </a:endParaRPr>
          </a:p>
          <a:p/>
        </p:txBody>
      </p:sp>
      <p:grpSp>
        <p:nvGrpSpPr>
          <p:cNvPr id="7" name="组合 6"/>
          <p:cNvGrpSpPr/>
          <p:nvPr/>
        </p:nvGrpSpPr>
        <p:grpSpPr>
          <a:xfrm>
            <a:off x="3723005" y="5511800"/>
            <a:ext cx="5323840"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515" cy="737"/>
              <a:chOff x="1638" y="2598"/>
              <a:chExt cx="5515" cy="737"/>
            </a:xfrm>
          </p:grpSpPr>
          <p:sp>
            <p:nvSpPr>
              <p:cNvPr id="6" name="文本框 5"/>
              <p:cNvSpPr txBox="1"/>
              <p:nvPr/>
            </p:nvSpPr>
            <p:spPr>
              <a:xfrm>
                <a:off x="2144"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22</a:t>
                </a:r>
                <a:r>
                  <a:rPr sz="2000" b="1">
                    <a:solidFill>
                      <a:srgbClr val="00C77A"/>
                    </a:solidFill>
                    <a:latin typeface="微软雅黑" panose="020B0503020204020204" pitchFamily="34" charset="-122"/>
                    <a:ea typeface="微软雅黑" panose="020B0503020204020204" pitchFamily="34" charset="-122"/>
                  </a:rPr>
                  <a:t>：剩余参数取代arguments</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27"/>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69845" cy="46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509395" y="2787650"/>
            <a:ext cx="6591300" cy="128206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let arrowfunc = (...theArgs) =&gt; console.log(theArgs.length)</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arrowfunc(1, 2);</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pic>
        <p:nvPicPr>
          <p:cNvPr id="9" name="图片 9" descr="图2.7 剩余参数取代arguments"/>
          <p:cNvPicPr>
            <a:picLocks noChangeAspect="1"/>
          </p:cNvPicPr>
          <p:nvPr/>
        </p:nvPicPr>
        <p:blipFill>
          <a:blip r:embed="rId2"/>
          <a:stretch>
            <a:fillRect/>
          </a:stretch>
        </p:blipFill>
        <p:spPr>
          <a:xfrm>
            <a:off x="5922645" y="1218565"/>
            <a:ext cx="5546725" cy="4080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p:nvPr>
            <p:ph type="title"/>
          </p:nvPr>
        </p:nvSpPr>
        <p:spPr>
          <a:prstGeom prst="rect">
            <a:avLst/>
          </a:prstGeom>
        </p:spPr>
        <p:txBody>
          <a:bodyPr/>
          <a:lstStyle/>
          <a:p>
            <a:r>
              <a:t>箭头函数使用场景</a:t>
            </a:r>
            <a:r>
              <a:rPr lang="en-US"/>
              <a:t>2-1</a:t>
            </a:r>
            <a:endParaRPr lang="en-US"/>
          </a:p>
        </p:txBody>
      </p:sp>
      <p:sp>
        <p:nvSpPr>
          <p:cNvPr id="105" name="Shape 105"/>
          <p:cNvSpPr/>
          <p:nvPr>
            <p:ph type="body" idx="1"/>
          </p:nvPr>
        </p:nvSpPr>
        <p:spPr>
          <a:prstGeom prst="rect">
            <a:avLst/>
          </a:prstGeom>
        </p:spPr>
        <p:txBody>
          <a:bodyPr/>
          <a:lstStyle/>
          <a:p>
            <a:r>
              <a:t>对象的方法中不建议使用箭头函数，如果这样做会导致一些问题</a:t>
            </a:r>
          </a:p>
        </p:txBody>
      </p:sp>
      <p:grpSp>
        <p:nvGrpSpPr>
          <p:cNvPr id="7" name="组合 6"/>
          <p:cNvGrpSpPr/>
          <p:nvPr/>
        </p:nvGrpSpPr>
        <p:grpSpPr>
          <a:xfrm>
            <a:off x="3073400" y="5554980"/>
            <a:ext cx="6045200" cy="614479"/>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515" cy="737"/>
              <a:chOff x="1638" y="2598"/>
              <a:chExt cx="5515" cy="737"/>
            </a:xfrm>
          </p:grpSpPr>
          <p:sp>
            <p:nvSpPr>
              <p:cNvPr id="6" name="文本框 5"/>
              <p:cNvSpPr txBox="1"/>
              <p:nvPr/>
            </p:nvSpPr>
            <p:spPr>
              <a:xfrm>
                <a:off x="2144"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23</a:t>
                </a:r>
                <a:r>
                  <a:rPr sz="2000" b="1">
                    <a:solidFill>
                      <a:srgbClr val="00C77A"/>
                    </a:solidFill>
                    <a:latin typeface="微软雅黑" panose="020B0503020204020204" pitchFamily="34" charset="-122"/>
                    <a:ea typeface="微软雅黑" panose="020B0503020204020204" pitchFamily="34" charset="-122"/>
                  </a:rPr>
                  <a:t>：箭头函数使用在对象的方法中</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95"/>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20986" cy="46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557020" y="1991995"/>
            <a:ext cx="6591300" cy="338836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90000"/>
              </a:lnSpc>
              <a:spcBef>
                <a:spcPct val="20000"/>
              </a:spcBef>
              <a:buClr>
                <a:schemeClr val="tx2"/>
              </a:buClr>
              <a:defRPr/>
            </a:pPr>
            <a:r>
              <a:rPr lang="en-US" altLang="zh-CN" b="1" dirty="0">
                <a:latin typeface="+mn-lt"/>
              </a:rPr>
              <a:t>const Person =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'username': '小暖',</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'age': 18,</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'sayHello': () =&gt;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setInterval(() =&gt;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console.log('我叫' + this.username + '我今年' + this.age + '岁!')</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 1000)</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Person.sayHello();</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pic>
        <p:nvPicPr>
          <p:cNvPr id="8" name="图片 8" descr="图2.8 箭头函数作为对象方法"/>
          <p:cNvPicPr>
            <a:picLocks noChangeAspect="1"/>
          </p:cNvPicPr>
          <p:nvPr/>
        </p:nvPicPr>
        <p:blipFill>
          <a:blip r:embed="rId2"/>
          <a:stretch>
            <a:fillRect/>
          </a:stretch>
        </p:blipFill>
        <p:spPr>
          <a:xfrm>
            <a:off x="5264150" y="1218565"/>
            <a:ext cx="5655945" cy="4161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wipe(left)">
                                      <p:cBhvr>
                                        <p:cTn id="7" dur="500"/>
                                        <p:tgtEl>
                                          <p:spTgt spid="10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p:nvPr>
            <p:ph type="title"/>
          </p:nvPr>
        </p:nvSpPr>
        <p:spPr>
          <a:prstGeom prst="rect">
            <a:avLst/>
          </a:prstGeom>
        </p:spPr>
        <p:txBody>
          <a:bodyPr/>
          <a:lstStyle/>
          <a:p>
            <a:r>
              <a:t>箭头函数使用场景</a:t>
            </a:r>
            <a:r>
              <a:rPr lang="en-US"/>
              <a:t>2-2</a:t>
            </a:r>
            <a:endParaRPr lang="en-US"/>
          </a:p>
        </p:txBody>
      </p:sp>
      <p:sp>
        <p:nvSpPr>
          <p:cNvPr id="105" name="Shape 105"/>
          <p:cNvSpPr/>
          <p:nvPr>
            <p:ph type="body" idx="1"/>
          </p:nvPr>
        </p:nvSpPr>
        <p:spPr>
          <a:prstGeom prst="rect">
            <a:avLst/>
          </a:prstGeom>
        </p:spPr>
        <p:txBody>
          <a:bodyPr/>
          <a:lstStyle/>
          <a:p>
            <a:r>
              <a:t>不能作为构造函数</a:t>
            </a:r>
          </a:p>
          <a:p>
            <a:pPr lvl="1"/>
            <a:r>
              <a:t>由于箭头函数的</a:t>
            </a:r>
            <a:r>
              <a:rPr>
                <a:sym typeface="+mn-ea"/>
              </a:rPr>
              <a:t>不绑定</a:t>
            </a:r>
            <a:r>
              <a:t>this，不能使用箭头函数作为构造函数</a:t>
            </a:r>
          </a:p>
          <a:p>
            <a:pPr lvl="0"/>
            <a:r>
              <a:t>定义原型方法</a:t>
            </a:r>
          </a:p>
          <a:p>
            <a:pPr lvl="1"/>
            <a:r>
              <a:rPr lang="en-US"/>
              <a:t>定义原型方法时，也不推荐使用箭头函数</a:t>
            </a:r>
            <a:endParaRPr lang="en-US"/>
          </a:p>
        </p:txBody>
      </p:sp>
      <p:grpSp>
        <p:nvGrpSpPr>
          <p:cNvPr id="7" name="组合 6"/>
          <p:cNvGrpSpPr/>
          <p:nvPr/>
        </p:nvGrpSpPr>
        <p:grpSpPr>
          <a:xfrm>
            <a:off x="3073400" y="5650230"/>
            <a:ext cx="492823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515" cy="737"/>
              <a:chOff x="1638" y="2598"/>
              <a:chExt cx="5515" cy="737"/>
            </a:xfrm>
          </p:grpSpPr>
          <p:sp>
            <p:nvSpPr>
              <p:cNvPr id="6" name="文本框 5"/>
              <p:cNvSpPr txBox="1"/>
              <p:nvPr/>
            </p:nvSpPr>
            <p:spPr>
              <a:xfrm>
                <a:off x="2144"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24</a:t>
                </a:r>
                <a:r>
                  <a:rPr sz="2000" b="1">
                    <a:solidFill>
                      <a:srgbClr val="00C77A"/>
                    </a:solidFill>
                    <a:latin typeface="微软雅黑" panose="020B0503020204020204" pitchFamily="34" charset="-122"/>
                    <a:ea typeface="微软雅黑" panose="020B0503020204020204" pitchFamily="34" charset="-122"/>
                  </a:rPr>
                  <a:t>：箭头函数定义原型方法</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95"/>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20986" cy="46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09700" y="3034665"/>
            <a:ext cx="6591300" cy="250444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90000"/>
              </a:lnSpc>
              <a:spcBef>
                <a:spcPct val="20000"/>
              </a:spcBef>
              <a:buClr>
                <a:schemeClr val="tx2"/>
              </a:buClr>
              <a:defRPr/>
            </a:pPr>
            <a:r>
              <a:rPr lang="en-US" altLang="zh-CN" b="1" dirty="0">
                <a:latin typeface="+mn-lt"/>
              </a:rPr>
              <a:t>function Person()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this.username = "小暖"</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Person.prototype.sayHello = () =&gt; {</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     console.log(this.username)</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var p1 = new Person();</a:t>
            </a:r>
            <a:endParaRPr lang="en-US" altLang="zh-CN" b="1" dirty="0">
              <a:latin typeface="+mn-lt"/>
            </a:endParaRPr>
          </a:p>
          <a:p>
            <a:pPr marL="342900" indent="-342900" eaLnBrk="0" hangingPunct="0">
              <a:lnSpc>
                <a:spcPct val="90000"/>
              </a:lnSpc>
              <a:spcBef>
                <a:spcPct val="20000"/>
              </a:spcBef>
              <a:buClr>
                <a:schemeClr val="tx2"/>
              </a:buClr>
              <a:defRPr/>
            </a:pPr>
            <a:r>
              <a:rPr lang="en-US" altLang="zh-CN" b="1" dirty="0">
                <a:latin typeface="+mn-lt"/>
              </a:rPr>
              <a:t>p1.sayHello();</a:t>
            </a:r>
            <a:endParaRPr lang="en-US" altLang="zh-CN" b="1" dirty="0">
              <a:latin typeface="+mn-lt"/>
            </a:endParaRPr>
          </a:p>
          <a:p>
            <a:pPr marL="342900" indent="-342900" eaLnBrk="0" hangingPunct="0">
              <a:lnSpc>
                <a:spcPct val="9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pic>
        <p:nvPicPr>
          <p:cNvPr id="17" name="图片 17" descr="图2.9 定义原型方法"/>
          <p:cNvPicPr>
            <a:picLocks noChangeAspect="1"/>
          </p:cNvPicPr>
          <p:nvPr/>
        </p:nvPicPr>
        <p:blipFill>
          <a:blip r:embed="rId2"/>
          <a:stretch>
            <a:fillRect/>
          </a:stretch>
        </p:blipFill>
        <p:spPr>
          <a:xfrm>
            <a:off x="5500370" y="1560195"/>
            <a:ext cx="5631815" cy="4090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wipe(left)">
                                      <p:cBhvr>
                                        <p:cTn id="7" dur="500"/>
                                        <p:tgtEl>
                                          <p:spTgt spid="10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5">
                                            <p:txEl>
                                              <p:pRg st="1" end="1"/>
                                            </p:txEl>
                                          </p:spTgt>
                                        </p:tgtEl>
                                        <p:attrNameLst>
                                          <p:attrName>style.visibility</p:attrName>
                                        </p:attrNameLst>
                                      </p:cBhvr>
                                      <p:to>
                                        <p:strVal val="visible"/>
                                      </p:to>
                                    </p:set>
                                    <p:animEffect transition="in" filter="wipe(left)">
                                      <p:cBhvr>
                                        <p:cTn id="10" dur="500"/>
                                        <p:tgtEl>
                                          <p:spTgt spid="10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5">
                                            <p:txEl>
                                              <p:pRg st="2" end="2"/>
                                            </p:txEl>
                                          </p:spTgt>
                                        </p:tgtEl>
                                        <p:attrNameLst>
                                          <p:attrName>style.visibility</p:attrName>
                                        </p:attrNameLst>
                                      </p:cBhvr>
                                      <p:to>
                                        <p:strVal val="visible"/>
                                      </p:to>
                                    </p:set>
                                    <p:animEffect transition="in" filter="wipe(left)">
                                      <p:cBhvr>
                                        <p:cTn id="15" dur="500"/>
                                        <p:tgtEl>
                                          <p:spTgt spid="105">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05">
                                            <p:txEl>
                                              <p:pRg st="3" end="3"/>
                                            </p:txEl>
                                          </p:spTgt>
                                        </p:tgtEl>
                                        <p:attrNameLst>
                                          <p:attrName>style.visibility</p:attrName>
                                        </p:attrNameLst>
                                      </p:cBhvr>
                                      <p:to>
                                        <p:strVal val="visible"/>
                                      </p:to>
                                    </p:set>
                                    <p:animEffect transition="in" filter="wipe(left)">
                                      <p:cBhvr>
                                        <p:cTn id="18" dur="500"/>
                                        <p:tgtEl>
                                          <p:spTgt spid="10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r>
              <a:t>Map 数据结构</a:t>
            </a:r>
          </a:p>
        </p:txBody>
      </p:sp>
      <p:sp>
        <p:nvSpPr>
          <p:cNvPr id="118" name="Shape 118"/>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19" name="Shape 119"/>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0" name="Shape 120"/>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1" name="Shape 121"/>
          <p:cNvSpPr/>
          <p:nvPr>
            <p:ph type="body" idx="1"/>
          </p:nvPr>
        </p:nvSpPr>
        <p:spPr>
          <a:xfrm>
            <a:off x="771525" y="1308100"/>
            <a:ext cx="10366375" cy="4818380"/>
          </a:xfrm>
          <a:prstGeom prst="rect">
            <a:avLst/>
          </a:prstGeom>
        </p:spPr>
        <p:txBody>
          <a:bodyPr/>
          <a:lstStyle/>
          <a:p>
            <a:r>
              <a:t>Map 数据结构特点</a:t>
            </a:r>
          </a:p>
          <a:p>
            <a:pPr lvl="1"/>
            <a:r>
              <a:rPr lang="zh-CN"/>
              <a:t>问题的出现</a:t>
            </a:r>
            <a:endParaRPr lang="zh-CN"/>
          </a:p>
          <a:p>
            <a:pPr lvl="2"/>
            <a:r>
              <a:t>JavaScript 的对象（Object），本质上是键值对的集合（Hash 结构），但是传统上只能用字符串当作键。这给它的使用带来了很大的限制。</a:t>
            </a:r>
          </a:p>
          <a:p>
            <a:pPr lvl="1"/>
            <a:r>
              <a:t>ES6 提供了 Map 数据结构。它类似于对象，也是键值对的集合，但是“键”的范围不限于字符串，各种类型的值（包括对象）都可以当作键。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r>
              <a:t>如何创建Map</a:t>
            </a:r>
          </a:p>
        </p:txBody>
      </p:sp>
      <p:sp>
        <p:nvSpPr>
          <p:cNvPr id="118" name="Shape 118"/>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19" name="Shape 119"/>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0" name="Shape 120"/>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1" name="Shape 121"/>
          <p:cNvSpPr/>
          <p:nvPr>
            <p:ph type="body" idx="1"/>
          </p:nvPr>
        </p:nvSpPr>
        <p:spPr>
          <a:xfrm>
            <a:off x="771525" y="1308100"/>
            <a:ext cx="10366375" cy="4818380"/>
          </a:xfrm>
          <a:prstGeom prst="rect">
            <a:avLst/>
          </a:prstGeom>
        </p:spPr>
        <p:txBody>
          <a:bodyPr/>
          <a:lstStyle/>
          <a:p>
            <a:r>
              <a:t>Map 可以接受一个数组作为参数。该数组的成员是一个个表示键值对的数组</a:t>
            </a:r>
          </a:p>
        </p:txBody>
      </p:sp>
      <p:grpSp>
        <p:nvGrpSpPr>
          <p:cNvPr id="7" name="组合 6"/>
          <p:cNvGrpSpPr/>
          <p:nvPr/>
        </p:nvGrpSpPr>
        <p:grpSpPr>
          <a:xfrm>
            <a:off x="3723005" y="5511800"/>
            <a:ext cx="4018932" cy="614680"/>
            <a:chOff x="1488" y="2503"/>
            <a:chExt cx="5941"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791" cy="737"/>
              <a:chOff x="1638" y="2598"/>
              <a:chExt cx="5791" cy="737"/>
            </a:xfrm>
          </p:grpSpPr>
          <p:sp>
            <p:nvSpPr>
              <p:cNvPr id="6" name="文本框 5"/>
              <p:cNvSpPr txBox="1"/>
              <p:nvPr/>
            </p:nvSpPr>
            <p:spPr>
              <a:xfrm>
                <a:off x="2420"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25</a:t>
                </a:r>
                <a:r>
                  <a:rPr sz="2000" b="1">
                    <a:solidFill>
                      <a:srgbClr val="00C77A"/>
                    </a:solidFill>
                    <a:latin typeface="微软雅黑" panose="020B0503020204020204" pitchFamily="34" charset="-122"/>
                    <a:ea typeface="微软雅黑" panose="020B0503020204020204" pitchFamily="34" charset="-122"/>
                  </a:rPr>
                  <a:t>：创建Map</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64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496217" cy="46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509395" y="2787650"/>
            <a:ext cx="6591300" cy="229235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const map = new Map([</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['name', '张三'],</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['title', 'Author']</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console.log(map);</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pic>
        <p:nvPicPr>
          <p:cNvPr id="71" name="图片 71" descr="图2.10 定义Map"/>
          <p:cNvPicPr>
            <a:picLocks noChangeAspect="1"/>
          </p:cNvPicPr>
          <p:nvPr/>
        </p:nvPicPr>
        <p:blipFill>
          <a:blip r:embed="rId2"/>
          <a:stretch>
            <a:fillRect/>
          </a:stretch>
        </p:blipFill>
        <p:spPr>
          <a:xfrm>
            <a:off x="5972810" y="626110"/>
            <a:ext cx="4658360" cy="4796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left)">
                                      <p:cBhvr>
                                        <p:cTn id="1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r>
              <a:t>Map常用属性及方法</a:t>
            </a:r>
            <a:r>
              <a:rPr lang="en-US"/>
              <a:t>6-1</a:t>
            </a:r>
            <a:endParaRPr lang="en-US"/>
          </a:p>
        </p:txBody>
      </p:sp>
      <p:sp>
        <p:nvSpPr>
          <p:cNvPr id="118" name="Shape 118"/>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19" name="Shape 119"/>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0" name="Shape 120"/>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1" name="Shape 121"/>
          <p:cNvSpPr/>
          <p:nvPr>
            <p:ph type="body" idx="1"/>
          </p:nvPr>
        </p:nvSpPr>
        <p:spPr>
          <a:xfrm>
            <a:off x="771525" y="1308100"/>
            <a:ext cx="10366375" cy="4818380"/>
          </a:xfrm>
          <a:prstGeom prst="rect">
            <a:avLst/>
          </a:prstGeom>
        </p:spPr>
        <p:txBody>
          <a:bodyPr/>
          <a:lstStyle/>
          <a:p>
            <a:r>
              <a:t>size 属性</a:t>
            </a:r>
          </a:p>
          <a:p>
            <a:pPr lvl="1"/>
            <a:r>
              <a:t>size属性返回 Map 结构的成员总数</a:t>
            </a:r>
          </a:p>
        </p:txBody>
      </p:sp>
      <p:grpSp>
        <p:nvGrpSpPr>
          <p:cNvPr id="7" name="组合 6"/>
          <p:cNvGrpSpPr/>
          <p:nvPr/>
        </p:nvGrpSpPr>
        <p:grpSpPr>
          <a:xfrm>
            <a:off x="3723005" y="5511800"/>
            <a:ext cx="4018932" cy="614680"/>
            <a:chOff x="1488" y="2503"/>
            <a:chExt cx="5941"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791" cy="737"/>
              <a:chOff x="1638" y="2598"/>
              <a:chExt cx="5791" cy="737"/>
            </a:xfrm>
          </p:grpSpPr>
          <p:sp>
            <p:nvSpPr>
              <p:cNvPr id="6" name="文本框 5"/>
              <p:cNvSpPr txBox="1"/>
              <p:nvPr/>
            </p:nvSpPr>
            <p:spPr>
              <a:xfrm>
                <a:off x="2420"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26</a:t>
                </a:r>
                <a:r>
                  <a:rPr sz="2000" b="1">
                    <a:solidFill>
                      <a:srgbClr val="00C77A"/>
                    </a:solidFill>
                    <a:latin typeface="微软雅黑" panose="020B0503020204020204" pitchFamily="34" charset="-122"/>
                    <a:ea typeface="微软雅黑" panose="020B0503020204020204" pitchFamily="34" charset="-122"/>
                  </a:rPr>
                  <a:t>：size 属性</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64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496217" cy="46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509395" y="2787650"/>
            <a:ext cx="6591300" cy="229235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const map = new Map([</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['name', '张三'],</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['title', 'Author']</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console.log(map.size);  //2</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en-US" altLang="zh-CN"/>
              <a:t>let</a:t>
            </a:r>
            <a:r>
              <a:rPr lang="zh-CN" altLang="en-US"/>
              <a:t>命令</a:t>
            </a:r>
            <a:endParaRPr lang="zh-CN" altLang="en-US"/>
          </a:p>
        </p:txBody>
      </p:sp>
      <p:sp>
        <p:nvSpPr>
          <p:cNvPr id="7171" name="内容占位符 2"/>
          <p:cNvSpPr>
            <a:spLocks noGrp="1" noChangeArrowheads="1"/>
          </p:cNvSpPr>
          <p:nvPr>
            <p:ph idx="1"/>
          </p:nvPr>
        </p:nvSpPr>
        <p:spPr/>
        <p:txBody>
          <a:bodyPr/>
          <a:lstStyle/>
          <a:p>
            <a:r>
              <a:t>ES6 新增了let命令，用来声明变量。它的用法类似于var</a:t>
            </a:r>
          </a:p>
          <a:p>
            <a:r>
              <a:rPr altLang="en-US"/>
              <a:t>let命令</a:t>
            </a:r>
            <a:r>
              <a:rPr lang="zh-CN"/>
              <a:t>与</a:t>
            </a:r>
            <a:r>
              <a:rPr lang="en-US" altLang="zh-CN"/>
              <a:t>var</a:t>
            </a:r>
            <a:r>
              <a:rPr lang="zh-CN" altLang="en-US"/>
              <a:t>的区别</a:t>
            </a:r>
            <a:endParaRPr lang="zh-CN" altLang="en-US"/>
          </a:p>
          <a:p>
            <a:pPr lvl="1"/>
            <a:r>
              <a:rPr altLang="en-US"/>
              <a:t>let命令作用域只局限于当前代码块</a:t>
            </a:r>
            <a:endParaRPr altLang="en-US"/>
          </a:p>
          <a:p>
            <a:pPr lvl="1"/>
            <a:r>
              <a:rPr altLang="en-US"/>
              <a:t>使用let声明的变量作用域不会被提前</a:t>
            </a:r>
            <a:endParaRPr altLang="en-US"/>
          </a:p>
          <a:p>
            <a:pPr lvl="1"/>
            <a:r>
              <a:rPr altLang="en-US"/>
              <a:t>在相同的作用域下不能声明相同的变量</a:t>
            </a:r>
            <a:endParaRPr altLang="en-US"/>
          </a:p>
          <a:p>
            <a:pPr lvl="1"/>
            <a:r>
              <a:rPr altLang="en-US"/>
              <a:t>for循环体中let的父子作用域</a:t>
            </a:r>
            <a:endParaRPr altLang="en-US"/>
          </a:p>
          <a:p>
            <a:pPr lvl="1"/>
            <a:endParaRPr altLang="en-US"/>
          </a:p>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r>
              <a:t>Map常用属性及方法</a:t>
            </a:r>
            <a:r>
              <a:rPr lang="en-US"/>
              <a:t>6-2</a:t>
            </a:r>
            <a:endParaRPr lang="en-US"/>
          </a:p>
        </p:txBody>
      </p:sp>
      <p:sp>
        <p:nvSpPr>
          <p:cNvPr id="118" name="Shape 118"/>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19" name="Shape 119"/>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0" name="Shape 120"/>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1" name="Shape 121"/>
          <p:cNvSpPr/>
          <p:nvPr>
            <p:ph type="body" idx="1"/>
          </p:nvPr>
        </p:nvSpPr>
        <p:spPr>
          <a:xfrm>
            <a:off x="771525" y="1308100"/>
            <a:ext cx="10366375" cy="4818380"/>
          </a:xfrm>
          <a:prstGeom prst="rect">
            <a:avLst/>
          </a:prstGeom>
        </p:spPr>
        <p:txBody>
          <a:bodyPr/>
          <a:lstStyle/>
          <a:p>
            <a:r>
              <a:t>set方法</a:t>
            </a:r>
          </a:p>
          <a:p>
            <a:pPr lvl="1"/>
            <a:r>
              <a:t>set方法设置键名key对应的键值为value，然后返回整个 Map 结构。</a:t>
            </a:r>
          </a:p>
          <a:p>
            <a:pPr lvl="1"/>
            <a:r>
              <a:t>如果key已经有值，则键值会被更新，否则就新生成该键。</a:t>
            </a:r>
          </a:p>
        </p:txBody>
      </p:sp>
      <p:grpSp>
        <p:nvGrpSpPr>
          <p:cNvPr id="7" name="组合 6"/>
          <p:cNvGrpSpPr/>
          <p:nvPr/>
        </p:nvGrpSpPr>
        <p:grpSpPr>
          <a:xfrm>
            <a:off x="3723005" y="5511800"/>
            <a:ext cx="4005403" cy="614680"/>
            <a:chOff x="1488" y="2503"/>
            <a:chExt cx="5921"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771" cy="737"/>
              <a:chOff x="1638" y="2598"/>
              <a:chExt cx="5771" cy="737"/>
            </a:xfrm>
          </p:grpSpPr>
          <p:sp>
            <p:nvSpPr>
              <p:cNvPr id="6" name="文本框 5"/>
              <p:cNvSpPr txBox="1"/>
              <p:nvPr/>
            </p:nvSpPr>
            <p:spPr>
              <a:xfrm>
                <a:off x="2400" y="2664"/>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27</a:t>
                </a:r>
                <a:r>
                  <a:rPr sz="2000" b="1">
                    <a:solidFill>
                      <a:srgbClr val="00C77A"/>
                    </a:solidFill>
                    <a:latin typeface="微软雅黑" panose="020B0503020204020204" pitchFamily="34" charset="-122"/>
                    <a:ea typeface="微软雅黑" panose="020B0503020204020204" pitchFamily="34" charset="-122"/>
                  </a:rPr>
                  <a:t>：set方法</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64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496217" cy="46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557020" y="2978150"/>
            <a:ext cx="6591300" cy="234061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const map = new Map([</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['name', '张三'],</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['title', 'Author']</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map.set('friends',['大花','小朵']).set('edition', 6);</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console.log(map);</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pic>
        <p:nvPicPr>
          <p:cNvPr id="89" name="图片 89" descr="图2.11 set方法"/>
          <p:cNvPicPr>
            <a:picLocks noChangeAspect="1"/>
          </p:cNvPicPr>
          <p:nvPr/>
        </p:nvPicPr>
        <p:blipFill>
          <a:blip r:embed="rId2"/>
          <a:stretch>
            <a:fillRect/>
          </a:stretch>
        </p:blipFill>
        <p:spPr>
          <a:xfrm>
            <a:off x="6221095" y="800100"/>
            <a:ext cx="5027295" cy="4534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wipe(left)">
                                      <p:cBhvr>
                                        <p:cTn id="16"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r>
              <a:t>Map常用属性及方法</a:t>
            </a:r>
            <a:r>
              <a:rPr lang="en-US"/>
              <a:t>6-3</a:t>
            </a:r>
            <a:endParaRPr lang="en-US"/>
          </a:p>
        </p:txBody>
      </p:sp>
      <p:sp>
        <p:nvSpPr>
          <p:cNvPr id="118" name="Shape 118"/>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19" name="Shape 119"/>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0" name="Shape 120"/>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1" name="Shape 121"/>
          <p:cNvSpPr/>
          <p:nvPr>
            <p:ph type="body" idx="1"/>
          </p:nvPr>
        </p:nvSpPr>
        <p:spPr>
          <a:xfrm>
            <a:off x="771525" y="1308100"/>
            <a:ext cx="10366375" cy="4818380"/>
          </a:xfrm>
          <a:prstGeom prst="rect">
            <a:avLst/>
          </a:prstGeom>
        </p:spPr>
        <p:txBody>
          <a:bodyPr/>
          <a:lstStyle/>
          <a:p>
            <a:r>
              <a:rPr>
                <a:sym typeface="+mn-ea"/>
              </a:rPr>
              <a:t>get方法</a:t>
            </a:r>
            <a:endParaRPr>
              <a:sym typeface="+mn-ea"/>
            </a:endParaRPr>
          </a:p>
          <a:p>
            <a:pPr lvl="1"/>
            <a:r>
              <a:t>get方法读取key对应的键值，如果找不到key，返回undefined。</a:t>
            </a:r>
          </a:p>
        </p:txBody>
      </p:sp>
      <p:grpSp>
        <p:nvGrpSpPr>
          <p:cNvPr id="7" name="组合 6"/>
          <p:cNvGrpSpPr/>
          <p:nvPr/>
        </p:nvGrpSpPr>
        <p:grpSpPr>
          <a:xfrm>
            <a:off x="3723005" y="5511800"/>
            <a:ext cx="4018932" cy="614680"/>
            <a:chOff x="1488" y="2503"/>
            <a:chExt cx="5941"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791" cy="737"/>
              <a:chOff x="1638" y="2598"/>
              <a:chExt cx="5791" cy="737"/>
            </a:xfrm>
          </p:grpSpPr>
          <p:sp>
            <p:nvSpPr>
              <p:cNvPr id="6" name="文本框 5"/>
              <p:cNvSpPr txBox="1"/>
              <p:nvPr/>
            </p:nvSpPr>
            <p:spPr>
              <a:xfrm>
                <a:off x="2420"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28</a:t>
                </a:r>
                <a:r>
                  <a:rPr sz="2000" b="1">
                    <a:solidFill>
                      <a:srgbClr val="00C77A"/>
                    </a:solidFill>
                    <a:latin typeface="微软雅黑" panose="020B0503020204020204" pitchFamily="34" charset="-122"/>
                    <a:ea typeface="微软雅黑" panose="020B0503020204020204" pitchFamily="34" charset="-122"/>
                  </a:rPr>
                  <a:t>：get方法</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64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496217" cy="46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509395" y="2628900"/>
            <a:ext cx="6591300" cy="251714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const map = new Map([</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['name', '张三'],</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['title', 'Author']</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map.set('friends',['大花','小朵']).set('edition', 6);</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console.log(map.get('name')); //张三</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r>
              <a:t>Map常用属性及方法</a:t>
            </a:r>
            <a:r>
              <a:rPr lang="en-US"/>
              <a:t>6-4</a:t>
            </a:r>
            <a:endParaRPr lang="en-US"/>
          </a:p>
        </p:txBody>
      </p:sp>
      <p:sp>
        <p:nvSpPr>
          <p:cNvPr id="118" name="Shape 118"/>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19" name="Shape 119"/>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0" name="Shape 120"/>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1" name="Shape 121"/>
          <p:cNvSpPr/>
          <p:nvPr>
            <p:ph type="body" idx="1"/>
          </p:nvPr>
        </p:nvSpPr>
        <p:spPr>
          <a:xfrm>
            <a:off x="771525" y="1308100"/>
            <a:ext cx="10366375" cy="4818380"/>
          </a:xfrm>
          <a:prstGeom prst="rect">
            <a:avLst/>
          </a:prstGeom>
        </p:spPr>
        <p:txBody>
          <a:bodyPr/>
          <a:lstStyle/>
          <a:p>
            <a:r>
              <a:rPr lang="en-US">
                <a:sym typeface="+mn-ea"/>
              </a:rPr>
              <a:t>has</a:t>
            </a:r>
            <a:r>
              <a:rPr>
                <a:sym typeface="+mn-ea"/>
              </a:rPr>
              <a:t>方法</a:t>
            </a:r>
            <a:endParaRPr>
              <a:sym typeface="+mn-ea"/>
            </a:endParaRPr>
          </a:p>
          <a:p>
            <a:pPr lvl="1"/>
            <a:r>
              <a:t>has方法返回一个布尔值，表示某个键是否在当前 Map 对象之中</a:t>
            </a:r>
          </a:p>
        </p:txBody>
      </p:sp>
      <p:grpSp>
        <p:nvGrpSpPr>
          <p:cNvPr id="7" name="组合 6"/>
          <p:cNvGrpSpPr/>
          <p:nvPr/>
        </p:nvGrpSpPr>
        <p:grpSpPr>
          <a:xfrm>
            <a:off x="3723005" y="5511800"/>
            <a:ext cx="4018932" cy="614680"/>
            <a:chOff x="1488" y="2503"/>
            <a:chExt cx="5941"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791" cy="737"/>
              <a:chOff x="1638" y="2598"/>
              <a:chExt cx="5791" cy="737"/>
            </a:xfrm>
          </p:grpSpPr>
          <p:sp>
            <p:nvSpPr>
              <p:cNvPr id="6" name="文本框 5"/>
              <p:cNvSpPr txBox="1"/>
              <p:nvPr/>
            </p:nvSpPr>
            <p:spPr>
              <a:xfrm>
                <a:off x="2420"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29</a:t>
                </a:r>
                <a:r>
                  <a:rPr sz="2000" b="1">
                    <a:solidFill>
                      <a:srgbClr val="00C77A"/>
                    </a:solidFill>
                    <a:latin typeface="微软雅黑" panose="020B0503020204020204" pitchFamily="34" charset="-122"/>
                    <a:ea typeface="微软雅黑" panose="020B0503020204020204" pitchFamily="34" charset="-122"/>
                  </a:rPr>
                  <a:t>：has方法</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64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496217" cy="46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588770" y="2469515"/>
            <a:ext cx="6591300" cy="280416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00000"/>
              </a:lnSpc>
              <a:spcBef>
                <a:spcPct val="20000"/>
              </a:spcBef>
              <a:buClr>
                <a:schemeClr val="tx2"/>
              </a:buClr>
              <a:defRPr/>
            </a:pPr>
            <a:r>
              <a:rPr lang="en-US" altLang="zh-CN" b="1" dirty="0">
                <a:latin typeface="+mn-lt"/>
              </a:rPr>
              <a:t>const map = new Map([</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['name', '张三'],</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['title', 'Author']</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map.set('friends',['大花','小朵']).set('edition', 6);</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console.log(map.has('edition'))     // true</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console.log(map.has('name'))      // true</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console.log(map.has('years'))      // false</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r>
              <a:t>Map常用属性及方法</a:t>
            </a:r>
            <a:r>
              <a:rPr lang="en-US"/>
              <a:t>6-5</a:t>
            </a:r>
            <a:endParaRPr lang="en-US"/>
          </a:p>
        </p:txBody>
      </p:sp>
      <p:sp>
        <p:nvSpPr>
          <p:cNvPr id="118" name="Shape 118"/>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19" name="Shape 119"/>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0" name="Shape 120"/>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1" name="Shape 121"/>
          <p:cNvSpPr/>
          <p:nvPr>
            <p:ph type="body" idx="1"/>
          </p:nvPr>
        </p:nvSpPr>
        <p:spPr>
          <a:xfrm>
            <a:off x="771525" y="1308100"/>
            <a:ext cx="10366375" cy="4818380"/>
          </a:xfrm>
          <a:prstGeom prst="rect">
            <a:avLst/>
          </a:prstGeom>
        </p:spPr>
        <p:txBody>
          <a:bodyPr/>
          <a:lstStyle/>
          <a:p>
            <a:r>
              <a:rPr lang="en-US">
                <a:sym typeface="+mn-ea"/>
              </a:rPr>
              <a:t>delete</a:t>
            </a:r>
            <a:r>
              <a:rPr>
                <a:sym typeface="+mn-ea"/>
              </a:rPr>
              <a:t>方法</a:t>
            </a:r>
            <a:endParaRPr>
              <a:sym typeface="+mn-ea"/>
            </a:endParaRPr>
          </a:p>
          <a:p>
            <a:pPr lvl="1"/>
            <a:r>
              <a:t>删除某个键，如果删除成功，返回true。如果删除失败，返回false。</a:t>
            </a:r>
          </a:p>
        </p:txBody>
      </p:sp>
      <p:grpSp>
        <p:nvGrpSpPr>
          <p:cNvPr id="7" name="组合 6"/>
          <p:cNvGrpSpPr/>
          <p:nvPr/>
        </p:nvGrpSpPr>
        <p:grpSpPr>
          <a:xfrm>
            <a:off x="3723005" y="5511800"/>
            <a:ext cx="4018932" cy="614680"/>
            <a:chOff x="1488" y="2503"/>
            <a:chExt cx="5941"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791" cy="737"/>
              <a:chOff x="1638" y="2598"/>
              <a:chExt cx="5791" cy="737"/>
            </a:xfrm>
          </p:grpSpPr>
          <p:sp>
            <p:nvSpPr>
              <p:cNvPr id="6" name="文本框 5"/>
              <p:cNvSpPr txBox="1"/>
              <p:nvPr/>
            </p:nvSpPr>
            <p:spPr>
              <a:xfrm>
                <a:off x="2420"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30</a:t>
                </a:r>
                <a:r>
                  <a:rPr sz="2000" b="1">
                    <a:solidFill>
                      <a:srgbClr val="00C77A"/>
                    </a:solidFill>
                    <a:latin typeface="微软雅黑" panose="020B0503020204020204" pitchFamily="34" charset="-122"/>
                    <a:ea typeface="微软雅黑" panose="020B0503020204020204" pitchFamily="34" charset="-122"/>
                  </a:rPr>
                  <a:t>：delete方法</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64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496217" cy="46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588770" y="2469515"/>
            <a:ext cx="6591300" cy="280416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00000"/>
              </a:lnSpc>
              <a:spcBef>
                <a:spcPct val="20000"/>
              </a:spcBef>
              <a:buClr>
                <a:schemeClr val="tx2"/>
              </a:buClr>
              <a:defRPr/>
            </a:pPr>
            <a:r>
              <a:rPr lang="en-US" altLang="zh-CN" b="1" dirty="0">
                <a:latin typeface="+mn-lt"/>
              </a:rPr>
              <a:t>const map = new Map([</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['name', '张三'],</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['title', 'Author']</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map.set('friends',['大花','小朵']).set('edition', 6);</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console.log(map.delete('edition'))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console.log(map.delete('years'))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console.log(map); //打印map</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pic>
        <p:nvPicPr>
          <p:cNvPr id="98" name="图片 98" descr="图2.12 Map的delete方法"/>
          <p:cNvPicPr>
            <a:picLocks noChangeAspect="1"/>
          </p:cNvPicPr>
          <p:nvPr/>
        </p:nvPicPr>
        <p:blipFill>
          <a:blip r:embed="rId2"/>
          <a:stretch>
            <a:fillRect/>
          </a:stretch>
        </p:blipFill>
        <p:spPr>
          <a:xfrm>
            <a:off x="6352540" y="939800"/>
            <a:ext cx="4600575" cy="4458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wipe(left)">
                                      <p:cBhvr>
                                        <p:cTn id="1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r>
              <a:t>Map常用属性及方法</a:t>
            </a:r>
            <a:r>
              <a:rPr lang="en-US"/>
              <a:t>6-6</a:t>
            </a:r>
            <a:endParaRPr lang="en-US"/>
          </a:p>
        </p:txBody>
      </p:sp>
      <p:sp>
        <p:nvSpPr>
          <p:cNvPr id="118" name="Shape 118"/>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19" name="Shape 119"/>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0" name="Shape 120"/>
          <p:cNvSpPr/>
          <p:nvPr/>
        </p:nvSpPr>
        <p:spPr>
          <a:xfrm>
            <a:off x="5972888" y="3244335"/>
            <a:ext cx="123190" cy="100965"/>
          </a:xfrm>
          <a:prstGeom prst="rect">
            <a:avLst/>
          </a:prstGeom>
          <a:ln w="12700">
            <a:miter lim="400000"/>
          </a:ln>
        </p:spPr>
        <p:txBody>
          <a:bodyPr wrap="none" lIns="60958" rIns="60958">
            <a:spAutoFit/>
          </a:bodyPr>
          <a:lstStyle>
            <a:lvl1pPr>
              <a:defRPr baseline="30000"/>
            </a:lvl1pPr>
          </a:lstStyle>
          <a:p>
            <a:r>
              <a:rPr sz="100"/>
              <a:t> </a:t>
            </a:r>
            <a:endParaRPr sz="100"/>
          </a:p>
        </p:txBody>
      </p:sp>
      <p:sp>
        <p:nvSpPr>
          <p:cNvPr id="121" name="Shape 121"/>
          <p:cNvSpPr/>
          <p:nvPr>
            <p:ph type="body" idx="1"/>
          </p:nvPr>
        </p:nvSpPr>
        <p:spPr>
          <a:xfrm>
            <a:off x="771525" y="1308100"/>
            <a:ext cx="10366375" cy="4818380"/>
          </a:xfrm>
          <a:prstGeom prst="rect">
            <a:avLst/>
          </a:prstGeom>
        </p:spPr>
        <p:txBody>
          <a:bodyPr/>
          <a:lstStyle/>
          <a:p>
            <a:r>
              <a:rPr lang="zh-CN">
                <a:sym typeface="+mn-ea"/>
              </a:rPr>
              <a:t>遍历方法</a:t>
            </a:r>
            <a:endParaRPr>
              <a:sym typeface="+mn-ea"/>
            </a:endParaRPr>
          </a:p>
          <a:p>
            <a:pPr lvl="1"/>
            <a:r>
              <a:t>Map 结构原生提供三个遍历器生成函数和一个遍历方法。</a:t>
            </a:r>
          </a:p>
          <a:p>
            <a:pPr lvl="2"/>
            <a:r>
              <a:t>keys()：返回键名的遍历器。</a:t>
            </a:r>
          </a:p>
          <a:p>
            <a:pPr lvl="2"/>
            <a:r>
              <a:t>values()：返回键值的遍历器。</a:t>
            </a:r>
          </a:p>
          <a:p>
            <a:pPr lvl="2"/>
            <a:r>
              <a:t>entries()：返回所有成员的遍历器。</a:t>
            </a:r>
          </a:p>
          <a:p>
            <a:pPr lvl="2"/>
            <a:r>
              <a:t>forEach()：遍历 Map 的所有成员。</a:t>
            </a:r>
          </a:p>
        </p:txBody>
      </p:sp>
      <p:grpSp>
        <p:nvGrpSpPr>
          <p:cNvPr id="7" name="组合 6"/>
          <p:cNvGrpSpPr/>
          <p:nvPr/>
        </p:nvGrpSpPr>
        <p:grpSpPr>
          <a:xfrm>
            <a:off x="3723005" y="5511800"/>
            <a:ext cx="4018932" cy="614680"/>
            <a:chOff x="1488" y="2503"/>
            <a:chExt cx="5941"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791" cy="737"/>
              <a:chOff x="1638" y="2598"/>
              <a:chExt cx="5791" cy="737"/>
            </a:xfrm>
          </p:grpSpPr>
          <p:sp>
            <p:nvSpPr>
              <p:cNvPr id="6" name="文本框 5"/>
              <p:cNvSpPr txBox="1"/>
              <p:nvPr/>
            </p:nvSpPr>
            <p:spPr>
              <a:xfrm>
                <a:off x="2420"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31</a:t>
                </a:r>
                <a:r>
                  <a:rPr sz="2000" b="1">
                    <a:solidFill>
                      <a:srgbClr val="00C77A"/>
                    </a:solidFill>
                    <a:latin typeface="微软雅黑" panose="020B0503020204020204" pitchFamily="34" charset="-122"/>
                    <a:ea typeface="微软雅黑" panose="020B0503020204020204" pitchFamily="34" charset="-122"/>
                  </a:rPr>
                  <a:t>：遍历Map</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64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496217" cy="46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70025" y="1218565"/>
            <a:ext cx="7874000" cy="411861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00000"/>
              </a:lnSpc>
              <a:spcBef>
                <a:spcPct val="20000"/>
              </a:spcBef>
              <a:buClr>
                <a:schemeClr val="tx2"/>
              </a:buClr>
              <a:defRPr/>
            </a:pPr>
            <a:r>
              <a:rPr lang="en-US" altLang="zh-CN" b="1" dirty="0">
                <a:latin typeface="+mn-lt"/>
              </a:rPr>
              <a:t>const map = new Map([</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['name', '张三'],</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['title', 'Author']</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for (let key of </a:t>
            </a:r>
            <a:r>
              <a:rPr lang="en-US" altLang="zh-CN" b="1" dirty="0">
                <a:solidFill>
                  <a:srgbClr val="FF0000"/>
                </a:solidFill>
                <a:latin typeface="+mn-lt"/>
              </a:rPr>
              <a:t>map.keys()</a:t>
            </a:r>
            <a:r>
              <a:rPr lang="en-US" altLang="zh-CN" b="1" dirty="0">
                <a:latin typeface="+mn-lt"/>
              </a:rPr>
              <a:t>) {  console.log(key);  // name title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for (let value of </a:t>
            </a:r>
            <a:r>
              <a:rPr lang="en-US" altLang="zh-CN" b="1" dirty="0">
                <a:solidFill>
                  <a:srgbClr val="FF0000"/>
                </a:solidFill>
                <a:latin typeface="+mn-lt"/>
              </a:rPr>
              <a:t>map.values()</a:t>
            </a:r>
            <a:r>
              <a:rPr lang="en-US" altLang="zh-CN" b="1" dirty="0">
                <a:latin typeface="+mn-lt"/>
              </a:rPr>
              <a:t>) {  console.log(value);  // 张三 Author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for (let [key, value] of</a:t>
            </a:r>
            <a:r>
              <a:rPr lang="en-US" altLang="zh-CN" b="1" dirty="0">
                <a:solidFill>
                  <a:srgbClr val="FF0000"/>
                </a:solidFill>
                <a:latin typeface="+mn-lt"/>
              </a:rPr>
              <a:t> map.entries()</a:t>
            </a:r>
            <a:r>
              <a:rPr lang="en-US" altLang="zh-CN" b="1" dirty="0">
                <a:latin typeface="+mn-lt"/>
              </a:rPr>
              <a:t>) { console.log(key, value);  //name 张三    //title  Author   }</a:t>
            </a:r>
            <a:endParaRPr lang="en-US" altLang="zh-CN" b="1" dirty="0">
              <a:latin typeface="+mn-lt"/>
            </a:endParaRPr>
          </a:p>
          <a:p>
            <a:pPr marL="342900" indent="-342900" eaLnBrk="0" hangingPunct="0">
              <a:lnSpc>
                <a:spcPct val="110000"/>
              </a:lnSpc>
              <a:spcBef>
                <a:spcPct val="20000"/>
              </a:spcBef>
              <a:buClr>
                <a:schemeClr val="tx2"/>
              </a:buClr>
              <a:defRPr/>
            </a:pPr>
            <a:r>
              <a:rPr lang="en-US" altLang="zh-CN" b="1" dirty="0">
                <a:latin typeface="+mn-lt"/>
              </a:rPr>
              <a:t>map.</a:t>
            </a:r>
            <a:r>
              <a:rPr lang="en-US" altLang="zh-CN" b="1" dirty="0">
                <a:solidFill>
                  <a:srgbClr val="FF0000"/>
                </a:solidFill>
                <a:latin typeface="+mn-lt"/>
              </a:rPr>
              <a:t>forEach</a:t>
            </a:r>
            <a:r>
              <a:rPr lang="en-US" altLang="zh-CN" b="1" dirty="0">
                <a:latin typeface="+mn-lt"/>
              </a:rPr>
              <a:t>(function(value , index){</a:t>
            </a:r>
            <a:endParaRPr lang="en-US" altLang="zh-CN" b="1" dirty="0">
              <a:latin typeface="+mn-lt"/>
            </a:endParaRPr>
          </a:p>
          <a:p>
            <a:pPr marL="342900" indent="-342900" eaLnBrk="0" hangingPunct="0">
              <a:lnSpc>
                <a:spcPct val="110000"/>
              </a:lnSpc>
              <a:spcBef>
                <a:spcPct val="20000"/>
              </a:spcBef>
              <a:buClr>
                <a:schemeClr val="tx2"/>
              </a:buClr>
              <a:defRPr/>
            </a:pPr>
            <a:r>
              <a:rPr lang="en-US" altLang="zh-CN" b="1" dirty="0">
                <a:latin typeface="+mn-lt"/>
              </a:rPr>
              <a:t>      console.log(index + ":"+ value);</a:t>
            </a:r>
            <a:endParaRPr lang="en-US" altLang="zh-CN" b="1" dirty="0">
              <a:latin typeface="+mn-lt"/>
            </a:endParaRPr>
          </a:p>
          <a:p>
            <a:pPr marL="342900" indent="-342900" eaLnBrk="0" hangingPunct="0">
              <a:lnSpc>
                <a:spcPct val="110000"/>
              </a:lnSpc>
              <a:spcBef>
                <a:spcPct val="20000"/>
              </a:spcBef>
              <a:buClr>
                <a:schemeClr val="tx2"/>
              </a:buClr>
              <a:defRPr/>
            </a:pPr>
            <a:r>
              <a:rPr lang="en-US" altLang="zh-CN" b="1" dirty="0">
                <a:latin typeface="+mn-lt"/>
              </a:rPr>
              <a:t>      //name:张三    //title:Author</a:t>
            </a:r>
            <a:endParaRPr lang="en-US" altLang="zh-CN" b="1" dirty="0">
              <a:latin typeface="+mn-lt"/>
            </a:endParaRPr>
          </a:p>
          <a:p>
            <a:pPr marL="342900" indent="-342900" eaLnBrk="0" hangingPunct="0">
              <a:lnSpc>
                <a:spcPct val="110000"/>
              </a:lnSpc>
              <a:spcBef>
                <a:spcPct val="20000"/>
              </a:spcBef>
              <a:buClr>
                <a:schemeClr val="tx2"/>
              </a:buClr>
              <a:defRPr/>
            </a:pPr>
            <a:r>
              <a:rPr lang="en-US" altLang="zh-CN" b="1" dirty="0">
                <a:latin typeface="+mn-lt"/>
              </a:rPr>
              <a:t>    })</a:t>
            </a:r>
            <a:endParaRPr lang="en-US" altLang="zh-CN" b="1" dirty="0">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771525" y="276225"/>
            <a:ext cx="9537700" cy="942340"/>
          </a:xfrm>
        </p:spPr>
        <p:txBody>
          <a:bodyPr/>
          <a:lstStyle/>
          <a:p>
            <a:r>
              <a:rPr lang="zh-CN" altLang="en-US"/>
              <a:t>Module 的语法</a:t>
            </a:r>
            <a:endParaRPr lang="zh-CN" altLang="en-US"/>
          </a:p>
        </p:txBody>
      </p:sp>
      <p:sp>
        <p:nvSpPr>
          <p:cNvPr id="7171" name="内容占位符 2"/>
          <p:cNvSpPr>
            <a:spLocks noGrp="1" noChangeArrowheads="1"/>
          </p:cNvSpPr>
          <p:nvPr>
            <p:ph idx="1"/>
          </p:nvPr>
        </p:nvSpPr>
        <p:spPr/>
        <p:txBody>
          <a:bodyPr/>
          <a:lstStyle/>
          <a:p>
            <a:r>
              <a:rPr lang="zh-CN" altLang="en-US"/>
              <a:t>问题出现</a:t>
            </a:r>
            <a:endParaRPr lang="zh-CN" altLang="en-US"/>
          </a:p>
          <a:p>
            <a:pPr lvl="1"/>
            <a:r>
              <a:rPr lang="zh-CN" altLang="en-US"/>
              <a:t>JavaScript 一直没有模块（module）体系，无法将一个大程序拆分成互相依赖的小文件，再用简单的方法拼装起来。这对开发大型的、复杂的项目形成了巨大障碍。</a:t>
            </a:r>
            <a:endParaRPr lang="zh-CN" altLang="en-US"/>
          </a:p>
          <a:p>
            <a:pPr lvl="0"/>
            <a:r>
              <a:rPr lang="zh-CN" altLang="en-US"/>
              <a:t>解决方案</a:t>
            </a:r>
            <a:endParaRPr lang="zh-CN" altLang="en-US"/>
          </a:p>
          <a:p>
            <a:pPr lvl="1"/>
            <a:r>
              <a:rPr lang="zh-CN" altLang="en-US"/>
              <a:t>ES6 在语言标准的层面上，实现了模块功能，而且实现得相当简单，完全可以取代 CommonJS 和 AMD 规范，成为浏览器和服务器通用的模块解决方案。</a:t>
            </a:r>
            <a:endParaRPr lang="zh-CN"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771525" y="276225"/>
            <a:ext cx="9537700" cy="942340"/>
          </a:xfrm>
        </p:spPr>
        <p:txBody>
          <a:bodyPr/>
          <a:lstStyle/>
          <a:p>
            <a:r>
              <a:rPr lang="zh-CN" altLang="en-US"/>
              <a:t>export、import命令</a:t>
            </a:r>
            <a:r>
              <a:rPr lang="en-US" altLang="zh-CN"/>
              <a:t>4-1</a:t>
            </a:r>
            <a:endParaRPr lang="en-US" altLang="zh-CN"/>
          </a:p>
        </p:txBody>
      </p:sp>
      <p:sp>
        <p:nvSpPr>
          <p:cNvPr id="7171" name="内容占位符 2"/>
          <p:cNvSpPr>
            <a:spLocks noGrp="1" noChangeArrowheads="1"/>
          </p:cNvSpPr>
          <p:nvPr>
            <p:ph idx="1"/>
          </p:nvPr>
        </p:nvSpPr>
        <p:spPr>
          <a:xfrm>
            <a:off x="771525" y="1308100"/>
            <a:ext cx="10432415" cy="4818380"/>
          </a:xfrm>
        </p:spPr>
        <p:txBody>
          <a:bodyPr/>
          <a:lstStyle/>
          <a:p>
            <a:r>
              <a:rPr lang="zh-CN" altLang="en-US"/>
              <a:t>export命令</a:t>
            </a:r>
            <a:endParaRPr lang="zh-CN" altLang="en-US"/>
          </a:p>
          <a:p>
            <a:pPr lvl="1"/>
            <a:r>
              <a:rPr lang="zh-CN" altLang="en-US"/>
              <a:t>一个模块是一个独立的文件。该文件内部的所有变量，外部无法获取。如果希望外部能读取模块内部的某个变量，就必须使用export关键字输出该变量。</a:t>
            </a:r>
            <a:endParaRPr lang="zh-CN" altLang="en-US"/>
          </a:p>
          <a:p>
            <a:pPr lvl="0"/>
            <a:endParaRPr lang="zh-CN" altLang="zh-CN"/>
          </a:p>
        </p:txBody>
      </p:sp>
      <p:grpSp>
        <p:nvGrpSpPr>
          <p:cNvPr id="7" name="组合 6"/>
          <p:cNvGrpSpPr/>
          <p:nvPr/>
        </p:nvGrpSpPr>
        <p:grpSpPr>
          <a:xfrm>
            <a:off x="4086534" y="5654675"/>
            <a:ext cx="4018932" cy="614680"/>
            <a:chOff x="1488" y="2503"/>
            <a:chExt cx="5941"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791" cy="737"/>
              <a:chOff x="1638" y="2598"/>
              <a:chExt cx="5791" cy="737"/>
            </a:xfrm>
          </p:grpSpPr>
          <p:sp>
            <p:nvSpPr>
              <p:cNvPr id="6" name="文本框 5"/>
              <p:cNvSpPr txBox="1"/>
              <p:nvPr/>
            </p:nvSpPr>
            <p:spPr>
              <a:xfrm>
                <a:off x="2420"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32</a:t>
                </a:r>
                <a:r>
                  <a:rPr sz="2000" b="1">
                    <a:solidFill>
                      <a:srgbClr val="00C77A"/>
                    </a:solidFill>
                    <a:latin typeface="微软雅黑" panose="020B0503020204020204" pitchFamily="34" charset="-122"/>
                    <a:ea typeface="微软雅黑" panose="020B0503020204020204" pitchFamily="34" charset="-122"/>
                  </a:rPr>
                  <a:t>：export命令</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64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496217" cy="46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877695" y="1537335"/>
            <a:ext cx="6591300" cy="354139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00000"/>
              </a:lnSpc>
              <a:spcBef>
                <a:spcPct val="20000"/>
              </a:spcBef>
              <a:buClr>
                <a:schemeClr val="tx2"/>
              </a:buClr>
              <a:defRPr/>
            </a:pPr>
            <a:r>
              <a:rPr lang="en-US" altLang="zh-CN" b="1" dirty="0">
                <a:latin typeface="+mn-lt"/>
              </a:rPr>
              <a:t>// 第一种写法</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export var firstName = 'Michael';</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export var lastName = 'Jackson';</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export var year = 1958;</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第二种写法</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var firstName = 'Michael';</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var lastName = 'Jackson';</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var year = 1958;</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solidFill>
                  <a:srgbClr val="FF0000"/>
                </a:solidFill>
                <a:latin typeface="+mn-lt"/>
              </a:rPr>
              <a:t>export { firstName, lastName, year };</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771525" y="276225"/>
            <a:ext cx="9537700" cy="942340"/>
          </a:xfrm>
        </p:spPr>
        <p:txBody>
          <a:bodyPr/>
          <a:lstStyle/>
          <a:p>
            <a:r>
              <a:rPr lang="zh-CN" altLang="en-US"/>
              <a:t>export、import命令</a:t>
            </a:r>
            <a:r>
              <a:rPr lang="en-US" altLang="zh-CN"/>
              <a:t>4-2</a:t>
            </a:r>
            <a:endParaRPr lang="en-US" altLang="zh-CN"/>
          </a:p>
        </p:txBody>
      </p:sp>
      <p:sp>
        <p:nvSpPr>
          <p:cNvPr id="7171" name="内容占位符 2"/>
          <p:cNvSpPr>
            <a:spLocks noGrp="1" noChangeArrowheads="1"/>
          </p:cNvSpPr>
          <p:nvPr>
            <p:ph idx="1"/>
          </p:nvPr>
        </p:nvSpPr>
        <p:spPr>
          <a:xfrm>
            <a:off x="771525" y="1308100"/>
            <a:ext cx="10432415" cy="4818380"/>
          </a:xfrm>
        </p:spPr>
        <p:txBody>
          <a:bodyPr/>
          <a:lstStyle/>
          <a:p>
            <a:pPr lvl="0"/>
            <a:r>
              <a:rPr lang="zh-CN" altLang="en-US"/>
              <a:t>export命令除了输出变量，还可以输出函数。</a:t>
            </a:r>
            <a:endParaRPr lang="zh-CN" altLang="en-US"/>
          </a:p>
          <a:p>
            <a:pPr lvl="0"/>
            <a:endParaRPr lang="zh-CN" altLang="zh-CN"/>
          </a:p>
        </p:txBody>
      </p:sp>
      <p:grpSp>
        <p:nvGrpSpPr>
          <p:cNvPr id="7" name="组合 6"/>
          <p:cNvGrpSpPr/>
          <p:nvPr/>
        </p:nvGrpSpPr>
        <p:grpSpPr>
          <a:xfrm>
            <a:off x="3404870" y="5630545"/>
            <a:ext cx="5382260" cy="614479"/>
            <a:chOff x="1488" y="2503"/>
            <a:chExt cx="5941"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791" cy="737"/>
              <a:chOff x="1638" y="2598"/>
              <a:chExt cx="5791" cy="737"/>
            </a:xfrm>
          </p:grpSpPr>
          <p:sp>
            <p:nvSpPr>
              <p:cNvPr id="6" name="文本框 5"/>
              <p:cNvSpPr txBox="1"/>
              <p:nvPr/>
            </p:nvSpPr>
            <p:spPr>
              <a:xfrm>
                <a:off x="2420"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33</a:t>
                </a:r>
                <a:r>
                  <a:rPr sz="2000" b="1">
                    <a:solidFill>
                      <a:srgbClr val="00C77A"/>
                    </a:solidFill>
                    <a:latin typeface="微软雅黑" panose="020B0503020204020204" pitchFamily="34" charset="-122"/>
                    <a:ea typeface="微软雅黑" panose="020B0503020204020204" pitchFamily="34" charset="-122"/>
                  </a:rPr>
                  <a:t>：export命令输出函数</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64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496217" cy="46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513840" y="2001520"/>
            <a:ext cx="6591300" cy="342900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00000"/>
              </a:lnSpc>
              <a:spcBef>
                <a:spcPct val="20000"/>
              </a:spcBef>
              <a:buClr>
                <a:schemeClr val="tx2"/>
              </a:buClr>
              <a:defRPr/>
            </a:pPr>
            <a:r>
              <a:rPr lang="en-US" altLang="zh-CN" b="1" dirty="0">
                <a:latin typeface="+mn-lt"/>
              </a:rPr>
              <a:t>// 导出单个函数</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solidFill>
                  <a:srgbClr val="FF0000"/>
                </a:solidFill>
                <a:latin typeface="+mn-lt"/>
              </a:rPr>
              <a:t>export </a:t>
            </a:r>
            <a:r>
              <a:rPr lang="en-US" altLang="zh-CN" b="1" dirty="0">
                <a:latin typeface="+mn-lt"/>
              </a:rPr>
              <a:t>function multiply(x, y)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return x * y;</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导出多个函数</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function v1() {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function v2() {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export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a:t>
            </a:r>
            <a:r>
              <a:rPr lang="en-US" altLang="zh-CN" b="1" dirty="0">
                <a:solidFill>
                  <a:srgbClr val="FF0000"/>
                </a:solidFill>
                <a:latin typeface="+mn-lt"/>
              </a:rPr>
              <a:t>v1, v2</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a:t>
            </a: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771525" y="276225"/>
            <a:ext cx="9537700" cy="942340"/>
          </a:xfrm>
        </p:spPr>
        <p:txBody>
          <a:bodyPr/>
          <a:lstStyle/>
          <a:p>
            <a:r>
              <a:rPr lang="zh-CN" altLang="en-US"/>
              <a:t>export、import命令</a:t>
            </a:r>
            <a:r>
              <a:rPr lang="en-US" altLang="zh-CN"/>
              <a:t>4-3</a:t>
            </a:r>
            <a:endParaRPr lang="en-US" altLang="zh-CN"/>
          </a:p>
        </p:txBody>
      </p:sp>
      <p:sp>
        <p:nvSpPr>
          <p:cNvPr id="7171" name="内容占位符 2"/>
          <p:cNvSpPr>
            <a:spLocks noGrp="1" noChangeArrowheads="1"/>
          </p:cNvSpPr>
          <p:nvPr>
            <p:ph idx="1"/>
          </p:nvPr>
        </p:nvSpPr>
        <p:spPr>
          <a:xfrm>
            <a:off x="771525" y="1308100"/>
            <a:ext cx="10432415" cy="4818380"/>
          </a:xfrm>
        </p:spPr>
        <p:txBody>
          <a:bodyPr/>
          <a:lstStyle/>
          <a:p>
            <a:pPr lvl="0"/>
            <a:r>
              <a:rPr lang="zh-CN" altLang="en-US"/>
              <a:t>import命令</a:t>
            </a:r>
            <a:endParaRPr lang="zh-CN" altLang="en-US"/>
          </a:p>
          <a:p>
            <a:pPr lvl="1"/>
            <a:r>
              <a:rPr lang="zh-CN" altLang="zh-CN"/>
              <a:t>使用export命令定义了模块的对外接口以后，其他 JS 文件就可以通过import命令加载这个模块。</a:t>
            </a:r>
            <a:endParaRPr lang="zh-CN" altLang="zh-CN"/>
          </a:p>
        </p:txBody>
      </p:sp>
      <p:grpSp>
        <p:nvGrpSpPr>
          <p:cNvPr id="7" name="组合 6"/>
          <p:cNvGrpSpPr/>
          <p:nvPr/>
        </p:nvGrpSpPr>
        <p:grpSpPr>
          <a:xfrm>
            <a:off x="4085908" y="5630545"/>
            <a:ext cx="4020185" cy="614680"/>
            <a:chOff x="1488" y="2503"/>
            <a:chExt cx="5959"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809" cy="737"/>
              <a:chOff x="1638" y="2598"/>
              <a:chExt cx="5809" cy="737"/>
            </a:xfrm>
          </p:grpSpPr>
          <p:sp>
            <p:nvSpPr>
              <p:cNvPr id="6" name="文本框 5"/>
              <p:cNvSpPr txBox="1"/>
              <p:nvPr/>
            </p:nvSpPr>
            <p:spPr>
              <a:xfrm>
                <a:off x="2438"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34</a:t>
                </a:r>
                <a:r>
                  <a:rPr sz="2000" b="1">
                    <a:solidFill>
                      <a:srgbClr val="00C77A"/>
                    </a:solidFill>
                    <a:latin typeface="微软雅黑" panose="020B0503020204020204" pitchFamily="34" charset="-122"/>
                    <a:ea typeface="微软雅黑" panose="020B0503020204020204" pitchFamily="34" charset="-122"/>
                  </a:rPr>
                  <a:t>：import命令</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64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496217" cy="46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754505" y="2954655"/>
            <a:ext cx="6591300" cy="235394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00000"/>
              </a:lnSpc>
              <a:spcBef>
                <a:spcPct val="20000"/>
              </a:spcBef>
              <a:buClr>
                <a:schemeClr val="tx2"/>
              </a:buClr>
              <a:defRPr/>
            </a:pPr>
            <a:r>
              <a:rPr lang="en-US" altLang="zh-CN" b="1" dirty="0">
                <a:latin typeface="+mn-lt"/>
              </a:rPr>
              <a:t>// </a:t>
            </a:r>
            <a:r>
              <a:rPr lang="zh-CN" altLang="en-US" b="1" dirty="0">
                <a:latin typeface="+mn-lt"/>
              </a:rPr>
              <a:t>在</a:t>
            </a:r>
            <a:r>
              <a:rPr lang="en-US" altLang="zh-CN" b="1" dirty="0">
                <a:latin typeface="+mn-lt"/>
              </a:rPr>
              <a:t>main.js</a:t>
            </a:r>
            <a:r>
              <a:rPr lang="zh-CN" altLang="en-US" b="1" dirty="0">
                <a:latin typeface="+mn-lt"/>
              </a:rPr>
              <a:t>中</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solidFill>
                  <a:srgbClr val="FF0000"/>
                </a:solidFill>
                <a:latin typeface="+mn-lt"/>
              </a:rPr>
              <a:t>import {firstName, lastName, year} from './profile.js';</a:t>
            </a:r>
            <a:endParaRPr lang="en-US" altLang="zh-CN" b="1" dirty="0">
              <a:latin typeface="+mn-lt"/>
            </a:endParaRPr>
          </a:p>
          <a:p>
            <a:pPr marL="342900" indent="-342900" eaLnBrk="0" hangingPunct="0">
              <a:lnSpc>
                <a:spcPct val="100000"/>
              </a:lnSpc>
              <a:spcBef>
                <a:spcPct val="20000"/>
              </a:spcBef>
              <a:buClr>
                <a:schemeClr val="tx2"/>
              </a:buClr>
              <a:defRPr/>
            </a:pP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function setName(element) {</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  element.textContent = </a:t>
            </a:r>
            <a:r>
              <a:rPr lang="en-US" altLang="zh-CN" b="1" dirty="0">
                <a:solidFill>
                  <a:srgbClr val="FF0000"/>
                </a:solidFill>
                <a:latin typeface="+mn-lt"/>
              </a:rPr>
              <a:t>firstName + ' ' + lastName</a:t>
            </a:r>
            <a:r>
              <a:rPr lang="en-US" altLang="zh-CN" b="1" dirty="0">
                <a:latin typeface="+mn-lt"/>
              </a:rPr>
              <a:t>;</a:t>
            </a:r>
            <a:endParaRPr lang="en-US" altLang="zh-CN" b="1" dirty="0">
              <a:latin typeface="+mn-lt"/>
            </a:endParaRPr>
          </a:p>
          <a:p>
            <a:pPr marL="342900" indent="-342900" eaLnBrk="0" hangingPunct="0">
              <a:lnSpc>
                <a:spcPct val="100000"/>
              </a:lnSpc>
              <a:spcBef>
                <a:spcPct val="20000"/>
              </a:spcBef>
              <a:buClr>
                <a:schemeClr val="tx2"/>
              </a:buClr>
              <a:defRPr/>
            </a:pPr>
            <a:r>
              <a:rPr lang="en-US" altLang="zh-CN" b="1" dirty="0">
                <a:latin typeface="+mn-lt"/>
              </a:rPr>
              <a:t>}</a:t>
            </a:r>
            <a:endParaRPr lang="en-US" altLang="zh-CN" b="1" dirty="0">
              <a:latin typeface="+mn-lt"/>
            </a:endParaRPr>
          </a:p>
          <a:p>
            <a:pPr marL="342900" indent="-342900" eaLnBrk="0" hangingPunct="0">
              <a:lnSpc>
                <a:spcPct val="10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771525" y="276225"/>
            <a:ext cx="9537700" cy="942340"/>
          </a:xfrm>
        </p:spPr>
        <p:txBody>
          <a:bodyPr/>
          <a:lstStyle/>
          <a:p>
            <a:r>
              <a:rPr lang="zh-CN" altLang="en-US"/>
              <a:t>export、import命令</a:t>
            </a:r>
            <a:r>
              <a:rPr lang="en-US" altLang="zh-CN"/>
              <a:t>4-4</a:t>
            </a:r>
            <a:endParaRPr lang="en-US" altLang="zh-CN"/>
          </a:p>
        </p:txBody>
      </p:sp>
      <p:sp>
        <p:nvSpPr>
          <p:cNvPr id="7171" name="内容占位符 2"/>
          <p:cNvSpPr>
            <a:spLocks noGrp="1" noChangeArrowheads="1"/>
          </p:cNvSpPr>
          <p:nvPr>
            <p:ph idx="1"/>
          </p:nvPr>
        </p:nvSpPr>
        <p:spPr>
          <a:xfrm>
            <a:off x="771525" y="1308100"/>
            <a:ext cx="10432415" cy="4818380"/>
          </a:xfrm>
        </p:spPr>
        <p:txBody>
          <a:bodyPr/>
          <a:lstStyle/>
          <a:p>
            <a:pPr lvl="0"/>
            <a:r>
              <a:rPr lang="zh-CN" altLang="en-US"/>
              <a:t>export default 命令</a:t>
            </a:r>
            <a:endParaRPr lang="zh-CN" altLang="en-US"/>
          </a:p>
          <a:p>
            <a:pPr lvl="1"/>
            <a:r>
              <a:rPr lang="zh-CN" altLang="zh-CN"/>
              <a:t>为了给用户提供方便，不用阅读文档就能加载模块，就要用到export default命令，为模块指定默认输出。</a:t>
            </a:r>
            <a:endParaRPr lang="zh-CN" altLang="zh-CN"/>
          </a:p>
        </p:txBody>
      </p:sp>
      <p:grpSp>
        <p:nvGrpSpPr>
          <p:cNvPr id="7" name="组合 6"/>
          <p:cNvGrpSpPr/>
          <p:nvPr/>
        </p:nvGrpSpPr>
        <p:grpSpPr>
          <a:xfrm>
            <a:off x="3300542" y="5662295"/>
            <a:ext cx="5590916" cy="614479"/>
            <a:chOff x="1488" y="2503"/>
            <a:chExt cx="5874"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724" cy="737"/>
              <a:chOff x="1638" y="2598"/>
              <a:chExt cx="5724" cy="737"/>
            </a:xfrm>
          </p:grpSpPr>
          <p:sp>
            <p:nvSpPr>
              <p:cNvPr id="6" name="文本框 5"/>
              <p:cNvSpPr txBox="1"/>
              <p:nvPr/>
            </p:nvSpPr>
            <p:spPr>
              <a:xfrm>
                <a:off x="2353" y="2648"/>
                <a:ext cx="5009"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35</a:t>
                </a:r>
                <a:r>
                  <a:rPr sz="2000" b="1">
                    <a:solidFill>
                      <a:srgbClr val="00C77A"/>
                    </a:solidFill>
                    <a:latin typeface="微软雅黑" panose="020B0503020204020204" pitchFamily="34" charset="-122"/>
                    <a:ea typeface="微软雅黑" panose="020B0503020204020204" pitchFamily="34" charset="-122"/>
                  </a:rPr>
                  <a:t>：export default 命令</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10"/>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69609" cy="46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754505" y="2954655"/>
            <a:ext cx="6591300" cy="248221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00000"/>
              </a:lnSpc>
              <a:spcBef>
                <a:spcPct val="20000"/>
              </a:spcBef>
              <a:buClr>
                <a:schemeClr val="tx2"/>
              </a:buClr>
              <a:defRPr/>
            </a:pPr>
            <a:r>
              <a:rPr b="1" dirty="0">
                <a:latin typeface="+mn-lt"/>
              </a:rPr>
              <a:t>// </a:t>
            </a:r>
            <a:r>
              <a:rPr b="1" dirty="0">
                <a:solidFill>
                  <a:srgbClr val="FF0000"/>
                </a:solidFill>
                <a:latin typeface="+mn-lt"/>
              </a:rPr>
              <a:t>export-default.js</a:t>
            </a:r>
            <a:r>
              <a:rPr lang="zh-CN" b="1" dirty="0">
                <a:solidFill>
                  <a:srgbClr val="FF0000"/>
                </a:solidFill>
                <a:latin typeface="+mn-lt"/>
              </a:rPr>
              <a:t>文件</a:t>
            </a:r>
            <a:endParaRPr b="1" dirty="0">
              <a:latin typeface="+mn-lt"/>
            </a:endParaRPr>
          </a:p>
          <a:p>
            <a:pPr marL="342900" indent="-342900" eaLnBrk="0" hangingPunct="0">
              <a:lnSpc>
                <a:spcPct val="100000"/>
              </a:lnSpc>
              <a:spcBef>
                <a:spcPct val="20000"/>
              </a:spcBef>
              <a:buClr>
                <a:schemeClr val="tx2"/>
              </a:buClr>
              <a:defRPr/>
            </a:pPr>
            <a:r>
              <a:rPr b="1" dirty="0">
                <a:solidFill>
                  <a:srgbClr val="FF0000"/>
                </a:solidFill>
                <a:latin typeface="+mn-lt"/>
              </a:rPr>
              <a:t>export default</a:t>
            </a:r>
            <a:r>
              <a:rPr b="1" dirty="0">
                <a:latin typeface="+mn-lt"/>
              </a:rPr>
              <a:t> function () {</a:t>
            </a:r>
            <a:endParaRPr b="1" dirty="0">
              <a:latin typeface="+mn-lt"/>
            </a:endParaRPr>
          </a:p>
          <a:p>
            <a:pPr marL="342900" indent="-342900" eaLnBrk="0" hangingPunct="0">
              <a:lnSpc>
                <a:spcPct val="100000"/>
              </a:lnSpc>
              <a:spcBef>
                <a:spcPct val="20000"/>
              </a:spcBef>
              <a:buClr>
                <a:schemeClr val="tx2"/>
              </a:buClr>
              <a:defRPr/>
            </a:pPr>
            <a:r>
              <a:rPr b="1" dirty="0">
                <a:latin typeface="+mn-lt"/>
              </a:rPr>
              <a:t>    console.log('foo');</a:t>
            </a:r>
            <a:endParaRPr b="1" dirty="0">
              <a:latin typeface="+mn-lt"/>
            </a:endParaRPr>
          </a:p>
          <a:p>
            <a:pPr marL="342900" indent="-342900" eaLnBrk="0" hangingPunct="0">
              <a:lnSpc>
                <a:spcPct val="100000"/>
              </a:lnSpc>
              <a:spcBef>
                <a:spcPct val="20000"/>
              </a:spcBef>
              <a:buClr>
                <a:schemeClr val="tx2"/>
              </a:buClr>
              <a:defRPr/>
            </a:pPr>
            <a:r>
              <a:rPr b="1" dirty="0">
                <a:latin typeface="+mn-lt"/>
              </a:rPr>
              <a:t>}</a:t>
            </a:r>
            <a:endParaRPr b="1" dirty="0">
              <a:latin typeface="+mn-lt"/>
            </a:endParaRPr>
          </a:p>
          <a:p>
            <a:pPr marL="342900" indent="-342900" eaLnBrk="0" hangingPunct="0">
              <a:lnSpc>
                <a:spcPct val="100000"/>
              </a:lnSpc>
              <a:spcBef>
                <a:spcPct val="20000"/>
              </a:spcBef>
              <a:buClr>
                <a:schemeClr val="tx2"/>
              </a:buClr>
              <a:defRPr/>
            </a:pPr>
            <a:r>
              <a:rPr b="1" dirty="0">
                <a:latin typeface="+mn-lt"/>
              </a:rPr>
              <a:t>//</a:t>
            </a:r>
            <a:r>
              <a:rPr b="1" dirty="0">
                <a:solidFill>
                  <a:srgbClr val="FF0000"/>
                </a:solidFill>
                <a:latin typeface="+mn-lt"/>
              </a:rPr>
              <a:t> import-default.js</a:t>
            </a:r>
            <a:r>
              <a:rPr lang="zh-CN" b="1" dirty="0">
                <a:solidFill>
                  <a:srgbClr val="FF0000"/>
                </a:solidFill>
                <a:latin typeface="+mn-lt"/>
              </a:rPr>
              <a:t>文件</a:t>
            </a:r>
            <a:endParaRPr b="1" dirty="0">
              <a:latin typeface="+mn-lt"/>
            </a:endParaRPr>
          </a:p>
          <a:p>
            <a:pPr marL="342900" indent="-342900" eaLnBrk="0" hangingPunct="0">
              <a:lnSpc>
                <a:spcPct val="100000"/>
              </a:lnSpc>
              <a:spcBef>
                <a:spcPct val="20000"/>
              </a:spcBef>
              <a:buClr>
                <a:schemeClr val="tx2"/>
              </a:buClr>
              <a:defRPr/>
            </a:pPr>
            <a:r>
              <a:rPr b="1" dirty="0">
                <a:solidFill>
                  <a:srgbClr val="FF0000"/>
                </a:solidFill>
                <a:latin typeface="+mn-lt"/>
              </a:rPr>
              <a:t>import</a:t>
            </a:r>
            <a:r>
              <a:rPr b="1" dirty="0">
                <a:latin typeface="+mn-lt"/>
              </a:rPr>
              <a:t> customName from './export-default';</a:t>
            </a:r>
            <a:endParaRPr b="1" dirty="0">
              <a:latin typeface="+mn-lt"/>
            </a:endParaRPr>
          </a:p>
          <a:p>
            <a:pPr marL="342900" indent="-342900" eaLnBrk="0" hangingPunct="0">
              <a:lnSpc>
                <a:spcPct val="100000"/>
              </a:lnSpc>
              <a:spcBef>
                <a:spcPct val="20000"/>
              </a:spcBef>
              <a:buClr>
                <a:schemeClr val="tx2"/>
              </a:buClr>
              <a:defRPr/>
            </a:pPr>
            <a:r>
              <a:rPr b="1" dirty="0">
                <a:latin typeface="+mn-lt"/>
              </a:rPr>
              <a:t>customName();  // 'foo'</a:t>
            </a:r>
            <a:endParaRPr b="1" dirty="0">
              <a:latin typeface="+mn-lt"/>
            </a:endParaRPr>
          </a:p>
          <a:p>
            <a:pPr marL="342900" indent="-342900" eaLnBrk="0" hangingPunct="0">
              <a:lnSpc>
                <a:spcPct val="10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altLang="en-US" sz="3700">
                <a:sym typeface="+mn-ea"/>
              </a:rPr>
              <a:t>let命令</a:t>
            </a:r>
            <a:r>
              <a:rPr lang="zh-CN" sz="3700">
                <a:sym typeface="+mn-ea"/>
              </a:rPr>
              <a:t>与</a:t>
            </a:r>
            <a:r>
              <a:rPr lang="en-US" altLang="zh-CN" sz="3700">
                <a:sym typeface="+mn-ea"/>
              </a:rPr>
              <a:t>var</a:t>
            </a:r>
            <a:r>
              <a:rPr lang="zh-CN" altLang="en-US" sz="3700">
                <a:sym typeface="+mn-ea"/>
              </a:rPr>
              <a:t>的区别</a:t>
            </a:r>
            <a:r>
              <a:rPr lang="en-US" altLang="zh-CN" sz="3700">
                <a:sym typeface="+mn-ea"/>
              </a:rPr>
              <a:t>4-1</a:t>
            </a:r>
            <a:endParaRPr lang="en-US" altLang="zh-CN" sz="3700">
              <a:latin typeface="微软雅黑" panose="020B0503020204020204" pitchFamily="34" charset="-122"/>
              <a:ea typeface="微软雅黑" panose="020B0503020204020204" pitchFamily="34" charset="-122"/>
              <a:sym typeface="+mn-ea"/>
            </a:endParaRPr>
          </a:p>
        </p:txBody>
      </p:sp>
      <p:sp>
        <p:nvSpPr>
          <p:cNvPr id="7171" name="内容占位符 2"/>
          <p:cNvSpPr>
            <a:spLocks noGrp="1" noChangeArrowheads="1"/>
          </p:cNvSpPr>
          <p:nvPr>
            <p:ph idx="1"/>
          </p:nvPr>
        </p:nvSpPr>
        <p:spPr>
          <a:xfrm>
            <a:off x="771525" y="1308100"/>
            <a:ext cx="9935210" cy="4818380"/>
          </a:xfrm>
        </p:spPr>
        <p:txBody>
          <a:bodyPr/>
          <a:lstStyle/>
          <a:p>
            <a:r>
              <a:rPr altLang="en-US">
                <a:sym typeface="+mn-ea"/>
              </a:rPr>
              <a:t>let命令作用域只局限于当前代码块</a:t>
            </a:r>
            <a:endParaRPr lang="zh-CN" altLang="en-US"/>
          </a:p>
        </p:txBody>
      </p:sp>
      <p:grpSp>
        <p:nvGrpSpPr>
          <p:cNvPr id="7" name="组合 6"/>
          <p:cNvGrpSpPr/>
          <p:nvPr/>
        </p:nvGrpSpPr>
        <p:grpSpPr>
          <a:xfrm>
            <a:off x="3249295" y="5511800"/>
            <a:ext cx="3978275" cy="614680"/>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515" cy="737"/>
              <a:chOff x="1638" y="2598"/>
              <a:chExt cx="5515" cy="737"/>
            </a:xfrm>
          </p:grpSpPr>
          <p:sp>
            <p:nvSpPr>
              <p:cNvPr id="6" name="文本框 5"/>
              <p:cNvSpPr txBox="1"/>
              <p:nvPr/>
            </p:nvSpPr>
            <p:spPr>
              <a:xfrm>
                <a:off x="2282" y="2648"/>
                <a:ext cx="487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1</a:t>
                </a:r>
                <a:r>
                  <a:rPr sz="2000" b="1">
                    <a:solidFill>
                      <a:srgbClr val="00C77A"/>
                    </a:solidFill>
                    <a:latin typeface="微软雅黑" panose="020B0503020204020204" pitchFamily="34" charset="-122"/>
                    <a:ea typeface="微软雅黑" panose="020B0503020204020204" pitchFamily="34" charset="-122"/>
                  </a:rPr>
                  <a:t>：let命令作用域</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91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407993" cy="46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77645" y="2066290"/>
            <a:ext cx="7105650" cy="294957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let a = 10;</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var b = 1;</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console.log(a) // ReferenceError: a is not defined.</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console.log(b) // 1</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771525" y="276225"/>
            <a:ext cx="9537700" cy="942340"/>
          </a:xfrm>
        </p:spPr>
        <p:txBody>
          <a:bodyPr/>
          <a:lstStyle/>
          <a:p>
            <a:r>
              <a:t>Promise 对象</a:t>
            </a:r>
          </a:p>
        </p:txBody>
      </p:sp>
      <p:sp>
        <p:nvSpPr>
          <p:cNvPr id="7171" name="内容占位符 2"/>
          <p:cNvSpPr>
            <a:spLocks noGrp="1" noChangeArrowheads="1"/>
          </p:cNvSpPr>
          <p:nvPr>
            <p:ph idx="1"/>
          </p:nvPr>
        </p:nvSpPr>
        <p:spPr>
          <a:xfrm>
            <a:off x="771525" y="1308100"/>
            <a:ext cx="10432415" cy="4818380"/>
          </a:xfrm>
        </p:spPr>
        <p:txBody>
          <a:bodyPr/>
          <a:lstStyle/>
          <a:p>
            <a:pPr lvl="0"/>
            <a:r>
              <a:rPr lang="zh-CN" altLang="en-US"/>
              <a:t>Promise 的含义</a:t>
            </a:r>
            <a:endParaRPr lang="zh-CN" altLang="en-US"/>
          </a:p>
          <a:p>
            <a:pPr lvl="1"/>
            <a:r>
              <a:rPr lang="zh-CN" altLang="zh-CN"/>
              <a:t>Promise 是异步编程的一种解决方案，比传统的解决方案</a:t>
            </a:r>
            <a:r>
              <a:rPr lang="en-US" altLang="zh-CN"/>
              <a:t>(</a:t>
            </a:r>
            <a:r>
              <a:rPr lang="zh-CN" altLang="zh-CN"/>
              <a:t>回调函数和事件</a:t>
            </a:r>
            <a:r>
              <a:rPr lang="en-US" altLang="zh-CN"/>
              <a:t>)</a:t>
            </a:r>
            <a:r>
              <a:rPr lang="zh-CN" altLang="zh-CN"/>
              <a:t>更合理更强大。</a:t>
            </a:r>
            <a:endParaRPr lang="zh-CN" altLang="zh-CN"/>
          </a:p>
          <a:p>
            <a:pPr lvl="1"/>
            <a:r>
              <a:rPr lang="zh-CN" altLang="zh-CN"/>
              <a:t>Promise简单说就是一个容器，保存着某个未来才会结束的事件（通常为异步操作）的结果。从语法上说，Promise 是一个对象，可以获取异步操作的消息。提供统一的 API，各种异步操作都可以用同样的方法处理。</a:t>
            </a:r>
            <a:endParaRPr lang="zh-CN" altLang="zh-CN"/>
          </a:p>
          <a:p>
            <a:pPr lvl="0"/>
            <a:r>
              <a:rPr lang="zh-CN" altLang="zh-CN"/>
              <a:t>Promise对象两个特点</a:t>
            </a:r>
            <a:endParaRPr lang="zh-CN" altLang="zh-CN"/>
          </a:p>
          <a:p>
            <a:pPr lvl="1"/>
            <a:r>
              <a:rPr lang="zh-CN" altLang="zh-CN"/>
              <a:t>对象的状态不受外界影响</a:t>
            </a:r>
            <a:endParaRPr lang="zh-CN" altLang="zh-CN"/>
          </a:p>
          <a:p>
            <a:pPr lvl="1"/>
            <a:r>
              <a:rPr lang="zh-CN" altLang="zh-CN"/>
              <a:t>一旦状态改变，就不会再变，任何时候都可以得到这个结果</a:t>
            </a:r>
            <a:endParaRPr lang="zh-CN"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771525" y="276225"/>
            <a:ext cx="9537700" cy="942340"/>
          </a:xfrm>
        </p:spPr>
        <p:txBody>
          <a:bodyPr/>
          <a:lstStyle/>
          <a:p>
            <a:r>
              <a:t>Promise 对象</a:t>
            </a:r>
            <a:r>
              <a:rPr lang="zh-CN"/>
              <a:t>优缺点</a:t>
            </a:r>
            <a:endParaRPr lang="zh-CN"/>
          </a:p>
        </p:txBody>
      </p:sp>
      <p:sp>
        <p:nvSpPr>
          <p:cNvPr id="7171" name="内容占位符 2"/>
          <p:cNvSpPr>
            <a:spLocks noGrp="1" noChangeArrowheads="1"/>
          </p:cNvSpPr>
          <p:nvPr>
            <p:ph idx="1"/>
          </p:nvPr>
        </p:nvSpPr>
        <p:spPr>
          <a:xfrm>
            <a:off x="771525" y="1308100"/>
            <a:ext cx="10432415" cy="4818380"/>
          </a:xfrm>
        </p:spPr>
        <p:txBody>
          <a:bodyPr/>
          <a:lstStyle/>
          <a:p>
            <a:pPr lvl="0"/>
            <a:r>
              <a:rPr lang="zh-CN" altLang="en-US"/>
              <a:t>优点</a:t>
            </a:r>
            <a:endParaRPr lang="zh-CN" altLang="en-US"/>
          </a:p>
          <a:p>
            <a:pPr lvl="1"/>
            <a:r>
              <a:rPr altLang="zh-CN"/>
              <a:t>将异步操作以同步操作的流程表达出来，避免了层层嵌套的回调函数</a:t>
            </a:r>
            <a:endParaRPr altLang="zh-CN"/>
          </a:p>
          <a:p>
            <a:pPr lvl="1"/>
            <a:r>
              <a:rPr lang="zh-CN" altLang="zh-CN"/>
              <a:t>Promise对象提供统一的接口，使得控制异步操作更加容易</a:t>
            </a:r>
            <a:endParaRPr lang="zh-CN" altLang="zh-CN"/>
          </a:p>
          <a:p>
            <a:pPr lvl="0"/>
            <a:r>
              <a:rPr lang="zh-CN">
                <a:sym typeface="+mn-ea"/>
              </a:rPr>
              <a:t>缺点</a:t>
            </a:r>
            <a:endParaRPr lang="zh-CN" altLang="zh-CN"/>
          </a:p>
          <a:p>
            <a:pPr lvl="1"/>
            <a:r>
              <a:rPr lang="zh-CN" altLang="zh-CN"/>
              <a:t>无法取消Promise，一旦新建它就会立即执行，无法中途取消</a:t>
            </a:r>
            <a:endParaRPr lang="zh-CN" altLang="zh-CN"/>
          </a:p>
          <a:p>
            <a:pPr lvl="1"/>
            <a:r>
              <a:rPr lang="zh-CN" altLang="zh-CN"/>
              <a:t>如果不设置回调函数，Promise内部抛出的错误，不会反应到外部</a:t>
            </a:r>
            <a:endParaRPr lang="zh-CN" altLang="zh-CN"/>
          </a:p>
          <a:p>
            <a:pPr lvl="1"/>
            <a:r>
              <a:rPr lang="zh-CN" altLang="zh-CN"/>
              <a:t>当处于pending状态时，无法得知目前进展到哪一个阶段</a:t>
            </a:r>
            <a:endParaRPr lang="zh-CN"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771525" y="276225"/>
            <a:ext cx="9537700" cy="942340"/>
          </a:xfrm>
        </p:spPr>
        <p:txBody>
          <a:bodyPr/>
          <a:lstStyle/>
          <a:p>
            <a:r>
              <a:t>Promise 对象</a:t>
            </a:r>
            <a:r>
              <a:rPr lang="zh-CN"/>
              <a:t>基本用法</a:t>
            </a:r>
            <a:endParaRPr lang="zh-CN"/>
          </a:p>
        </p:txBody>
      </p:sp>
      <p:sp>
        <p:nvSpPr>
          <p:cNvPr id="7171" name="内容占位符 2"/>
          <p:cNvSpPr>
            <a:spLocks noGrp="1" noChangeArrowheads="1"/>
          </p:cNvSpPr>
          <p:nvPr>
            <p:ph idx="1"/>
          </p:nvPr>
        </p:nvSpPr>
        <p:spPr>
          <a:xfrm>
            <a:off x="771525" y="1308100"/>
            <a:ext cx="10432415" cy="4818380"/>
          </a:xfrm>
        </p:spPr>
        <p:txBody>
          <a:bodyPr/>
          <a:lstStyle/>
          <a:p>
            <a:pPr lvl="0"/>
            <a:r>
              <a:rPr lang="zh-CN" altLang="zh-CN"/>
              <a:t>Promise构造函数接受一个函数作为参数，该函数两个参数为resolve和reject。它们是两个函数，由 JavaScript 引擎提供，不用自己部署。</a:t>
            </a:r>
            <a:endParaRPr lang="zh-CN" altLang="zh-CN"/>
          </a:p>
          <a:p>
            <a:pPr lvl="0"/>
            <a:endParaRPr lang="zh-CN" altLang="zh-CN"/>
          </a:p>
        </p:txBody>
      </p:sp>
      <p:grpSp>
        <p:nvGrpSpPr>
          <p:cNvPr id="7" name="组合 6"/>
          <p:cNvGrpSpPr/>
          <p:nvPr/>
        </p:nvGrpSpPr>
        <p:grpSpPr>
          <a:xfrm>
            <a:off x="4086225" y="5630545"/>
            <a:ext cx="4615064" cy="614479"/>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497" cy="737"/>
              <a:chOff x="1638" y="2598"/>
              <a:chExt cx="5497" cy="737"/>
            </a:xfrm>
          </p:grpSpPr>
          <p:sp>
            <p:nvSpPr>
              <p:cNvPr id="6" name="文本框 5"/>
              <p:cNvSpPr txBox="1"/>
              <p:nvPr/>
            </p:nvSpPr>
            <p:spPr>
              <a:xfrm>
                <a:off x="2381" y="2648"/>
                <a:ext cx="4754"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lang="en-US" sz="2000" b="1">
                    <a:solidFill>
                      <a:srgbClr val="00C77A"/>
                    </a:solidFill>
                    <a:latin typeface="微软雅黑" panose="020B0503020204020204" pitchFamily="34" charset="-122"/>
                    <a:ea typeface="微软雅黑" panose="020B0503020204020204" pitchFamily="34" charset="-122"/>
                    <a:sym typeface="+mn-ea"/>
                  </a:rPr>
                  <a:t>36</a:t>
                </a:r>
                <a:r>
                  <a:rPr sz="2000" b="1">
                    <a:solidFill>
                      <a:srgbClr val="00C77A"/>
                    </a:solidFill>
                    <a:latin typeface="微软雅黑" panose="020B0503020204020204" pitchFamily="34" charset="-122"/>
                    <a:ea typeface="微软雅黑" panose="020B0503020204020204" pitchFamily="34" charset="-122"/>
                  </a:rPr>
                  <a:t>：promise基本使用</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710"/>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369505" cy="46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642110" y="1339215"/>
            <a:ext cx="7280910" cy="417004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90000"/>
              </a:lnSpc>
              <a:spcBef>
                <a:spcPct val="20000"/>
              </a:spcBef>
              <a:buClr>
                <a:schemeClr val="tx2"/>
              </a:buClr>
              <a:defRPr/>
            </a:pPr>
            <a:r>
              <a:rPr b="1" dirty="0">
                <a:latin typeface="+mn-lt"/>
              </a:rPr>
              <a:t>const promise = new Promise(function(resolve, reject) {</a:t>
            </a:r>
            <a:endParaRPr b="1" dirty="0">
              <a:latin typeface="+mn-lt"/>
            </a:endParaRPr>
          </a:p>
          <a:p>
            <a:pPr marL="342900" indent="-342900" eaLnBrk="0" hangingPunct="0">
              <a:lnSpc>
                <a:spcPct val="90000"/>
              </a:lnSpc>
              <a:spcBef>
                <a:spcPct val="20000"/>
              </a:spcBef>
              <a:buClr>
                <a:schemeClr val="tx2"/>
              </a:buClr>
              <a:defRPr/>
            </a:pPr>
            <a:r>
              <a:rPr b="1" dirty="0">
                <a:latin typeface="+mn-lt"/>
              </a:rPr>
              <a:t>  // ... some code</a:t>
            </a:r>
            <a:endParaRPr b="1" dirty="0">
              <a:latin typeface="+mn-lt"/>
            </a:endParaRPr>
          </a:p>
          <a:p>
            <a:pPr marL="342900" indent="-342900" eaLnBrk="0" hangingPunct="0">
              <a:lnSpc>
                <a:spcPct val="90000"/>
              </a:lnSpc>
              <a:spcBef>
                <a:spcPct val="20000"/>
              </a:spcBef>
              <a:buClr>
                <a:schemeClr val="tx2"/>
              </a:buClr>
              <a:defRPr/>
            </a:pPr>
            <a:r>
              <a:rPr b="1" dirty="0">
                <a:latin typeface="+mn-lt"/>
              </a:rPr>
              <a:t>  if (/* 异步操作成功 */){</a:t>
            </a:r>
            <a:endParaRPr b="1" dirty="0">
              <a:latin typeface="+mn-lt"/>
            </a:endParaRPr>
          </a:p>
          <a:p>
            <a:pPr marL="342900" indent="-342900" eaLnBrk="0" hangingPunct="0">
              <a:lnSpc>
                <a:spcPct val="90000"/>
              </a:lnSpc>
              <a:spcBef>
                <a:spcPct val="20000"/>
              </a:spcBef>
              <a:buClr>
                <a:schemeClr val="tx2"/>
              </a:buClr>
              <a:defRPr/>
            </a:pPr>
            <a:r>
              <a:rPr b="1" dirty="0">
                <a:latin typeface="+mn-lt"/>
              </a:rPr>
              <a:t>    resolve(value);</a:t>
            </a:r>
            <a:endParaRPr b="1" dirty="0">
              <a:latin typeface="+mn-lt"/>
            </a:endParaRPr>
          </a:p>
          <a:p>
            <a:pPr marL="342900" indent="-342900" eaLnBrk="0" hangingPunct="0">
              <a:lnSpc>
                <a:spcPct val="90000"/>
              </a:lnSpc>
              <a:spcBef>
                <a:spcPct val="20000"/>
              </a:spcBef>
              <a:buClr>
                <a:schemeClr val="tx2"/>
              </a:buClr>
              <a:defRPr/>
            </a:pPr>
            <a:r>
              <a:rPr b="1" dirty="0">
                <a:latin typeface="+mn-lt"/>
              </a:rPr>
              <a:t>  } else {</a:t>
            </a:r>
            <a:endParaRPr b="1" dirty="0">
              <a:latin typeface="+mn-lt"/>
            </a:endParaRPr>
          </a:p>
          <a:p>
            <a:pPr marL="342900" indent="-342900" eaLnBrk="0" hangingPunct="0">
              <a:lnSpc>
                <a:spcPct val="90000"/>
              </a:lnSpc>
              <a:spcBef>
                <a:spcPct val="20000"/>
              </a:spcBef>
              <a:buClr>
                <a:schemeClr val="tx2"/>
              </a:buClr>
              <a:defRPr/>
            </a:pPr>
            <a:r>
              <a:rPr b="1" dirty="0">
                <a:latin typeface="+mn-lt"/>
              </a:rPr>
              <a:t>    reject(error);</a:t>
            </a:r>
            <a:endParaRPr b="1" dirty="0">
              <a:latin typeface="+mn-lt"/>
            </a:endParaRPr>
          </a:p>
          <a:p>
            <a:pPr marL="342900" indent="-342900" eaLnBrk="0" hangingPunct="0">
              <a:lnSpc>
                <a:spcPct val="90000"/>
              </a:lnSpc>
              <a:spcBef>
                <a:spcPct val="20000"/>
              </a:spcBef>
              <a:buClr>
                <a:schemeClr val="tx2"/>
              </a:buClr>
              <a:defRPr/>
            </a:pPr>
            <a:r>
              <a:rPr b="1" dirty="0">
                <a:latin typeface="+mn-lt"/>
              </a:rPr>
              <a:t>  }</a:t>
            </a:r>
            <a:endParaRPr b="1" dirty="0">
              <a:latin typeface="+mn-lt"/>
            </a:endParaRPr>
          </a:p>
          <a:p>
            <a:pPr marL="342900" indent="-342900" eaLnBrk="0" hangingPunct="0">
              <a:lnSpc>
                <a:spcPct val="90000"/>
              </a:lnSpc>
              <a:spcBef>
                <a:spcPct val="20000"/>
              </a:spcBef>
              <a:buClr>
                <a:schemeClr val="tx2"/>
              </a:buClr>
              <a:defRPr/>
            </a:pPr>
            <a:r>
              <a:rPr b="1" dirty="0">
                <a:latin typeface="+mn-lt"/>
              </a:rPr>
              <a:t>});</a:t>
            </a:r>
            <a:endParaRPr b="1" dirty="0">
              <a:latin typeface="+mn-lt"/>
            </a:endParaRPr>
          </a:p>
          <a:p>
            <a:pPr marL="342900" indent="-342900" eaLnBrk="0" hangingPunct="0">
              <a:lnSpc>
                <a:spcPct val="90000"/>
              </a:lnSpc>
              <a:spcBef>
                <a:spcPct val="20000"/>
              </a:spcBef>
              <a:buClr>
                <a:schemeClr val="tx2"/>
              </a:buClr>
              <a:defRPr/>
            </a:pPr>
            <a:r>
              <a:rPr b="1" dirty="0">
                <a:latin typeface="+mn-lt"/>
              </a:rPr>
              <a:t>promise.then(function(value) {</a:t>
            </a:r>
            <a:endParaRPr b="1" dirty="0">
              <a:latin typeface="+mn-lt"/>
            </a:endParaRPr>
          </a:p>
          <a:p>
            <a:pPr marL="342900" indent="-342900" eaLnBrk="0" hangingPunct="0">
              <a:lnSpc>
                <a:spcPct val="90000"/>
              </a:lnSpc>
              <a:spcBef>
                <a:spcPct val="20000"/>
              </a:spcBef>
              <a:buClr>
                <a:schemeClr val="tx2"/>
              </a:buClr>
              <a:defRPr/>
            </a:pPr>
            <a:r>
              <a:rPr b="1" dirty="0">
                <a:latin typeface="+mn-lt"/>
              </a:rPr>
              <a:t>  // success</a:t>
            </a:r>
            <a:endParaRPr b="1" dirty="0">
              <a:latin typeface="+mn-lt"/>
            </a:endParaRPr>
          </a:p>
          <a:p>
            <a:pPr marL="342900" indent="-342900" eaLnBrk="0" hangingPunct="0">
              <a:lnSpc>
                <a:spcPct val="90000"/>
              </a:lnSpc>
              <a:spcBef>
                <a:spcPct val="20000"/>
              </a:spcBef>
              <a:buClr>
                <a:schemeClr val="tx2"/>
              </a:buClr>
              <a:defRPr/>
            </a:pPr>
            <a:r>
              <a:rPr b="1" dirty="0">
                <a:latin typeface="+mn-lt"/>
              </a:rPr>
              <a:t>}, function(error) {</a:t>
            </a:r>
            <a:endParaRPr b="1" dirty="0">
              <a:latin typeface="+mn-lt"/>
            </a:endParaRPr>
          </a:p>
          <a:p>
            <a:pPr marL="342900" indent="-342900" eaLnBrk="0" hangingPunct="0">
              <a:lnSpc>
                <a:spcPct val="90000"/>
              </a:lnSpc>
              <a:spcBef>
                <a:spcPct val="20000"/>
              </a:spcBef>
              <a:buClr>
                <a:schemeClr val="tx2"/>
              </a:buClr>
              <a:defRPr/>
            </a:pPr>
            <a:r>
              <a:rPr b="1" dirty="0">
                <a:latin typeface="+mn-lt"/>
              </a:rPr>
              <a:t>  // failure</a:t>
            </a:r>
            <a:endParaRPr b="1" dirty="0">
              <a:latin typeface="+mn-lt"/>
            </a:endParaRPr>
          </a:p>
          <a:p>
            <a:pPr marL="342900" indent="-342900" eaLnBrk="0" hangingPunct="0">
              <a:lnSpc>
                <a:spcPct val="90000"/>
              </a:lnSpc>
              <a:spcBef>
                <a:spcPct val="20000"/>
              </a:spcBef>
              <a:buClr>
                <a:schemeClr val="tx2"/>
              </a:buClr>
              <a:defRPr/>
            </a:pPr>
            <a:r>
              <a:rPr b="1" dirty="0">
                <a:latin typeface="+mn-lt"/>
              </a:rPr>
              <a:t>});</a:t>
            </a:r>
            <a:endParaRPr b="1" dirty="0">
              <a:latin typeface="+mn-lt"/>
            </a:endParaRPr>
          </a:p>
          <a:p>
            <a:pPr marL="342900" indent="-342900" eaLnBrk="0" hangingPunct="0">
              <a:lnSpc>
                <a:spcPct val="10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a:p>
            <a:pPr marL="342900" indent="-342900" eaLnBrk="0" hangingPunct="0">
              <a:lnSpc>
                <a:spcPct val="120000"/>
              </a:lnSpc>
              <a:spcBef>
                <a:spcPct val="20000"/>
              </a:spcBef>
              <a:buClr>
                <a:schemeClr val="tx2"/>
              </a:buClr>
              <a:defRPr/>
            </a:pP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t>总结</a:t>
            </a:r>
          </a:p>
        </p:txBody>
      </p:sp>
      <p:sp>
        <p:nvSpPr>
          <p:cNvPr id="53251" name="TextBox 4"/>
          <p:cNvSpPr txBox="1">
            <a:spLocks noChangeArrowheads="1"/>
          </p:cNvSpPr>
          <p:nvPr/>
        </p:nvSpPr>
        <p:spPr bwMode="auto">
          <a:xfrm>
            <a:off x="3527842" y="1202554"/>
            <a:ext cx="6383338" cy="501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404040"/>
                </a:solidFill>
                <a:ea typeface="微软雅黑" panose="020B0503020204020204" pitchFamily="34" charset="-122"/>
                <a:cs typeface="Arial" panose="020B0604020202020204" pitchFamily="34" charset="0"/>
              </a:rPr>
              <a:t>let 和 const 命令</a:t>
            </a:r>
            <a:endParaRPr lang="zh-CN" altLang="en-US"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变量的解构赋值</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en-US" altLang="zh-CN" sz="2000" b="1" dirty="0">
                <a:solidFill>
                  <a:srgbClr val="404040"/>
                </a:solidFill>
                <a:ea typeface="微软雅黑" panose="020B0503020204020204" pitchFamily="34" charset="-122"/>
                <a:cs typeface="Arial" panose="020B0604020202020204" pitchFamily="34" charset="0"/>
              </a:rPr>
              <a:t>箭头函数使用</a:t>
            </a:r>
            <a:endParaRPr lang="en-US" altLang="zh-CN" sz="2000" b="1" dirty="0">
              <a:ea typeface="微软雅黑" panose="020B0503020204020204" pitchFamily="34" charset="-122"/>
              <a:cs typeface="Arial" panose="020B0604020202020204" pitchFamily="34" charset="0"/>
            </a:endParaRPr>
          </a:p>
          <a:p>
            <a:pPr eaLnBrk="1" hangingPunct="1"/>
            <a:endParaRPr lang="zh-CN" altLang="en-US" sz="2000" b="1" dirty="0">
              <a:ea typeface="微软雅黑" panose="020B0503020204020204" pitchFamily="34" charset="-122"/>
              <a:cs typeface="Arial" panose="020B0604020202020204" pitchFamily="34" charset="0"/>
            </a:endParaRPr>
          </a:p>
          <a:p>
            <a:pPr eaLnBrk="1" hangingPunct="1"/>
            <a:endParaRPr lang="zh-CN" altLang="en-US" sz="2000" b="1" dirty="0">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Map 数据结构</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zh-CN" altLang="en-US" sz="2000" b="1" dirty="0">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Module 的语法</a:t>
            </a:r>
            <a:endParaRPr lang="zh-CN" altLang="en-US" sz="2000" b="1" dirty="0">
              <a:ea typeface="微软雅黑" panose="020B0503020204020204" pitchFamily="34" charset="-122"/>
              <a:cs typeface="Arial" panose="020B0604020202020204" pitchFamily="34" charset="0"/>
            </a:endParaRPr>
          </a:p>
          <a:p>
            <a:pPr eaLnBrk="1" hangingPunct="1"/>
            <a:endParaRPr lang="zh-CN" altLang="en-US" sz="2000" b="1" dirty="0">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Promise 对象</a:t>
            </a:r>
            <a:endParaRPr lang="zh-CN" altLang="en-US" sz="2000" b="1" dirty="0">
              <a:solidFill>
                <a:srgbClr val="404040"/>
              </a:solidFill>
              <a:ea typeface="微软雅黑" panose="020B0503020204020204" pitchFamily="34" charset="-122"/>
              <a:cs typeface="Arial" panose="020B0604020202020204" pitchFamily="34" charset="0"/>
            </a:endParaRPr>
          </a:p>
        </p:txBody>
      </p:sp>
      <p:sp>
        <p:nvSpPr>
          <p:cNvPr id="53256" name="TextBox 15"/>
          <p:cNvSpPr txBox="1">
            <a:spLocks noChangeArrowheads="1"/>
          </p:cNvSpPr>
          <p:nvPr/>
        </p:nvSpPr>
        <p:spPr bwMode="auto">
          <a:xfrm>
            <a:off x="485775" y="3382010"/>
            <a:ext cx="27660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sz="2000" b="1" dirty="0">
                <a:solidFill>
                  <a:srgbClr val="404040"/>
                </a:solidFill>
                <a:ea typeface="微软雅黑" panose="020B0503020204020204" pitchFamily="34" charset="-122"/>
                <a:cs typeface="Arial" panose="020B0604020202020204" pitchFamily="34" charset="0"/>
              </a:rPr>
              <a:t>大觅项目中ES6的使用</a:t>
            </a:r>
            <a:endParaRPr sz="2000" b="1" dirty="0">
              <a:solidFill>
                <a:srgbClr val="404040"/>
              </a:solidFill>
              <a:ea typeface="微软雅黑" panose="020B0503020204020204" pitchFamily="34" charset="-122"/>
              <a:cs typeface="Arial" panose="020B0604020202020204" pitchFamily="34" charset="0"/>
            </a:endParaRPr>
          </a:p>
        </p:txBody>
      </p:sp>
      <p:sp>
        <p:nvSpPr>
          <p:cNvPr id="53257" name="AutoShape 3"/>
          <p:cNvSpPr/>
          <p:nvPr/>
        </p:nvSpPr>
        <p:spPr bwMode="auto">
          <a:xfrm>
            <a:off x="3182620" y="1099185"/>
            <a:ext cx="377190" cy="5043170"/>
          </a:xfrm>
          <a:prstGeom prst="leftBrace">
            <a:avLst>
              <a:gd name="adj1" fmla="val 62112"/>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4" name="AutoShape 3"/>
          <p:cNvSpPr/>
          <p:nvPr/>
        </p:nvSpPr>
        <p:spPr bwMode="auto">
          <a:xfrm>
            <a:off x="5638800" y="1072515"/>
            <a:ext cx="206375" cy="651510"/>
          </a:xfrm>
          <a:prstGeom prst="leftBrace">
            <a:avLst>
              <a:gd name="adj1" fmla="val 62207"/>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2" name="矩形 1"/>
          <p:cNvSpPr/>
          <p:nvPr/>
        </p:nvSpPr>
        <p:spPr>
          <a:xfrm>
            <a:off x="5928535" y="993317"/>
            <a:ext cx="4748574" cy="730885"/>
          </a:xfrm>
          <a:prstGeom prst="rect">
            <a:avLst/>
          </a:prstGeom>
        </p:spPr>
        <p:txBody>
          <a:bodyPr wrap="square">
            <a:spAutoFit/>
          </a:bodyPr>
          <a:lstStyle/>
          <a:p>
            <a:pPr lvl="0">
              <a:lnSpc>
                <a:spcPct val="130000"/>
              </a:lnSpc>
            </a:pPr>
            <a:r>
              <a:rPr lang="zh-CN" altLang="zh-CN" sz="1600" b="1" dirty="0">
                <a:solidFill>
                  <a:srgbClr val="FF0000"/>
                </a:solidFill>
                <a:ea typeface="微软雅黑" panose="020B0503020204020204" pitchFamily="34" charset="-122"/>
                <a:cs typeface="Arial" panose="020B0604020202020204" pitchFamily="34" charset="0"/>
              </a:rPr>
              <a:t>let命令</a:t>
            </a:r>
            <a:endParaRPr lang="zh-CN" altLang="zh-CN" sz="1600" b="1" dirty="0">
              <a:solidFill>
                <a:srgbClr val="FF0000"/>
              </a:solidFill>
              <a:ea typeface="微软雅黑" panose="020B0503020204020204" pitchFamily="34" charset="-122"/>
              <a:cs typeface="Arial" panose="020B0604020202020204" pitchFamily="34" charset="0"/>
            </a:endParaRPr>
          </a:p>
          <a:p>
            <a:pPr lvl="0">
              <a:lnSpc>
                <a:spcPct val="130000"/>
              </a:lnSpc>
            </a:pPr>
            <a:r>
              <a:rPr lang="zh-CN" altLang="zh-CN" sz="1600" b="1" dirty="0">
                <a:solidFill>
                  <a:srgbClr val="FF0000"/>
                </a:solidFill>
                <a:ea typeface="微软雅黑" panose="020B0503020204020204" pitchFamily="34" charset="-122"/>
                <a:cs typeface="Arial" panose="020B0604020202020204" pitchFamily="34" charset="0"/>
              </a:rPr>
              <a:t>const命令</a:t>
            </a:r>
            <a:endParaRPr lang="zh-CN" altLang="zh-CN" sz="1600" b="1" dirty="0">
              <a:solidFill>
                <a:srgbClr val="FF0000"/>
              </a:solidFill>
              <a:ea typeface="微软雅黑" panose="020B0503020204020204" pitchFamily="34" charset="-122"/>
              <a:cs typeface="Arial" panose="020B0604020202020204" pitchFamily="34" charset="0"/>
            </a:endParaRPr>
          </a:p>
        </p:txBody>
      </p:sp>
      <p:sp>
        <p:nvSpPr>
          <p:cNvPr id="19" name="AutoShape 3"/>
          <p:cNvSpPr/>
          <p:nvPr/>
        </p:nvSpPr>
        <p:spPr bwMode="auto">
          <a:xfrm>
            <a:off x="5439410" y="1915160"/>
            <a:ext cx="199390" cy="729615"/>
          </a:xfrm>
          <a:prstGeom prst="leftBrace">
            <a:avLst>
              <a:gd name="adj1" fmla="val 61885"/>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8" name="TextBox 17"/>
          <p:cNvSpPr txBox="1"/>
          <p:nvPr/>
        </p:nvSpPr>
        <p:spPr>
          <a:xfrm>
            <a:off x="5638800" y="1834515"/>
            <a:ext cx="3138170" cy="810260"/>
          </a:xfrm>
          <a:prstGeom prst="rect">
            <a:avLst/>
          </a:prstGeom>
          <a:noFill/>
        </p:spPr>
        <p:txBody>
          <a:bodyPr wrap="square" rtlCol="0">
            <a:spAutoFit/>
          </a:bodyPr>
          <a:lstStyle/>
          <a:p>
            <a:pPr algn="l">
              <a:lnSpc>
                <a:spcPct val="130000"/>
              </a:lnSpc>
            </a:pPr>
            <a:r>
              <a:rPr lang="zh-CN" altLang="en-US" b="1" dirty="0">
                <a:solidFill>
                  <a:srgbClr val="FF0000"/>
                </a:solidFill>
                <a:latin typeface="微软雅黑" panose="020B0503020204020204" pitchFamily="34" charset="-122"/>
                <a:ea typeface="微软雅黑" panose="020B0503020204020204" pitchFamily="34" charset="-122"/>
              </a:rPr>
              <a:t>数组的解构赋值</a:t>
            </a:r>
            <a:endParaRPr lang="zh-CN" altLang="en-US" b="1" dirty="0">
              <a:solidFill>
                <a:srgbClr val="FF0000"/>
              </a:solidFill>
              <a:latin typeface="微软雅黑" panose="020B0503020204020204" pitchFamily="34" charset="-122"/>
              <a:ea typeface="微软雅黑" panose="020B0503020204020204" pitchFamily="34" charset="-122"/>
            </a:endParaRPr>
          </a:p>
          <a:p>
            <a:pPr algn="l">
              <a:lnSpc>
                <a:spcPct val="130000"/>
              </a:lnSpc>
            </a:pPr>
            <a:r>
              <a:rPr lang="zh-CN" altLang="en-US" b="1" dirty="0">
                <a:solidFill>
                  <a:srgbClr val="FF0000"/>
                </a:solidFill>
                <a:latin typeface="微软雅黑" panose="020B0503020204020204" pitchFamily="34" charset="-122"/>
                <a:ea typeface="微软雅黑" panose="020B0503020204020204" pitchFamily="34" charset="-122"/>
              </a:rPr>
              <a:t>对象的解构赋值</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 name="AutoShape 3"/>
          <p:cNvSpPr/>
          <p:nvPr/>
        </p:nvSpPr>
        <p:spPr bwMode="auto">
          <a:xfrm>
            <a:off x="5240020" y="2893695"/>
            <a:ext cx="199390" cy="729615"/>
          </a:xfrm>
          <a:prstGeom prst="leftBrace">
            <a:avLst>
              <a:gd name="adj1" fmla="val 61885"/>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p>
            <a:pPr algn="ctr"/>
            <a:endParaRPr lang="zh-CN" altLang="en-US">
              <a:ea typeface="黑体" panose="02010609060101010101" pitchFamily="49" charset="-122"/>
            </a:endParaRPr>
          </a:p>
        </p:txBody>
      </p:sp>
      <p:sp>
        <p:nvSpPr>
          <p:cNvPr id="4" name="TextBox 17"/>
          <p:cNvSpPr txBox="1"/>
          <p:nvPr/>
        </p:nvSpPr>
        <p:spPr>
          <a:xfrm>
            <a:off x="5439410" y="2813050"/>
            <a:ext cx="3138170" cy="810260"/>
          </a:xfrm>
          <a:prstGeom prst="rect">
            <a:avLst/>
          </a:prstGeom>
          <a:noFill/>
        </p:spPr>
        <p:txBody>
          <a:bodyPr wrap="square" rtlCol="0">
            <a:spAutoFit/>
          </a:bodyPr>
          <a:p>
            <a:pPr algn="l">
              <a:lnSpc>
                <a:spcPct val="130000"/>
              </a:lnSpc>
            </a:pPr>
            <a:r>
              <a:rPr lang="zh-CN" altLang="en-US" b="1" dirty="0">
                <a:solidFill>
                  <a:srgbClr val="FF0000"/>
                </a:solidFill>
                <a:latin typeface="微软雅黑" panose="020B0503020204020204" pitchFamily="34" charset="-122"/>
                <a:ea typeface="微软雅黑" panose="020B0503020204020204" pitchFamily="34" charset="-122"/>
              </a:rPr>
              <a:t>箭头函数起因、使用</a:t>
            </a:r>
            <a:endParaRPr lang="zh-CN" altLang="en-US" b="1" dirty="0">
              <a:solidFill>
                <a:srgbClr val="FF0000"/>
              </a:solidFill>
              <a:latin typeface="微软雅黑" panose="020B0503020204020204" pitchFamily="34" charset="-122"/>
              <a:ea typeface="微软雅黑" panose="020B0503020204020204" pitchFamily="34" charset="-122"/>
            </a:endParaRPr>
          </a:p>
          <a:p>
            <a:pPr algn="l">
              <a:lnSpc>
                <a:spcPct val="130000"/>
              </a:lnSpc>
            </a:pPr>
            <a:r>
              <a:rPr lang="zh-CN" altLang="en-US" b="1" dirty="0">
                <a:solidFill>
                  <a:srgbClr val="FF0000"/>
                </a:solidFill>
                <a:latin typeface="微软雅黑" panose="020B0503020204020204" pitchFamily="34" charset="-122"/>
                <a:ea typeface="微软雅黑" panose="020B0503020204020204" pitchFamily="34" charset="-122"/>
                <a:sym typeface="+mn-ea"/>
              </a:rPr>
              <a:t>箭头函数使用场景</a:t>
            </a:r>
            <a:endParaRPr lang="zh-CN" altLang="en-US" b="1" dirty="0">
              <a:solidFill>
                <a:srgbClr val="FF0000"/>
              </a:solidFill>
              <a:latin typeface="微软雅黑" panose="020B0503020204020204" pitchFamily="34" charset="-122"/>
              <a:ea typeface="微软雅黑" panose="020B0503020204020204" pitchFamily="34" charset="-122"/>
              <a:sym typeface="+mn-ea"/>
            </a:endParaRPr>
          </a:p>
        </p:txBody>
      </p:sp>
      <p:sp>
        <p:nvSpPr>
          <p:cNvPr id="5" name="AutoShape 3"/>
          <p:cNvSpPr/>
          <p:nvPr/>
        </p:nvSpPr>
        <p:spPr bwMode="auto">
          <a:xfrm>
            <a:off x="5240020" y="3751580"/>
            <a:ext cx="199390" cy="729615"/>
          </a:xfrm>
          <a:prstGeom prst="leftBrace">
            <a:avLst>
              <a:gd name="adj1" fmla="val 61885"/>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p>
            <a:pPr algn="ctr"/>
            <a:endParaRPr lang="zh-CN" altLang="en-US">
              <a:ea typeface="黑体" panose="02010609060101010101" pitchFamily="49" charset="-122"/>
            </a:endParaRPr>
          </a:p>
        </p:txBody>
      </p:sp>
      <p:sp>
        <p:nvSpPr>
          <p:cNvPr id="6" name="TextBox 17"/>
          <p:cNvSpPr txBox="1"/>
          <p:nvPr/>
        </p:nvSpPr>
        <p:spPr>
          <a:xfrm>
            <a:off x="5439410" y="3670935"/>
            <a:ext cx="3138170" cy="810260"/>
          </a:xfrm>
          <a:prstGeom prst="rect">
            <a:avLst/>
          </a:prstGeom>
          <a:noFill/>
        </p:spPr>
        <p:txBody>
          <a:bodyPr wrap="square" rtlCol="0">
            <a:spAutoFit/>
          </a:bodyPr>
          <a:p>
            <a:pPr algn="l">
              <a:lnSpc>
                <a:spcPct val="130000"/>
              </a:lnSpc>
            </a:pPr>
            <a:r>
              <a:rPr lang="zh-CN" altLang="en-US" b="1" dirty="0">
                <a:solidFill>
                  <a:srgbClr val="404040"/>
                </a:solidFill>
                <a:latin typeface="微软雅黑" panose="020B0503020204020204" pitchFamily="34" charset="-122"/>
                <a:ea typeface="微软雅黑" panose="020B0503020204020204" pitchFamily="34" charset="-122"/>
              </a:rPr>
              <a:t>如何创建Map</a:t>
            </a:r>
            <a:endParaRPr lang="zh-CN" altLang="en-US" b="1" dirty="0">
              <a:solidFill>
                <a:srgbClr val="404040"/>
              </a:solidFill>
              <a:latin typeface="微软雅黑" panose="020B0503020204020204" pitchFamily="34" charset="-122"/>
              <a:ea typeface="微软雅黑" panose="020B0503020204020204" pitchFamily="34" charset="-122"/>
            </a:endParaRPr>
          </a:p>
          <a:p>
            <a:pPr algn="l">
              <a:lnSpc>
                <a:spcPct val="130000"/>
              </a:lnSpc>
            </a:pPr>
            <a:r>
              <a:rPr lang="zh-CN" altLang="en-US" b="1" dirty="0">
                <a:solidFill>
                  <a:srgbClr val="404040"/>
                </a:solidFill>
                <a:latin typeface="微软雅黑" panose="020B0503020204020204" pitchFamily="34" charset="-122"/>
                <a:ea typeface="微软雅黑" panose="020B0503020204020204" pitchFamily="34" charset="-122"/>
                <a:sym typeface="+mn-ea"/>
              </a:rPr>
              <a:t>Map 属性及方法</a:t>
            </a:r>
            <a:endParaRPr lang="zh-CN" altLang="en-US" b="1" dirty="0">
              <a:solidFill>
                <a:srgbClr val="404040"/>
              </a:solidFill>
              <a:latin typeface="微软雅黑" panose="020B0503020204020204" pitchFamily="34" charset="-122"/>
              <a:ea typeface="微软雅黑" panose="020B0503020204020204" pitchFamily="34" charset="-122"/>
              <a:sym typeface="+mn-ea"/>
            </a:endParaRPr>
          </a:p>
        </p:txBody>
      </p:sp>
      <p:sp>
        <p:nvSpPr>
          <p:cNvPr id="7" name="AutoShape 3"/>
          <p:cNvSpPr/>
          <p:nvPr/>
        </p:nvSpPr>
        <p:spPr bwMode="auto">
          <a:xfrm>
            <a:off x="5360035" y="4688840"/>
            <a:ext cx="199390" cy="729615"/>
          </a:xfrm>
          <a:prstGeom prst="leftBrace">
            <a:avLst>
              <a:gd name="adj1" fmla="val 61885"/>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p>
            <a:pPr algn="ctr"/>
            <a:endParaRPr lang="zh-CN" altLang="en-US">
              <a:ea typeface="黑体" panose="02010609060101010101" pitchFamily="49" charset="-122"/>
            </a:endParaRPr>
          </a:p>
        </p:txBody>
      </p:sp>
      <p:sp>
        <p:nvSpPr>
          <p:cNvPr id="8" name="TextBox 17"/>
          <p:cNvSpPr txBox="1"/>
          <p:nvPr/>
        </p:nvSpPr>
        <p:spPr>
          <a:xfrm>
            <a:off x="5559425" y="4608195"/>
            <a:ext cx="3138170" cy="810260"/>
          </a:xfrm>
          <a:prstGeom prst="rect">
            <a:avLst/>
          </a:prstGeom>
          <a:noFill/>
        </p:spPr>
        <p:txBody>
          <a:bodyPr wrap="square" rtlCol="0">
            <a:spAutoFit/>
          </a:bodyPr>
          <a:p>
            <a:pPr algn="l">
              <a:lnSpc>
                <a:spcPct val="130000"/>
              </a:lnSpc>
            </a:pPr>
            <a:r>
              <a:rPr lang="zh-CN" altLang="en-US" b="1" dirty="0">
                <a:solidFill>
                  <a:srgbClr val="404040"/>
                </a:solidFill>
                <a:latin typeface="微软雅黑" panose="020B0503020204020204" pitchFamily="34" charset="-122"/>
                <a:ea typeface="微软雅黑" panose="020B0503020204020204" pitchFamily="34" charset="-122"/>
              </a:rPr>
              <a:t>export、import命令</a:t>
            </a:r>
            <a:endParaRPr lang="zh-CN" altLang="en-US" b="1" dirty="0">
              <a:solidFill>
                <a:srgbClr val="404040"/>
              </a:solidFill>
              <a:latin typeface="微软雅黑" panose="020B0503020204020204" pitchFamily="34" charset="-122"/>
              <a:ea typeface="微软雅黑" panose="020B0503020204020204" pitchFamily="34" charset="-122"/>
            </a:endParaRPr>
          </a:p>
          <a:p>
            <a:pPr algn="l">
              <a:lnSpc>
                <a:spcPct val="130000"/>
              </a:lnSpc>
            </a:pPr>
            <a:r>
              <a:rPr lang="zh-CN" altLang="en-US" b="1" dirty="0">
                <a:solidFill>
                  <a:srgbClr val="FF0000"/>
                </a:solidFill>
                <a:latin typeface="微软雅黑" panose="020B0503020204020204" pitchFamily="34" charset="-122"/>
                <a:ea typeface="微软雅黑" panose="020B0503020204020204" pitchFamily="34" charset="-122"/>
                <a:sym typeface="+mn-ea"/>
              </a:rPr>
              <a:t>export default 命令</a:t>
            </a:r>
            <a:endParaRPr lang="zh-CN" altLang="en-US" b="1" dirty="0">
              <a:solidFill>
                <a:srgbClr val="FF0000"/>
              </a:solidFill>
              <a:latin typeface="微软雅黑" panose="020B0503020204020204" pitchFamily="34" charset="-122"/>
              <a:ea typeface="微软雅黑" panose="020B0503020204020204" pitchFamily="34" charset="-122"/>
              <a:sym typeface="+mn-ea"/>
            </a:endParaRPr>
          </a:p>
        </p:txBody>
      </p:sp>
      <p:sp>
        <p:nvSpPr>
          <p:cNvPr id="9" name="AutoShape 3"/>
          <p:cNvSpPr/>
          <p:nvPr/>
        </p:nvSpPr>
        <p:spPr bwMode="auto">
          <a:xfrm>
            <a:off x="5280660" y="5625465"/>
            <a:ext cx="199390" cy="729615"/>
          </a:xfrm>
          <a:prstGeom prst="leftBrace">
            <a:avLst>
              <a:gd name="adj1" fmla="val 61885"/>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p>
            <a:pPr algn="ctr"/>
            <a:endParaRPr lang="zh-CN" altLang="en-US">
              <a:ea typeface="黑体" panose="02010609060101010101" pitchFamily="49" charset="-122"/>
            </a:endParaRPr>
          </a:p>
        </p:txBody>
      </p:sp>
      <p:sp>
        <p:nvSpPr>
          <p:cNvPr id="10" name="TextBox 17"/>
          <p:cNvSpPr txBox="1"/>
          <p:nvPr/>
        </p:nvSpPr>
        <p:spPr>
          <a:xfrm>
            <a:off x="5480050" y="5544820"/>
            <a:ext cx="3138170" cy="810260"/>
          </a:xfrm>
          <a:prstGeom prst="rect">
            <a:avLst/>
          </a:prstGeom>
          <a:noFill/>
        </p:spPr>
        <p:txBody>
          <a:bodyPr wrap="square" rtlCol="0">
            <a:spAutoFit/>
          </a:bodyPr>
          <a:p>
            <a:pPr algn="l">
              <a:lnSpc>
                <a:spcPct val="130000"/>
              </a:lnSpc>
            </a:pPr>
            <a:r>
              <a:rPr lang="zh-CN" altLang="en-US" b="1" dirty="0">
                <a:solidFill>
                  <a:srgbClr val="404040"/>
                </a:solidFill>
                <a:latin typeface="微软雅黑" panose="020B0503020204020204" pitchFamily="34" charset="-122"/>
                <a:ea typeface="微软雅黑" panose="020B0503020204020204" pitchFamily="34" charset="-122"/>
              </a:rPr>
              <a:t>Promise 的含义</a:t>
            </a:r>
            <a:endParaRPr lang="zh-CN" altLang="en-US" b="1" dirty="0">
              <a:solidFill>
                <a:srgbClr val="404040"/>
              </a:solidFill>
              <a:latin typeface="微软雅黑" panose="020B0503020204020204" pitchFamily="34" charset="-122"/>
              <a:ea typeface="微软雅黑" panose="020B0503020204020204" pitchFamily="34" charset="-122"/>
            </a:endParaRPr>
          </a:p>
          <a:p>
            <a:pPr algn="l">
              <a:lnSpc>
                <a:spcPct val="130000"/>
              </a:lnSpc>
            </a:pPr>
            <a:r>
              <a:rPr lang="zh-CN" altLang="en-US" b="1" dirty="0">
                <a:solidFill>
                  <a:srgbClr val="FF0000"/>
                </a:solidFill>
                <a:latin typeface="微软雅黑" panose="020B0503020204020204" pitchFamily="34" charset="-122"/>
                <a:ea typeface="微软雅黑" panose="020B0503020204020204" pitchFamily="34" charset="-122"/>
                <a:sym typeface="+mn-ea"/>
              </a:rPr>
              <a:t>Promise 的基本用法</a:t>
            </a:r>
            <a:endParaRPr lang="zh-CN" altLang="en-US" b="1"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作业</a:t>
            </a:r>
            <a:endParaRPr lang="zh-CN" altLang="en-US" dirty="0"/>
          </a:p>
        </p:txBody>
      </p:sp>
      <p:sp>
        <p:nvSpPr>
          <p:cNvPr id="3" name="内容占位符 2"/>
          <p:cNvSpPr>
            <a:spLocks noGrp="1"/>
          </p:cNvSpPr>
          <p:nvPr>
            <p:ph idx="1"/>
          </p:nvPr>
        </p:nvSpPr>
        <p:spPr/>
        <p:txBody>
          <a:bodyPr/>
          <a:lstStyle/>
          <a:p>
            <a:pPr lvl="0"/>
            <a:r>
              <a:rPr lang="zh-CN" altLang="en-US"/>
              <a:t>课后作业</a:t>
            </a:r>
            <a:endParaRPr lang="zh-CN" altLang="en-US"/>
          </a:p>
          <a:p>
            <a:pPr lvl="1"/>
            <a:r>
              <a:rPr lang="zh-CN" altLang="en-US">
                <a:solidFill>
                  <a:srgbClr val="FF0000"/>
                </a:solidFill>
              </a:rPr>
              <a:t>教员备课时根据班级情况在此添加内容，应区分必做、选做内容，以满足不同层次学员的需求</a:t>
            </a:r>
            <a:endParaRPr lang="zh-CN" altLang="en-US">
              <a:solidFill>
                <a:srgbClr val="FF0000"/>
              </a:solidFill>
            </a:endParaRPr>
          </a:p>
          <a:p>
            <a:pPr lvl="1"/>
            <a:endParaRPr lang="zh-CN" altLang="en-US"/>
          </a:p>
          <a:p>
            <a:pPr lvl="0"/>
            <a:r>
              <a:rPr lang="zh-CN" altLang="en-US"/>
              <a:t>预习作业</a:t>
            </a:r>
            <a:endParaRPr lang="zh-CN" altLang="en-US"/>
          </a:p>
          <a:p>
            <a:pPr lvl="1"/>
            <a:r>
              <a:rPr lang="zh-CN" altLang="en-US">
                <a:solidFill>
                  <a:srgbClr val="FF0000"/>
                </a:solidFill>
              </a:rPr>
              <a:t>教员备课时根据班级情况在此添加预习内容</a:t>
            </a:r>
            <a:endParaRPr lang="zh-CN" altLang="en-US">
              <a:solidFill>
                <a:srgbClr val="FF0000"/>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2" name="组合 1"/>
          <p:cNvGrpSpPr/>
          <p:nvPr/>
        </p:nvGrpSpPr>
        <p:grpSpPr>
          <a:xfrm>
            <a:off x="1938338" y="1322388"/>
            <a:ext cx="8239125" cy="4249737"/>
            <a:chOff x="5131" y="3475"/>
            <a:chExt cx="9508" cy="4905"/>
          </a:xfrm>
        </p:grpSpPr>
        <p:sp>
          <p:nvSpPr>
            <p:cNvPr id="3" name="文本框 4"/>
            <p:cNvSpPr txBox="1"/>
            <p:nvPr/>
          </p:nvSpPr>
          <p:spPr>
            <a:xfrm>
              <a:off x="5410" y="7920"/>
              <a:ext cx="3850" cy="460"/>
            </a:xfrm>
            <a:prstGeom prst="rect">
              <a:avLst/>
            </a:prstGeom>
            <a:noFill/>
            <a:ln w="9525">
              <a:noFill/>
            </a:ln>
          </p:spPr>
          <p:txBody>
            <a:bodyPr anchor="t">
              <a:spAutoFit/>
            </a:bodyPr>
            <a:p>
              <a:pPr algn="ctr"/>
              <a:r>
                <a:rPr lang="zh-CN" altLang="en-US" sz="2000" b="1" dirty="0">
                  <a:solidFill>
                    <a:srgbClr val="A0C101"/>
                  </a:solidFill>
                  <a:latin typeface="微软雅黑" panose="020B0503020204020204" pitchFamily="34" charset="-122"/>
                  <a:ea typeface="微软雅黑" panose="020B0503020204020204" pitchFamily="34" charset="-122"/>
                </a:rPr>
                <a:t>扫一扫 关注课工场</a:t>
              </a:r>
              <a:endParaRPr lang="zh-CN" altLang="en-US" sz="2000" b="1" dirty="0">
                <a:solidFill>
                  <a:srgbClr val="A0C101"/>
                </a:solidFill>
                <a:latin typeface="微软雅黑" panose="020B0503020204020204" pitchFamily="34" charset="-122"/>
                <a:ea typeface="微软雅黑" panose="020B0503020204020204" pitchFamily="34" charset="-122"/>
              </a:endParaRPr>
            </a:p>
          </p:txBody>
        </p:sp>
        <p:sp>
          <p:nvSpPr>
            <p:cNvPr id="4" name="文本框 5"/>
            <p:cNvSpPr txBox="1"/>
            <p:nvPr/>
          </p:nvSpPr>
          <p:spPr>
            <a:xfrm>
              <a:off x="10642" y="7920"/>
              <a:ext cx="3848" cy="460"/>
            </a:xfrm>
            <a:prstGeom prst="rect">
              <a:avLst/>
            </a:prstGeom>
            <a:noFill/>
            <a:ln w="9525">
              <a:noFill/>
            </a:ln>
          </p:spPr>
          <p:txBody>
            <a:bodyPr anchor="t">
              <a:spAutoFit/>
            </a:bodyPr>
            <a:p>
              <a:pPr algn="ctr"/>
              <a:r>
                <a:rPr lang="zh-CN" altLang="en-US" sz="2000" b="1" dirty="0">
                  <a:solidFill>
                    <a:srgbClr val="A0C101"/>
                  </a:solidFill>
                  <a:latin typeface="微软雅黑" panose="020B0503020204020204" pitchFamily="34" charset="-122"/>
                  <a:ea typeface="微软雅黑" panose="020B0503020204020204" pitchFamily="34" charset="-122"/>
                </a:rPr>
                <a:t>扫一扫 下载</a:t>
              </a:r>
              <a:r>
                <a:rPr lang="en-US" altLang="zh-CN" sz="2000" b="1" dirty="0">
                  <a:solidFill>
                    <a:srgbClr val="A0C101"/>
                  </a:solidFill>
                  <a:latin typeface="微软雅黑" panose="020B0503020204020204" pitchFamily="34" charset="-122"/>
                  <a:ea typeface="微软雅黑" panose="020B0503020204020204" pitchFamily="34" charset="-122"/>
                </a:rPr>
                <a:t>APP</a:t>
              </a:r>
              <a:endParaRPr lang="en-US" altLang="zh-CN" sz="2000" b="1" dirty="0">
                <a:solidFill>
                  <a:srgbClr val="A0C101"/>
                </a:solidFill>
                <a:latin typeface="微软雅黑" panose="020B0503020204020204" pitchFamily="34" charset="-122"/>
                <a:ea typeface="微软雅黑" panose="020B0503020204020204" pitchFamily="34" charset="-122"/>
              </a:endParaRPr>
            </a:p>
          </p:txBody>
        </p:sp>
        <p:pic>
          <p:nvPicPr>
            <p:cNvPr id="5" name="图片 2" descr="课工场最新APP二维码"/>
            <p:cNvPicPr>
              <a:picLocks noChangeAspect="1"/>
            </p:cNvPicPr>
            <p:nvPr/>
          </p:nvPicPr>
          <p:blipFill>
            <a:blip r:embed="rId1"/>
            <a:stretch>
              <a:fillRect/>
            </a:stretch>
          </p:blipFill>
          <p:spPr>
            <a:xfrm>
              <a:off x="10309" y="3475"/>
              <a:ext cx="4330" cy="4330"/>
            </a:xfrm>
            <a:prstGeom prst="rect">
              <a:avLst/>
            </a:prstGeom>
            <a:noFill/>
            <a:ln w="9525">
              <a:noFill/>
            </a:ln>
          </p:spPr>
        </p:pic>
        <p:pic>
          <p:nvPicPr>
            <p:cNvPr id="6" name="图片 1" descr="课工场最新微信"/>
            <p:cNvPicPr>
              <a:picLocks noChangeAspect="1"/>
            </p:cNvPicPr>
            <p:nvPr/>
          </p:nvPicPr>
          <p:blipFill>
            <a:blip r:embed="rId2"/>
            <a:stretch>
              <a:fillRect/>
            </a:stretch>
          </p:blipFill>
          <p:spPr>
            <a:xfrm>
              <a:off x="5131" y="3475"/>
              <a:ext cx="4332" cy="4330"/>
            </a:xfrm>
            <a:prstGeom prst="rect">
              <a:avLst/>
            </a:prstGeom>
            <a:noFill/>
            <a:ln w="9525">
              <a:noFill/>
            </a:ln>
          </p:spPr>
        </p:pic>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altLang="en-US" sz="3700">
                <a:sym typeface="+mn-ea"/>
              </a:rPr>
              <a:t>let命令</a:t>
            </a:r>
            <a:r>
              <a:rPr lang="zh-CN" sz="3700">
                <a:sym typeface="+mn-ea"/>
              </a:rPr>
              <a:t>与</a:t>
            </a:r>
            <a:r>
              <a:rPr lang="en-US" altLang="zh-CN" sz="3700">
                <a:sym typeface="+mn-ea"/>
              </a:rPr>
              <a:t>var</a:t>
            </a:r>
            <a:r>
              <a:rPr lang="zh-CN" altLang="en-US" sz="3700">
                <a:sym typeface="+mn-ea"/>
              </a:rPr>
              <a:t>的区别</a:t>
            </a:r>
            <a:r>
              <a:rPr lang="en-US" altLang="zh-CN" sz="3700">
                <a:sym typeface="+mn-ea"/>
              </a:rPr>
              <a:t>4-2</a:t>
            </a:r>
            <a:endParaRPr lang="en-US" altLang="zh-CN" sz="3700">
              <a:latin typeface="微软雅黑" panose="020B0503020204020204" pitchFamily="34" charset="-122"/>
              <a:ea typeface="微软雅黑" panose="020B0503020204020204" pitchFamily="34" charset="-122"/>
              <a:sym typeface="+mn-ea"/>
            </a:endParaRPr>
          </a:p>
        </p:txBody>
      </p:sp>
      <p:sp>
        <p:nvSpPr>
          <p:cNvPr id="7171" name="内容占位符 2"/>
          <p:cNvSpPr>
            <a:spLocks noGrp="1" noChangeArrowheads="1"/>
          </p:cNvSpPr>
          <p:nvPr>
            <p:ph idx="1"/>
          </p:nvPr>
        </p:nvSpPr>
        <p:spPr>
          <a:xfrm>
            <a:off x="771525" y="1308100"/>
            <a:ext cx="9935210" cy="4818380"/>
          </a:xfrm>
        </p:spPr>
        <p:txBody>
          <a:bodyPr/>
          <a:lstStyle/>
          <a:p>
            <a:r>
              <a:rPr altLang="en-US">
                <a:sym typeface="+mn-ea"/>
              </a:rPr>
              <a:t>使用let声明的变量作用域不会被提前</a:t>
            </a:r>
            <a:endParaRPr altLang="en-US">
              <a:sym typeface="+mn-ea"/>
            </a:endParaRPr>
          </a:p>
        </p:txBody>
      </p:sp>
      <p:grpSp>
        <p:nvGrpSpPr>
          <p:cNvPr id="7" name="组合 6"/>
          <p:cNvGrpSpPr/>
          <p:nvPr/>
        </p:nvGrpSpPr>
        <p:grpSpPr>
          <a:xfrm>
            <a:off x="2975928" y="5511800"/>
            <a:ext cx="6240145" cy="614479"/>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459" cy="737"/>
              <a:chOff x="1638" y="2598"/>
              <a:chExt cx="5459" cy="737"/>
            </a:xfrm>
          </p:grpSpPr>
          <p:sp>
            <p:nvSpPr>
              <p:cNvPr id="6" name="文本框 5"/>
              <p:cNvSpPr txBox="1"/>
              <p:nvPr/>
            </p:nvSpPr>
            <p:spPr>
              <a:xfrm>
                <a:off x="2226" y="2648"/>
                <a:ext cx="487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2</a:t>
                </a:r>
                <a:r>
                  <a:rPr sz="2000" b="1">
                    <a:solidFill>
                      <a:srgbClr val="00C77A"/>
                    </a:solidFill>
                    <a:latin typeface="微软雅黑" panose="020B0503020204020204" pitchFamily="34" charset="-122"/>
                    <a:ea typeface="微软雅黑" panose="020B0503020204020204" pitchFamily="34" charset="-122"/>
                  </a:rPr>
                  <a:t>：let声明的变量作用域不会被提前</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982"/>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287911" cy="467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77645" y="2066290"/>
            <a:ext cx="7105650" cy="317436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 var 的情况</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console.log(foo); // 输出undefined</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var foo = 2;</a:t>
            </a:r>
            <a:endParaRPr lang="en-US" altLang="zh-CN" b="1" dirty="0">
              <a:latin typeface="+mn-lt"/>
            </a:endParaRPr>
          </a:p>
          <a:p>
            <a:pPr marL="342900" indent="-342900" eaLnBrk="0" hangingPunct="0">
              <a:lnSpc>
                <a:spcPct val="140000"/>
              </a:lnSpc>
              <a:spcBef>
                <a:spcPct val="20000"/>
              </a:spcBef>
              <a:buClr>
                <a:schemeClr val="tx2"/>
              </a:buClr>
              <a:defRPr/>
            </a:pP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let 的情况</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console.log(bar); // 报错ReferenceError:bar is not defined</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let bar = 2;</a:t>
            </a:r>
            <a:endParaRPr lang="en-US" altLang="zh-CN"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altLang="en-US" sz="3700">
                <a:sym typeface="+mn-ea"/>
              </a:rPr>
              <a:t>let命令</a:t>
            </a:r>
            <a:r>
              <a:rPr lang="zh-CN" sz="3700">
                <a:sym typeface="+mn-ea"/>
              </a:rPr>
              <a:t>与</a:t>
            </a:r>
            <a:r>
              <a:rPr lang="en-US" altLang="zh-CN" sz="3700">
                <a:sym typeface="+mn-ea"/>
              </a:rPr>
              <a:t>var</a:t>
            </a:r>
            <a:r>
              <a:rPr lang="zh-CN" altLang="en-US" sz="3700">
                <a:sym typeface="+mn-ea"/>
              </a:rPr>
              <a:t>的区别</a:t>
            </a:r>
            <a:r>
              <a:rPr lang="en-US" altLang="zh-CN" sz="3700">
                <a:sym typeface="+mn-ea"/>
              </a:rPr>
              <a:t>4-3</a:t>
            </a:r>
            <a:endParaRPr lang="en-US" altLang="zh-CN" sz="3700">
              <a:latin typeface="微软雅黑" panose="020B0503020204020204" pitchFamily="34" charset="-122"/>
              <a:ea typeface="微软雅黑" panose="020B0503020204020204" pitchFamily="34" charset="-122"/>
              <a:sym typeface="+mn-ea"/>
            </a:endParaRPr>
          </a:p>
        </p:txBody>
      </p:sp>
      <p:sp>
        <p:nvSpPr>
          <p:cNvPr id="7171" name="内容占位符 2"/>
          <p:cNvSpPr>
            <a:spLocks noGrp="1" noChangeArrowheads="1"/>
          </p:cNvSpPr>
          <p:nvPr>
            <p:ph idx="1"/>
          </p:nvPr>
        </p:nvSpPr>
        <p:spPr>
          <a:xfrm>
            <a:off x="771525" y="1308100"/>
            <a:ext cx="9935210" cy="4818380"/>
          </a:xfrm>
        </p:spPr>
        <p:txBody>
          <a:bodyPr/>
          <a:lstStyle/>
          <a:p>
            <a:r>
              <a:rPr altLang="en-US">
                <a:sym typeface="+mn-ea"/>
              </a:rPr>
              <a:t>在相同的作用域下不能声明相同的变量</a:t>
            </a:r>
            <a:endParaRPr altLang="en-US">
              <a:sym typeface="+mn-ea"/>
            </a:endParaRPr>
          </a:p>
        </p:txBody>
      </p:sp>
      <p:sp>
        <p:nvSpPr>
          <p:cNvPr id="14" name="AutoShape 7"/>
          <p:cNvSpPr>
            <a:spLocks noChangeArrowheads="1"/>
          </p:cNvSpPr>
          <p:nvPr/>
        </p:nvSpPr>
        <p:spPr bwMode="auto">
          <a:xfrm>
            <a:off x="1477645" y="2066290"/>
            <a:ext cx="7105650" cy="310959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20000"/>
              </a:lnSpc>
              <a:spcBef>
                <a:spcPct val="20000"/>
              </a:spcBef>
              <a:buClr>
                <a:schemeClr val="tx2"/>
              </a:buClr>
              <a:defRPr/>
            </a:pPr>
            <a:r>
              <a:rPr lang="en-US" altLang="zh-CN" b="1" dirty="0">
                <a:latin typeface="+mn-lt"/>
              </a:rPr>
              <a:t> function func() {  </a:t>
            </a:r>
            <a:r>
              <a:rPr lang="en-US" altLang="zh-CN" b="1" dirty="0">
                <a:latin typeface="+mn-lt"/>
                <a:sym typeface="+mn-ea"/>
              </a:rPr>
              <a:t>// 报错</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let a = 10;</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var a = 1;</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function func() {   </a:t>
            </a:r>
            <a:r>
              <a:rPr lang="en-US" altLang="zh-CN" b="1" dirty="0">
                <a:latin typeface="+mn-lt"/>
                <a:sym typeface="+mn-ea"/>
              </a:rPr>
              <a:t>// 报错</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let a = 10;</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        let a = 1;</a:t>
            </a:r>
            <a:endParaRPr lang="en-US" altLang="zh-CN" b="1" dirty="0">
              <a:latin typeface="+mn-lt"/>
            </a:endParaRPr>
          </a:p>
          <a:p>
            <a:pPr marL="342900" indent="-342900" eaLnBrk="0" hangingPunct="0">
              <a:lnSpc>
                <a:spcPct val="120000"/>
              </a:lnSpc>
              <a:spcBef>
                <a:spcPct val="20000"/>
              </a:spcBef>
              <a:buClr>
                <a:schemeClr val="tx2"/>
              </a:buClr>
              <a:defRPr/>
            </a:pPr>
            <a:r>
              <a:rPr lang="en-US" altLang="zh-CN" b="1" dirty="0">
                <a:latin typeface="+mn-lt"/>
              </a:rPr>
              <a:t>}</a:t>
            </a:r>
            <a:endParaRPr lang="en-US" altLang="zh-CN" b="1" dirty="0">
              <a:latin typeface="+mn-lt"/>
            </a:endParaRPr>
          </a:p>
        </p:txBody>
      </p:sp>
      <p:grpSp>
        <p:nvGrpSpPr>
          <p:cNvPr id="2" name="组合 1"/>
          <p:cNvGrpSpPr/>
          <p:nvPr/>
        </p:nvGrpSpPr>
        <p:grpSpPr>
          <a:xfrm>
            <a:off x="2944495" y="5511800"/>
            <a:ext cx="6657340" cy="614479"/>
            <a:chOff x="1488" y="2503"/>
            <a:chExt cx="5665" cy="918"/>
          </a:xfrm>
        </p:grpSpPr>
        <p:sp>
          <p:nvSpPr>
            <p:cNvPr id="3" name="圆角矩形 2"/>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8" name="组合 7"/>
            <p:cNvGrpSpPr/>
            <p:nvPr/>
          </p:nvGrpSpPr>
          <p:grpSpPr>
            <a:xfrm>
              <a:off x="1638" y="2598"/>
              <a:ext cx="5370" cy="737"/>
              <a:chOff x="1638" y="2598"/>
              <a:chExt cx="5370" cy="737"/>
            </a:xfrm>
          </p:grpSpPr>
          <p:sp>
            <p:nvSpPr>
              <p:cNvPr id="9" name="文本框 8"/>
              <p:cNvSpPr txBox="1"/>
              <p:nvPr/>
            </p:nvSpPr>
            <p:spPr>
              <a:xfrm>
                <a:off x="2137" y="2601"/>
                <a:ext cx="487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3</a:t>
                </a:r>
                <a:r>
                  <a:rPr sz="2000" b="1">
                    <a:solidFill>
                      <a:srgbClr val="00C77A"/>
                    </a:solidFill>
                    <a:latin typeface="微软雅黑" panose="020B0503020204020204" pitchFamily="34" charset="-122"/>
                    <a:ea typeface="微软雅黑" panose="020B0503020204020204" pitchFamily="34" charset="-122"/>
                  </a:rPr>
                  <a:t>：相同的作用域下不能声明相同的变量</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10" name="组合 67"/>
              <p:cNvGrpSpPr/>
              <p:nvPr/>
            </p:nvGrpSpPr>
            <p:grpSpPr bwMode="auto">
              <a:xfrm>
                <a:off x="1638" y="2598"/>
                <a:ext cx="1071" cy="737"/>
                <a:chOff x="6040078" y="1124092"/>
                <a:chExt cx="679663" cy="467982"/>
              </a:xfrm>
            </p:grpSpPr>
            <p:pic>
              <p:nvPicPr>
                <p:cNvPr id="11" name="Picture 13" descr="E:\设计\06-2018\前端5.0PPT\辅导.png辅导"/>
                <p:cNvPicPr>
                  <a:picLocks noChangeAspect="1" noChangeArrowheads="1"/>
                </p:cNvPicPr>
                <p:nvPr/>
              </p:nvPicPr>
              <p:blipFill>
                <a:blip r:embed="rId1"/>
                <a:srcRect/>
                <a:stretch>
                  <a:fillRect/>
                </a:stretch>
              </p:blipFill>
              <p:spPr bwMode="auto">
                <a:xfrm>
                  <a:off x="6040078" y="1124092"/>
                  <a:ext cx="287911" cy="467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altLang="en-US" sz="3700">
                <a:sym typeface="+mn-ea"/>
              </a:rPr>
              <a:t>let命令</a:t>
            </a:r>
            <a:r>
              <a:rPr lang="zh-CN" sz="3700">
                <a:sym typeface="+mn-ea"/>
              </a:rPr>
              <a:t>与</a:t>
            </a:r>
            <a:r>
              <a:rPr lang="en-US" altLang="zh-CN" sz="3700">
                <a:sym typeface="+mn-ea"/>
              </a:rPr>
              <a:t>var</a:t>
            </a:r>
            <a:r>
              <a:rPr lang="zh-CN" altLang="en-US" sz="3700">
                <a:sym typeface="+mn-ea"/>
              </a:rPr>
              <a:t>的区别</a:t>
            </a:r>
            <a:r>
              <a:rPr lang="en-US" altLang="zh-CN" sz="3700">
                <a:sym typeface="+mn-ea"/>
              </a:rPr>
              <a:t>4-4</a:t>
            </a:r>
            <a:endParaRPr lang="en-US" altLang="zh-CN" sz="3700">
              <a:latin typeface="微软雅黑" panose="020B0503020204020204" pitchFamily="34" charset="-122"/>
              <a:ea typeface="微软雅黑" panose="020B0503020204020204" pitchFamily="34" charset="-122"/>
              <a:sym typeface="+mn-ea"/>
            </a:endParaRPr>
          </a:p>
        </p:txBody>
      </p:sp>
      <p:sp>
        <p:nvSpPr>
          <p:cNvPr id="7171" name="内容占位符 2"/>
          <p:cNvSpPr>
            <a:spLocks noGrp="1" noChangeArrowheads="1"/>
          </p:cNvSpPr>
          <p:nvPr>
            <p:ph idx="1"/>
          </p:nvPr>
        </p:nvSpPr>
        <p:spPr>
          <a:xfrm>
            <a:off x="771525" y="1308100"/>
            <a:ext cx="9935210" cy="4818380"/>
          </a:xfrm>
        </p:spPr>
        <p:txBody>
          <a:bodyPr/>
          <a:lstStyle/>
          <a:p>
            <a:r>
              <a:rPr altLang="en-US">
                <a:sym typeface="+mn-ea"/>
              </a:rPr>
              <a:t>for循环体中let的父子作用域</a:t>
            </a:r>
            <a:endParaRPr altLang="en-US">
              <a:sym typeface="+mn-ea"/>
            </a:endParaRPr>
          </a:p>
        </p:txBody>
      </p:sp>
      <p:grpSp>
        <p:nvGrpSpPr>
          <p:cNvPr id="7" name="组合 6"/>
          <p:cNvGrpSpPr/>
          <p:nvPr/>
        </p:nvGrpSpPr>
        <p:grpSpPr>
          <a:xfrm>
            <a:off x="3249295" y="5511800"/>
            <a:ext cx="4844415" cy="614479"/>
            <a:chOff x="1488" y="2503"/>
            <a:chExt cx="5665" cy="918"/>
          </a:xfrm>
        </p:grpSpPr>
        <p:sp>
          <p:nvSpPr>
            <p:cNvPr id="5" name="圆角矩形 4"/>
            <p:cNvSpPr/>
            <p:nvPr/>
          </p:nvSpPr>
          <p:spPr>
            <a:xfrm>
              <a:off x="1488" y="2503"/>
              <a:ext cx="566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00C77A"/>
                </a:solidFill>
              </a:endParaRPr>
            </a:p>
          </p:txBody>
        </p:sp>
        <p:grpSp>
          <p:nvGrpSpPr>
            <p:cNvPr id="4" name="组合 3"/>
            <p:cNvGrpSpPr/>
            <p:nvPr/>
          </p:nvGrpSpPr>
          <p:grpSpPr>
            <a:xfrm>
              <a:off x="1638" y="2598"/>
              <a:ext cx="5515" cy="737"/>
              <a:chOff x="1638" y="2598"/>
              <a:chExt cx="5515" cy="737"/>
            </a:xfrm>
          </p:grpSpPr>
          <p:sp>
            <p:nvSpPr>
              <p:cNvPr id="6" name="文本框 5"/>
              <p:cNvSpPr txBox="1"/>
              <p:nvPr/>
            </p:nvSpPr>
            <p:spPr>
              <a:xfrm>
                <a:off x="2282" y="2648"/>
                <a:ext cx="4871" cy="596"/>
              </a:xfrm>
              <a:prstGeom prst="rect">
                <a:avLst/>
              </a:prstGeom>
              <a:noFill/>
            </p:spPr>
            <p:txBody>
              <a:bodyPr wrap="square" rtlCol="0">
                <a:spAutoFit/>
              </a:bodyPr>
              <a:p>
                <a:pPr algn="l"/>
                <a:r>
                  <a:rPr sz="2000" b="1">
                    <a:solidFill>
                      <a:srgbClr val="00C77A"/>
                    </a:solidFill>
                    <a:latin typeface="微软雅黑" panose="020B0503020204020204" pitchFamily="34" charset="-122"/>
                    <a:ea typeface="微软雅黑" panose="020B0503020204020204" pitchFamily="34" charset="-122"/>
                    <a:sym typeface="+mn-ea"/>
                  </a:rPr>
                  <a:t>演示示例</a:t>
                </a:r>
                <a:r>
                  <a:rPr sz="2000" b="1">
                    <a:solidFill>
                      <a:srgbClr val="00C77A"/>
                    </a:solidFill>
                    <a:latin typeface="微软雅黑" panose="020B0503020204020204" pitchFamily="34" charset="-122"/>
                    <a:ea typeface="微软雅黑" panose="020B0503020204020204" pitchFamily="34" charset="-122"/>
                  </a:rPr>
                  <a:t>4：for循环体中let命令</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38" y="2598"/>
                <a:ext cx="1071" cy="737"/>
                <a:chOff x="6040078" y="1124092"/>
                <a:chExt cx="679663" cy="467914"/>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40078" y="1124092"/>
                  <a:ext cx="407993" cy="46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09834" y="1171559"/>
                  <a:ext cx="309907" cy="398783"/>
                </a:xfrm>
                <a:prstGeom prst="rect">
                  <a:avLst/>
                </a:prstGeom>
                <a:noFill/>
                <a:effectLst>
                  <a:outerShdw blurRad="25400" dist="12700" dir="5400000" algn="t" rotWithShape="0">
                    <a:prstClr val="black">
                      <a:alpha val="40000"/>
                    </a:prstClr>
                  </a:outerShdw>
                </a:effectLst>
              </p:spPr>
              <p:txBody>
                <a:bodyPr wrap="square" anchor="ctr">
                  <a:spAutoFit/>
                </a:bodyPr>
                <a:p>
                  <a:pPr algn="l">
                    <a:defRPr/>
                  </a:pPr>
                  <a:endParaRPr lang="zh-CN" altLang="en-US" sz="2000" b="1" dirty="0">
                    <a:latin typeface="黑体" panose="02010609060101010101" pitchFamily="49" charset="-122"/>
                    <a:ea typeface="黑体" panose="02010609060101010101" pitchFamily="49" charset="-122"/>
                  </a:endParaRPr>
                </a:p>
              </p:txBody>
            </p:sp>
          </p:grpSp>
        </p:grpSp>
      </p:grpSp>
      <p:sp>
        <p:nvSpPr>
          <p:cNvPr id="14" name="AutoShape 7"/>
          <p:cNvSpPr>
            <a:spLocks noChangeArrowheads="1"/>
          </p:cNvSpPr>
          <p:nvPr/>
        </p:nvSpPr>
        <p:spPr bwMode="auto">
          <a:xfrm>
            <a:off x="1477645" y="2066290"/>
            <a:ext cx="7105650" cy="2949575"/>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p>
            <a:pPr marL="342900" indent="-342900" eaLnBrk="0" hangingPunct="0">
              <a:lnSpc>
                <a:spcPct val="140000"/>
              </a:lnSpc>
              <a:spcBef>
                <a:spcPct val="20000"/>
              </a:spcBef>
              <a:buClr>
                <a:schemeClr val="tx2"/>
              </a:buClr>
              <a:defRPr/>
            </a:pPr>
            <a:r>
              <a:rPr lang="en-US" altLang="zh-CN" b="1" dirty="0">
                <a:latin typeface="+mn-lt"/>
              </a:rPr>
              <a:t>var btns = document.querySelectorAll('button');</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for (var i = 0; i &lt; btns.length; i++) {</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btns[i].onclick = function() {</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console.log("这是第" + i + "个按钮");</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    }</a:t>
            </a:r>
            <a:endParaRPr lang="en-US" altLang="zh-CN" b="1" dirty="0">
              <a:latin typeface="+mn-lt"/>
            </a:endParaRPr>
          </a:p>
          <a:p>
            <a:pPr marL="342900" indent="-342900" eaLnBrk="0" hangingPunct="0">
              <a:lnSpc>
                <a:spcPct val="140000"/>
              </a:lnSpc>
              <a:spcBef>
                <a:spcPct val="20000"/>
              </a:spcBef>
              <a:buClr>
                <a:schemeClr val="tx2"/>
              </a:buClr>
              <a:defRPr/>
            </a:pPr>
            <a:r>
              <a:rPr lang="en-US" altLang="zh-CN" b="1" dirty="0">
                <a:latin typeface="+mn-lt"/>
              </a:rPr>
              <a:t>}</a:t>
            </a:r>
            <a:endParaRPr lang="en-US" altLang="zh-CN" b="1" dirty="0">
              <a:latin typeface="+mn-lt"/>
            </a:endParaRPr>
          </a:p>
        </p:txBody>
      </p:sp>
      <p:pic>
        <p:nvPicPr>
          <p:cNvPr id="2" name="图片 2" descr="图2.1 打印当前点击按钮"/>
          <p:cNvPicPr>
            <a:picLocks noChangeAspect="1"/>
          </p:cNvPicPr>
          <p:nvPr/>
        </p:nvPicPr>
        <p:blipFill>
          <a:blip r:embed="rId2"/>
          <a:stretch>
            <a:fillRect/>
          </a:stretch>
        </p:blipFill>
        <p:spPr>
          <a:xfrm>
            <a:off x="6129020" y="1043940"/>
            <a:ext cx="5290185" cy="3971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525" y="1308100"/>
            <a:ext cx="5951855" cy="4818380"/>
          </a:xfrm>
        </p:spPr>
        <p:txBody>
          <a:bodyPr/>
          <a:lstStyle/>
          <a:p>
            <a:r>
              <a:rPr lang="zh-CN" altLang="en-US"/>
              <a:t>需求说明</a:t>
            </a:r>
            <a:endParaRPr lang="zh-CN" altLang="en-US"/>
          </a:p>
          <a:p>
            <a:pPr lvl="1"/>
            <a:r>
              <a:rPr>
                <a:sym typeface="+mn-ea"/>
              </a:rPr>
              <a:t>使用for循环体中let的父子作用域来解决上述点击任意按钮均打印是“这是第5个按钮”的问题</a:t>
            </a:r>
            <a:endParaRPr>
              <a:sym typeface="+mn-ea"/>
            </a:endParaRPr>
          </a:p>
          <a:p>
            <a:pPr lvl="1"/>
            <a:endParaRPr lang="zh-CN" altLang="zh-CN"/>
          </a:p>
          <a:p>
            <a:pPr marL="609600" lvl="1" indent="0">
              <a:buNone/>
            </a:pPr>
            <a:endParaRPr lang="zh-CN" altLang="en-US"/>
          </a:p>
          <a:p>
            <a:pPr marL="609600" lvl="1" indent="0">
              <a:buNone/>
            </a:pPr>
            <a:endParaRPr lang="zh-CN" altLang="en-US"/>
          </a:p>
        </p:txBody>
      </p:sp>
      <p:sp>
        <p:nvSpPr>
          <p:cNvPr id="2" name="标题 1"/>
          <p:cNvSpPr>
            <a:spLocks noGrp="1"/>
          </p:cNvSpPr>
          <p:nvPr>
            <p:ph type="title"/>
          </p:nvPr>
        </p:nvSpPr>
        <p:spPr/>
        <p:txBody>
          <a:bodyPr/>
          <a:lstStyle/>
          <a:p>
            <a:r>
              <a:t>学员操作</a:t>
            </a:r>
            <a:r>
              <a:rPr lang="en-US" altLang="zh-CN"/>
              <a:t>—</a:t>
            </a:r>
            <a:r>
              <a:rPr altLang="zh-CN"/>
              <a:t>let命令使用</a:t>
            </a:r>
            <a:endParaRPr altLang="zh-CN"/>
          </a:p>
        </p:txBody>
      </p:sp>
      <p:sp>
        <p:nvSpPr>
          <p:cNvPr id="13" name="AutoShape 7"/>
          <p:cNvSpPr>
            <a:spLocks noChangeArrowheads="1"/>
          </p:cNvSpPr>
          <p:nvPr/>
        </p:nvSpPr>
        <p:spPr bwMode="auto">
          <a:xfrm>
            <a:off x="4618038" y="6126243"/>
            <a:ext cx="2105025" cy="408144"/>
          </a:xfrm>
          <a:prstGeom prst="wedgeRoundRectCallout">
            <a:avLst>
              <a:gd name="adj1" fmla="val -127"/>
              <a:gd name="adj2" fmla="val -48992"/>
              <a:gd name="adj3" fmla="val 16667"/>
            </a:avLst>
          </a:prstGeom>
          <a:solidFill>
            <a:srgbClr val="00C77A"/>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p>
            <a:pPr marL="0" lvl="1" indent="-285750" eaLnBrk="0" hangingPunct="0">
              <a:spcBef>
                <a:spcPct val="20000"/>
              </a:spcBef>
              <a:buClr>
                <a:srgbClr val="233DA9"/>
              </a:buClr>
              <a:buSzPct val="80000"/>
              <a:defRPr/>
            </a:pPr>
            <a:r>
              <a:rPr b="1" kern="0" dirty="0">
                <a:solidFill>
                  <a:schemeClr val="bg1"/>
                </a:solidFill>
                <a:latin typeface="Arial" panose="020B0604020202020204"/>
                <a:ea typeface="黑体" panose="02010609060101010101" pitchFamily="49" charset="-122"/>
              </a:rPr>
              <a:t>完成时间：</a:t>
            </a:r>
            <a:r>
              <a:rPr lang="en-US" b="1" kern="0" dirty="0">
                <a:solidFill>
                  <a:schemeClr val="bg1"/>
                </a:solidFill>
                <a:latin typeface="Arial" panose="020B0604020202020204"/>
                <a:ea typeface="黑体" panose="02010609060101010101" pitchFamily="49" charset="-122"/>
              </a:rPr>
              <a:t>20</a:t>
            </a:r>
            <a:r>
              <a:rPr b="1" kern="0" dirty="0">
                <a:solidFill>
                  <a:schemeClr val="bg1"/>
                </a:solidFill>
                <a:latin typeface="Arial" panose="020B0604020202020204"/>
                <a:ea typeface="黑体" panose="02010609060101010101" pitchFamily="49" charset="-122"/>
              </a:rPr>
              <a:t>分钟</a:t>
            </a:r>
            <a:endParaRPr b="1" kern="0" dirty="0">
              <a:solidFill>
                <a:schemeClr val="bg1"/>
              </a:solidFill>
              <a:latin typeface="Arial" panose="020B0604020202020204"/>
              <a:ea typeface="黑体" panose="02010609060101010101" pitchFamily="49" charset="-122"/>
            </a:endParaRPr>
          </a:p>
        </p:txBody>
      </p:sp>
      <p:grpSp>
        <p:nvGrpSpPr>
          <p:cNvPr id="87" name="组合 66"/>
          <p:cNvGrpSpPr/>
          <p:nvPr/>
        </p:nvGrpSpPr>
        <p:grpSpPr bwMode="auto">
          <a:xfrm>
            <a:off x="155698" y="1103630"/>
            <a:ext cx="1077050" cy="405765"/>
            <a:chOff x="3637818" y="1193279"/>
            <a:chExt cx="1077058" cy="405715"/>
          </a:xfrm>
        </p:grpSpPr>
        <p:sp>
          <p:nvSpPr>
            <p:cNvPr id="88" name="TextBox 24"/>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p>
              <a:pPr>
                <a:defRPr/>
              </a:pPr>
              <a:r>
                <a:rPr lang="zh-CN" altLang="en-US" sz="2000" b="1" dirty="0">
                  <a:latin typeface="黑体" panose="02010609060101010101" pitchFamily="49" charset="-122"/>
                  <a:ea typeface="黑体" panose="02010609060101010101" pitchFamily="49" charset="-122"/>
                </a:rPr>
                <a:t>练习</a:t>
              </a:r>
              <a:endParaRPr lang="zh-CN" altLang="en-US" sz="2000" b="1" dirty="0">
                <a:latin typeface="黑体" panose="02010609060101010101" pitchFamily="49" charset="-122"/>
                <a:ea typeface="黑体" panose="02010609060101010101" pitchFamily="49" charset="-122"/>
              </a:endParaRPr>
            </a:p>
          </p:txBody>
        </p:sp>
        <p:pic>
          <p:nvPicPr>
            <p:cNvPr id="89" name="Picture 2" descr="E:\设计\06-2018\前端5.0PPT\练习.png练习"/>
            <p:cNvPicPr>
              <a:picLocks noChangeAspect="1" noChangeArrowheads="1"/>
            </p:cNvPicPr>
            <p:nvPr/>
          </p:nvPicPr>
          <p:blipFill>
            <a:blip r:embed="rId1"/>
            <a:srcRect/>
            <a:stretch>
              <a:fillRect/>
            </a:stretch>
          </p:blipFill>
          <p:spPr bwMode="auto">
            <a:xfrm>
              <a:off x="3637818" y="1193279"/>
              <a:ext cx="406403" cy="40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图片 3" descr="图2.2 for循环中let的父子作用域"/>
          <p:cNvPicPr>
            <a:picLocks noChangeAspect="1"/>
          </p:cNvPicPr>
          <p:nvPr/>
        </p:nvPicPr>
        <p:blipFill>
          <a:blip r:embed="rId2"/>
          <a:stretch>
            <a:fillRect/>
          </a:stretch>
        </p:blipFill>
        <p:spPr>
          <a:xfrm>
            <a:off x="6623685" y="1615440"/>
            <a:ext cx="4850130" cy="3945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theme/theme1.xml><?xml version="1.0" encoding="utf-8"?>
<a:theme xmlns:a="http://schemas.openxmlformats.org/drawingml/2006/main" name="Office 主题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10041</Words>
  <Application>WPS 演示</Application>
  <PresentationFormat>自定义</PresentationFormat>
  <Paragraphs>841</Paragraphs>
  <Slides>55</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Arial</vt:lpstr>
      <vt:lpstr>宋体</vt:lpstr>
      <vt:lpstr>Wingdings</vt:lpstr>
      <vt:lpstr>微软雅黑</vt:lpstr>
      <vt:lpstr>Calibri</vt:lpstr>
      <vt:lpstr>Wingdings</vt:lpstr>
      <vt:lpstr>黑体</vt:lpstr>
      <vt:lpstr>Arial</vt:lpstr>
      <vt:lpstr>Arial Unicode MS</vt:lpstr>
      <vt:lpstr>Helvetica</vt:lpstr>
      <vt:lpstr>Calibri Light</vt:lpstr>
      <vt:lpstr>Office 主题_2</vt:lpstr>
      <vt:lpstr>第二章   大觅项目中ES6的使用 </vt:lpstr>
      <vt:lpstr>本章任务</vt:lpstr>
      <vt:lpstr>本章目标</vt:lpstr>
      <vt:lpstr>   let命令</vt:lpstr>
      <vt:lpstr>let命令与var的区别4-1</vt:lpstr>
      <vt:lpstr>let命令与var的区别4-2</vt:lpstr>
      <vt:lpstr>let命令与var的区别4-3</vt:lpstr>
      <vt:lpstr>let命令与var的区别4-4</vt:lpstr>
      <vt:lpstr>学员操作—let命令使用</vt:lpstr>
      <vt:lpstr>共性问题集中讲解</vt:lpstr>
      <vt:lpstr>const命令3-1</vt:lpstr>
      <vt:lpstr>const命令3-2</vt:lpstr>
      <vt:lpstr>const命令3-3</vt:lpstr>
      <vt:lpstr>   变量的解构赋值</vt:lpstr>
      <vt:lpstr>    数组的解构赋值5-1</vt:lpstr>
      <vt:lpstr>    数组的解构赋值5-2</vt:lpstr>
      <vt:lpstr>    数组的解构赋值5-3</vt:lpstr>
      <vt:lpstr>    数组的解构赋值5-4</vt:lpstr>
      <vt:lpstr>    数组的解构赋值5-5</vt:lpstr>
      <vt:lpstr>  对象的解构赋值4-1</vt:lpstr>
      <vt:lpstr>  对象的解构赋值4-2</vt:lpstr>
      <vt:lpstr>  对象的解构赋值4-3</vt:lpstr>
      <vt:lpstr>  对象的解构赋值4-4</vt:lpstr>
      <vt:lpstr>学员操作—对象的解构赋值使用</vt:lpstr>
      <vt:lpstr>共性问题集中讲解</vt:lpstr>
      <vt:lpstr>箭头函数</vt:lpstr>
      <vt:lpstr>箭头函数的起因</vt:lpstr>
      <vt:lpstr>解决方案</vt:lpstr>
      <vt:lpstr>箭头函数定义</vt:lpstr>
      <vt:lpstr>对比普通函数使用</vt:lpstr>
      <vt:lpstr>和普通函数区别</vt:lpstr>
      <vt:lpstr>不绑定this</vt:lpstr>
      <vt:lpstr>不绑定arguments</vt:lpstr>
      <vt:lpstr>解决不绑定arguments的问题</vt:lpstr>
      <vt:lpstr>箭头函数使用场景2-1</vt:lpstr>
      <vt:lpstr>箭头函数使用场景2-2</vt:lpstr>
      <vt:lpstr>Map 数据结构</vt:lpstr>
      <vt:lpstr>如何创建Map</vt:lpstr>
      <vt:lpstr>Map常用属性及方法6-1</vt:lpstr>
      <vt:lpstr>Map常用属性及方法6-2</vt:lpstr>
      <vt:lpstr>Map常用属性及方法6-3</vt:lpstr>
      <vt:lpstr>Map常用属性及方法6-4</vt:lpstr>
      <vt:lpstr>Map常用属性及方法6-5</vt:lpstr>
      <vt:lpstr>Map常用属性及方法6-6</vt:lpstr>
      <vt:lpstr>Module 的语法</vt:lpstr>
      <vt:lpstr>export、import命令4-1</vt:lpstr>
      <vt:lpstr>export、import命令4-2</vt:lpstr>
      <vt:lpstr>export、import命令4-3</vt:lpstr>
      <vt:lpstr>export、import命令4-4</vt:lpstr>
      <vt:lpstr>Promise 对象</vt:lpstr>
      <vt:lpstr>Promise 对象优缺点</vt:lpstr>
      <vt:lpstr>Promise 对象基本用法</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谢伟民</dc:creator>
  <cp:lastModifiedBy>小蜗牛</cp:lastModifiedBy>
  <cp:revision>994</cp:revision>
  <dcterms:created xsi:type="dcterms:W3CDTF">2018-02-05T01:07:00Z</dcterms:created>
  <dcterms:modified xsi:type="dcterms:W3CDTF">2018-08-29T03:39:13Z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