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6"/>
  </p:handoutMasterIdLst>
  <p:sldIdLst>
    <p:sldId id="256" r:id="rId3"/>
    <p:sldId id="666" r:id="rId5"/>
    <p:sldId id="719" r:id="rId6"/>
    <p:sldId id="722" r:id="rId7"/>
    <p:sldId id="821" r:id="rId8"/>
    <p:sldId id="723" r:id="rId9"/>
    <p:sldId id="822" r:id="rId10"/>
    <p:sldId id="850" r:id="rId11"/>
    <p:sldId id="823" r:id="rId12"/>
    <p:sldId id="930" r:id="rId13"/>
    <p:sldId id="851" r:id="rId14"/>
    <p:sldId id="931" r:id="rId15"/>
    <p:sldId id="852" r:id="rId16"/>
    <p:sldId id="932" r:id="rId17"/>
    <p:sldId id="933" r:id="rId18"/>
    <p:sldId id="853" r:id="rId19"/>
    <p:sldId id="934" r:id="rId20"/>
    <p:sldId id="854" r:id="rId21"/>
    <p:sldId id="935" r:id="rId22"/>
    <p:sldId id="881" r:id="rId23"/>
    <p:sldId id="936" r:id="rId24"/>
    <p:sldId id="906" r:id="rId25"/>
    <p:sldId id="937" r:id="rId26"/>
    <p:sldId id="907" r:id="rId27"/>
    <p:sldId id="908" r:id="rId28"/>
    <p:sldId id="967" r:id="rId29"/>
    <p:sldId id="968" r:id="rId30"/>
    <p:sldId id="909" r:id="rId31"/>
    <p:sldId id="910" r:id="rId32"/>
    <p:sldId id="716" r:id="rId33"/>
    <p:sldId id="717" r:id="rId34"/>
    <p:sldId id="718" r:id="rId35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0C77A"/>
    <a:srgbClr val="40D59B"/>
    <a:srgbClr val="5CDBAA"/>
    <a:srgbClr val="A6EBD1"/>
    <a:srgbClr val="A0C1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896"/>
    <p:restoredTop sz="76994"/>
  </p:normalViewPr>
  <p:slideViewPr>
    <p:cSldViewPr snapToGrid="0" showGuides="1">
      <p:cViewPr varScale="1">
        <p:scale>
          <a:sx n="50" d="100"/>
          <a:sy n="50" d="100"/>
        </p:scale>
        <p:origin x="-1746" y="-84"/>
      </p:cViewPr>
      <p:guideLst>
        <p:guide orient="horz" pos="2043"/>
        <p:guide pos="29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3315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>
              <a:sym typeface="+mn-ea"/>
            </a:endParaRPr>
          </a:p>
          <a:p>
            <a:pPr eaLnBrk="1" hangingPunct="1"/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</a:t>
            </a:r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zh-CN">
                <a:sym typeface="+mn-ea"/>
              </a:rPr>
              <a:t>通过router文件夹下的index.js的代码</a:t>
            </a:r>
            <a:endParaRPr lang="zh-CN">
              <a:sym typeface="+mn-ea"/>
            </a:endParaRPr>
          </a:p>
          <a:p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2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、详细代码看示例，首先需要</a:t>
            </a:r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import 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导入组件，导入HelloWorld组件的时候，实际是导入的components/HelloWorld.vue，因为Webpack中配置了，可以省略vue后缀。*.vue 文件是Vue的单文件组件格式，它可以同时包括模板定义、样式定义和组件模块定义。后续章节会介绍到。</a:t>
            </a:r>
            <a:endParaRPr lang="zh-CN" altLang="en-US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1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、</a:t>
            </a:r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创建和挂载到根实例，通过 router 配置参数注入路由，从而让整个应用都有路由功能</a:t>
            </a:r>
            <a:endParaRPr lang="en-US" altLang="zh-CN">
              <a:latin typeface="+mj-lt"/>
              <a:ea typeface="+mj-ea"/>
              <a:cs typeface="+mj-cs"/>
              <a:sym typeface="+mn-ea"/>
            </a:endParaRPr>
          </a:p>
          <a:p>
            <a:endParaRPr lang="zh-CN" altLang="en-US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1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、这样就会把渲染出来的页面挂载到id为app的div里了</a:t>
            </a:r>
            <a:endParaRPr lang="zh-CN" altLang="en-US"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2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、读者要理清楚组件渲染显示的过程，是如何一步一步显示出来的，这个过程很重要，理清这个过程对以后的项目开发很有帮助</a:t>
            </a:r>
            <a:endParaRPr lang="zh-CN" altLang="en-US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1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、项目应用通常都会有一个首页，默认首先打开的是首页，要跳转到哪个页面都可以设置路由路径发生跳转，之前已经讲解过了</a:t>
            </a:r>
            <a:endParaRPr lang="zh-CN" altLang="en-US"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2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、重定向的案例：例如 提交表单，处理成功后 redirect 到另一个页面，防止表单重复提交，浏览器里 URL也会发生变化</a:t>
            </a:r>
            <a:endParaRPr lang="zh-CN" altLang="en-US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异步组件：在大型应用中，可能需要将应用拆分为多个小的模块，按需从服务器下载。为了进一步简化，Vue.js允许将组件定义为一个工厂函数。异步地解析组件的定义。Vue.js只在组件需要渲染时触发工厂函数，并且把结构钢缓存起来，用于后面的再次渲染。</a:t>
            </a:r>
            <a:endParaRPr lang="zh-CN" altLang="en-US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+mj-lt"/>
                <a:ea typeface="+mj-ea"/>
                <a:cs typeface="+mj-cs"/>
                <a:sym typeface="+mn-ea"/>
              </a:rPr>
              <a:t>1</a:t>
            </a:r>
            <a:r>
              <a:rPr lang="zh-CN" altLang="en-US">
                <a:latin typeface="+mj-lt"/>
                <a:ea typeface="+mj-ea"/>
                <a:cs typeface="+mj-cs"/>
                <a:sym typeface="+mn-ea"/>
              </a:rPr>
              <a:t>、结合这两点，便是如何定义一个能够被 Webpack 自动代码分割的异步组件的过程</a:t>
            </a:r>
            <a:endParaRPr lang="zh-CN" altLang="en-US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D8EE3C-B7E1-4C42-B2B9-6D0A36A694C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+mj-lt"/>
                <a:ea typeface="+mj-ea"/>
                <a:cs typeface="+mj-cs"/>
                <a:sym typeface="Helvetica"/>
              </a:rPr>
              <a:t>1</a:t>
            </a:r>
            <a:r>
              <a:rPr lang="zh-CN" altLang="en-US">
                <a:latin typeface="+mj-lt"/>
                <a:ea typeface="+mj-ea"/>
                <a:cs typeface="+mj-cs"/>
                <a:sym typeface="Helvetica"/>
              </a:rPr>
              <a:t>、分析一下为什么使用&lt;router-link&gt; 而不是直接使用&lt;a href="..."&gt; 呢？使用&lt;router-link&gt;会有哪些优势呢。</a:t>
            </a:r>
            <a:endParaRPr lang="zh-CN" altLang="en-US">
              <a:latin typeface="+mj-lt"/>
              <a:ea typeface="+mj-ea"/>
              <a:cs typeface="+mj-cs"/>
              <a:sym typeface="Helvetica"/>
            </a:endParaRPr>
          </a:p>
          <a:p>
            <a:r>
              <a:rPr lang="en-US" altLang="zh-CN">
                <a:latin typeface="+mj-lt"/>
                <a:ea typeface="+mj-ea"/>
                <a:cs typeface="+mj-cs"/>
                <a:sym typeface="Helvetica"/>
              </a:rPr>
              <a:t>2</a:t>
            </a:r>
            <a:r>
              <a:rPr lang="zh-CN" altLang="en-US">
                <a:latin typeface="+mj-lt"/>
                <a:ea typeface="+mj-ea"/>
                <a:cs typeface="+mj-cs"/>
                <a:sym typeface="Helvetica"/>
              </a:rPr>
              <a:t>、更多的关于rooter-link的配置可以参考https://router.vuejs.org/zh-cn/api/router-link.html进行学习</a:t>
            </a:r>
            <a:endParaRPr lang="zh-CN" altLang="en-US"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>
              <a:latin typeface="+mj-lt"/>
              <a:ea typeface="+mj-ea"/>
              <a:cs typeface="+mj-cs"/>
              <a:sym typeface="+mn-ea"/>
            </a:endParaRPr>
          </a:p>
          <a:p>
            <a:endParaRPr lang="zh-CN" altLang="en-US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>
              <a:latin typeface="+mj-lt"/>
              <a:ea typeface="+mj-ea"/>
              <a:cs typeface="+mj-cs"/>
              <a:sym typeface="+mn-ea"/>
            </a:endParaRPr>
          </a:p>
          <a:p>
            <a:endParaRPr lang="zh-CN" altLang="en-US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+mj-lt"/>
                <a:ea typeface="+mj-ea"/>
                <a:cs typeface="+mj-cs"/>
                <a:sym typeface="Helvetica"/>
              </a:rPr>
              <a:t>1</a:t>
            </a:r>
            <a:r>
              <a:rPr lang="zh-CN" altLang="en-US">
                <a:latin typeface="+mj-lt"/>
                <a:ea typeface="+mj-ea"/>
                <a:cs typeface="+mj-cs"/>
                <a:sym typeface="Helvetica"/>
              </a:rPr>
              <a:t>、</a:t>
            </a:r>
            <a:r>
              <a:rPr lang="en-US" altLang="zh-CN">
                <a:latin typeface="+mj-lt"/>
                <a:ea typeface="+mj-ea"/>
                <a:cs typeface="+mj-cs"/>
                <a:sym typeface="Helvetica"/>
              </a:rPr>
              <a:t>首先来设想一个场景，页面间跳转的时候通常是点击某个按钮跳转到对应的页面，这样的场景下就不可能只使用a来导航，这时候就需要借助 router 的实例方法，通过编写代码来解决问题了。</a:t>
            </a:r>
            <a:endParaRPr lang="en-US" altLang="zh-CN"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+mj-lt"/>
                <a:ea typeface="+mj-ea"/>
                <a:cs typeface="+mj-cs"/>
                <a:sym typeface="Helvetica"/>
              </a:rPr>
              <a:t>1</a:t>
            </a:r>
            <a:r>
              <a:rPr lang="zh-CN" altLang="en-US">
                <a:latin typeface="+mj-lt"/>
                <a:ea typeface="+mj-ea"/>
                <a:cs typeface="+mj-cs"/>
                <a:sym typeface="Helvetica"/>
              </a:rPr>
              <a:t>、当点击 &lt;router-link&gt; 时，router.push(...)这个方法会在内部调用，所以说点击 &lt;router-link :to="..."&gt; 等同于调用 router.push(...)。</a:t>
            </a:r>
            <a:endParaRPr lang="zh-CN" altLang="en-US"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+mj-lt"/>
                <a:ea typeface="+mj-ea"/>
                <a:cs typeface="+mj-cs"/>
                <a:sym typeface="Helvetica"/>
              </a:rPr>
              <a:t>1</a:t>
            </a:r>
            <a:r>
              <a:rPr lang="zh-CN" altLang="en-US">
                <a:latin typeface="+mj-lt"/>
                <a:ea typeface="+mj-ea"/>
                <a:cs typeface="+mj-cs"/>
                <a:sym typeface="Helvetica"/>
              </a:rPr>
              <a:t>、使用方法和</a:t>
            </a:r>
            <a:r>
              <a:rPr lang="en-US" altLang="zh-CN">
                <a:latin typeface="+mj-lt"/>
                <a:ea typeface="+mj-ea"/>
                <a:cs typeface="+mj-cs"/>
                <a:sym typeface="Helvetica"/>
              </a:rPr>
              <a:t>router.push </a:t>
            </a:r>
            <a:r>
              <a:rPr lang="zh-CN" altLang="en-US">
                <a:latin typeface="+mj-lt"/>
                <a:ea typeface="+mj-ea"/>
                <a:cs typeface="+mj-cs"/>
                <a:sym typeface="Helvetica"/>
              </a:rPr>
              <a:t>类似，请参考</a:t>
            </a:r>
            <a:r>
              <a:rPr lang="en-US" altLang="zh-CN">
                <a:latin typeface="+mj-lt"/>
                <a:ea typeface="+mj-ea"/>
                <a:cs typeface="+mj-cs"/>
                <a:sym typeface="Helvetica"/>
              </a:rPr>
              <a:t>router.push</a:t>
            </a:r>
            <a:endParaRPr lang="en-US" altLang="zh-CN"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+mj-lt"/>
                <a:ea typeface="+mj-ea"/>
                <a:cs typeface="+mj-cs"/>
                <a:sym typeface="Helvetica"/>
              </a:rPr>
              <a:t>1</a:t>
            </a:r>
            <a:r>
              <a:rPr lang="zh-CN" altLang="en-US">
                <a:latin typeface="+mj-lt"/>
                <a:ea typeface="+mj-ea"/>
                <a:cs typeface="+mj-cs"/>
                <a:sym typeface="Helvetica"/>
              </a:rPr>
              <a:t>、使用方法和</a:t>
            </a:r>
            <a:r>
              <a:rPr lang="en-US" altLang="zh-CN">
                <a:latin typeface="+mj-lt"/>
                <a:ea typeface="+mj-ea"/>
                <a:cs typeface="+mj-cs"/>
                <a:sym typeface="Helvetica"/>
              </a:rPr>
              <a:t>router.push </a:t>
            </a:r>
            <a:r>
              <a:rPr lang="zh-CN" altLang="en-US">
                <a:latin typeface="+mj-lt"/>
                <a:ea typeface="+mj-ea"/>
                <a:cs typeface="+mj-cs"/>
                <a:sym typeface="Helvetica"/>
              </a:rPr>
              <a:t>类似，请参考</a:t>
            </a:r>
            <a:r>
              <a:rPr lang="en-US" altLang="zh-CN">
                <a:latin typeface="+mj-lt"/>
                <a:ea typeface="+mj-ea"/>
                <a:cs typeface="+mj-cs"/>
                <a:sym typeface="Helvetica"/>
              </a:rPr>
              <a:t>router.push</a:t>
            </a:r>
            <a:endParaRPr lang="en-US" altLang="zh-CN"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教学指导：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具体配置方法看参考：http://www.kgc.cn/web/vue/03.html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584919-9516-4A22-BB58-DB9580593F0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xxxxxxx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+mn-ea"/>
              </a:rPr>
              <a:t>教学指导： 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课程重难点，课程中重点传授给学生的知识，较难理解或掌握的知识</a:t>
            </a:r>
            <a:endParaRPr lang="en-US" altLang="zh-CN" dirty="0"/>
          </a:p>
          <a:p>
            <a:pPr eaLnBrk="1" hangingPunct="1"/>
            <a:r>
              <a:rPr lang="zh-CN" altLang="en-US" dirty="0">
                <a:sym typeface="+mn-ea"/>
              </a:rPr>
              <a:t>强调：对于重难点部分，一定要给大家指明，让大家心里有底；</a:t>
            </a:r>
            <a:endParaRPr lang="zh-CN" altLang="en-US" dirty="0"/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BFFB710E-E9EC-4E36-B125-4C4F5DDC8176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教学指导；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B0C73-0033-4FE0-B621-45CB7BBE68E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638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扫码进</a:t>
            </a:r>
            <a:r>
              <a:rPr lang="en-US" altLang="zh-CN" dirty="0"/>
              <a:t>QQ</a:t>
            </a:r>
            <a:r>
              <a:rPr lang="zh-CN" altLang="en-US" dirty="0"/>
              <a:t>群的二维码一般不需要在各个产品</a:t>
            </a:r>
            <a:r>
              <a:rPr lang="en-US" altLang="zh-CN" dirty="0"/>
              <a:t>PPT</a:t>
            </a:r>
            <a:r>
              <a:rPr lang="zh-CN" altLang="en-US" dirty="0"/>
              <a:t>中体现，</a:t>
            </a:r>
            <a:endParaRPr lang="en-US" altLang="zh-CN" dirty="0"/>
          </a:p>
          <a:p>
            <a:pPr lvl="0"/>
            <a:r>
              <a:rPr lang="zh-CN" altLang="en-US" dirty="0"/>
              <a:t>一般出现在直播课或其他类型的课程中，根据实际情况决定是否需要此二维码。</a:t>
            </a:r>
            <a:endParaRPr lang="en-US" altLang="zh-CN" dirty="0"/>
          </a:p>
          <a:p>
            <a:pPr lvl="0"/>
            <a:r>
              <a:rPr lang="zh-CN" altLang="en-US" dirty="0"/>
              <a:t>注意此二维码根据要进去的</a:t>
            </a:r>
            <a:r>
              <a:rPr lang="en-US" altLang="zh-CN" dirty="0"/>
              <a:t>QQ</a:t>
            </a:r>
            <a:r>
              <a:rPr lang="zh-CN" altLang="en-US" dirty="0"/>
              <a:t>群，二维码各不相同，请使用者自行制作添加。</a:t>
            </a:r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核心的步骤和重点知识要突出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</a:t>
            </a:r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</a:rPr>
              <a:t>、通过一个案例开始讲解；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、举例说明下完成原理：当用户使用 http://10.0.0.1/about 来访问该页面时，Web 服务会接收到请求，然后会解析 URL 中的路径 /about，在 Web 服务的程序中，该路径对应着相应的处理逻辑，程序会把请求交给路径所对应的处理逻辑，这样就完成了一次「路由分发」，这个分发就是通过路由来完成的。</a:t>
            </a:r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、之前的开发中路由都是后台来做，通过用户请求的url导航到具体的html页面。前端路由就是通过配置JS文件，将这个工作拿到前端来完成。</a:t>
            </a:r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     </a:t>
            </a:r>
            <a:r>
              <a:rPr lang="en-US" altLang="zh-CN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</a:rPr>
              <a:t>、Web 服务并不会解析 hash，也就是说 # 后的内容 Web 服务都会自动忽略，但是 JavaScript 是可以通过 window.location.hash 读取到的，读取到路径加以解析之后就可以响应不同路径的逻辑处理。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、Vue.js官方提供了一套专用的路由工具库Vue Router，Vue Router的使用和配置都非常简单，而且代码清晰易懂，很容易上手。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、这里内容，相对比较多，接下来一个一个的学习；</a:t>
            </a:r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>
                <a:sym typeface="+mn-ea"/>
              </a:rPr>
              <a:t>1</a:t>
            </a:r>
            <a:r>
              <a:rPr lang="zh-CN" altLang="en-US">
                <a:sym typeface="+mn-ea"/>
              </a:rPr>
              <a:t>、在通过Vue-cli脚手架快速搭建项目的时候，命令行交互会询问是否需要路由功能，绝大部分的应用都需要路由功能，所以在搭建项目的时候基本上都已经具有了路由的功能。不需要再去额外安装配置路由。</a:t>
            </a:r>
            <a:endParaRPr lang="zh-CN" altLang="en-US">
              <a:sym typeface="+mn-ea"/>
            </a:endParaRPr>
          </a:p>
          <a:p>
            <a:pPr eaLnBrk="1" hangingPunct="1"/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</a:t>
            </a:r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1" y="1566853"/>
            <a:ext cx="10363200" cy="1782571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3373442"/>
            <a:ext cx="8534401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marR="0" lvl="0" indent="0" algn="ctr" defTabSz="121856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pitchFamily="2" charset="2"/>
              <a:buNone/>
              <a:defRPr sz="264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609600" algn="l">
              <a:buNone/>
              <a:defRPr sz="3175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175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175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175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  <a:p>
            <a:pPr lvl="0"/>
            <a:endParaRPr lang="zh-CN" altLang="en-US" noProof="1"/>
          </a:p>
        </p:txBody>
      </p:sp>
      <p:pic>
        <p:nvPicPr>
          <p:cNvPr id="2" name="图片 1" descr="封面-B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4935" y="-20955"/>
            <a:ext cx="12232640" cy="68802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:\设计\06-2018\前端5.0PPT\目录-bg.png目录-b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0160" y="-11747"/>
            <a:ext cx="12212955" cy="68694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97480" y="2590800"/>
            <a:ext cx="1341120" cy="1143000"/>
          </a:xfr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074" name="图片 5" descr="C:\Users\xuejie.yu\AppData\Local\Temp\WeChat Files\3a2b4010043f5c844d38aa2b9f5f63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2163" y="6076950"/>
            <a:ext cx="3779837" cy="781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内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pic>
        <p:nvPicPr>
          <p:cNvPr id="3074" name="图片 5" descr="C:\Users\xuejie.yu\AppData\Local\Temp\WeChat Files\3a2b4010043f5c844d38aa2b9f5f63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2163" y="6076950"/>
            <a:ext cx="3779837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575" y="276016"/>
            <a:ext cx="9518680" cy="942340"/>
          </a:xfrm>
        </p:spPr>
        <p:txBody>
          <a:bodyPr/>
          <a:lstStyle>
            <a:lvl1pPr>
              <a:defRPr sz="370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40000"/>
              </a:lnSpc>
              <a:buClr>
                <a:srgbClr val="40D59B"/>
              </a:buClr>
              <a:buFont typeface="Wingdings" panose="05000000000000000000" charset="0"/>
              <a:buChar char=""/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2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3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6" name="灯片编号占位符 3"/>
          <p:cNvSpPr>
            <a:spLocks noGrp="1"/>
          </p:cNvSpPr>
          <p:nvPr userDrawn="1"/>
        </p:nvSpPr>
        <p:spPr>
          <a:xfrm>
            <a:off x="687388" y="62842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F2CF01B-DEC6-419C-B3B6-D9E741443E72}" type="slidenum">
              <a:rPr lang="zh-CN" altLang="en-US" sz="1800" smtClean="0"/>
            </a:fld>
            <a:r>
              <a:rPr lang="en-US" altLang="zh-CN" sz="1800" smtClean="0"/>
              <a:t>/32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小章节封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780" y="-9525"/>
            <a:ext cx="12228195" cy="687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9100" y="2436813"/>
            <a:ext cx="10972800" cy="1143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p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</a:fld>
            <a:r>
              <a:rPr lang="en-US" altLang="zh-CN" dirty="0">
                <a:latin typeface="微软雅黑" panose="020B0503020204020204" pitchFamily="34" charset="-122"/>
              </a:rPr>
              <a:t>/20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7171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91525" y="6169025"/>
            <a:ext cx="3552825" cy="660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123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3000" y="219075"/>
            <a:ext cx="2111375" cy="94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313113" y="1123950"/>
            <a:ext cx="5870575" cy="774700"/>
          </a:xfrm>
          <a:prstGeom prst="rect">
            <a:avLst/>
          </a:prstGeom>
          <a:noFill/>
          <a:ln>
            <a:noFill/>
          </a:ln>
        </p:spPr>
        <p:txBody>
          <a:bodyPr wrap="none" lIns="121913" tIns="60956" rIns="121913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23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扫我有更多精彩课程呦</a:t>
            </a:r>
            <a:endParaRPr kumimoji="0" lang="zh-CN" altLang="en-US" sz="423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5125" name="图片 1" descr="课工场最终蓝绿色v1-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3500" y="165100"/>
            <a:ext cx="1608138" cy="692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图片 6" descr="ppt01-01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 anchor="ctr"/>
          <a:p>
            <a:pPr lvl="0"/>
            <a:r>
              <a:rPr lang="en-US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308100"/>
            <a:ext cx="10972800" cy="4818063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p>
            <a:pPr lvl="0"/>
            <a:r>
              <a:rPr lang="en-US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en-US" altLang="en-US" dirty="0"/>
              <a:t>第二级</a:t>
            </a:r>
            <a:endParaRPr lang="en-US" altLang="en-US" dirty="0"/>
          </a:p>
          <a:p>
            <a:pPr lvl="2"/>
            <a:r>
              <a:rPr lang="en-US" altLang="en-US" dirty="0"/>
              <a:t>第三级</a:t>
            </a:r>
            <a:endParaRPr lang="en-US" altLang="en-US" dirty="0"/>
          </a:p>
          <a:p>
            <a:pPr lvl="3"/>
            <a:r>
              <a:rPr lang="en-US" altLang="en-US" dirty="0"/>
              <a:t>第四级</a:t>
            </a:r>
            <a:endParaRPr lang="en-US" altLang="en-US" dirty="0"/>
          </a:p>
          <a:p>
            <a:pPr lvl="4"/>
            <a:r>
              <a:rPr lang="en-US" altLang="en-US" dirty="0"/>
              <a:t>第五级</a:t>
            </a:r>
            <a:endParaRPr lang="en-US" altLang="en-US" dirty="0"/>
          </a:p>
        </p:txBody>
      </p:sp>
      <p:sp>
        <p:nvSpPr>
          <p:cNvPr id="1030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A6A6A6"/>
                </a:solidFill>
                <a:latin typeface="微软雅黑" panose="020B0503020204020204" pitchFamily="34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90000"/>
        <a:buFont typeface="Wingdings" panose="05000000000000000000" pitchFamily="2" charset="2"/>
        <a:buChar char="n"/>
        <a:defRPr sz="2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8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3352165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1765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1365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0965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6965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6565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165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42485" y="2919730"/>
            <a:ext cx="7561580" cy="1782445"/>
          </a:xfrm>
        </p:spPr>
        <p:txBody>
          <a:bodyPr>
            <a:normAutofit fontScale="90000"/>
          </a:bodyPr>
          <a:lstStyle/>
          <a:p>
            <a:pPr lvl="0" algn="l"/>
            <a:r>
              <a:rPr sz="6130" dirty="0">
                <a:sym typeface="+mn-ea"/>
              </a:rPr>
              <a:t>第</a:t>
            </a:r>
            <a:r>
              <a:rPr lang="zh-CN" sz="6130" dirty="0">
                <a:sym typeface="+mn-ea"/>
              </a:rPr>
              <a:t>三</a:t>
            </a:r>
            <a:r>
              <a:rPr sz="6130" dirty="0">
                <a:sym typeface="+mn-ea"/>
              </a:rPr>
              <a:t>章  </a:t>
            </a:r>
            <a:br>
              <a:rPr sz="6130" dirty="0">
                <a:sym typeface="+mn-ea"/>
              </a:rPr>
            </a:br>
            <a:r>
              <a:t>大觅项目的路由配置</a:t>
            </a:r>
          </a:p>
        </p:txBody>
      </p:sp>
      <p:pic>
        <p:nvPicPr>
          <p:cNvPr id="717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1525" y="6169025"/>
            <a:ext cx="3552825" cy="66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</a:t>
            </a:r>
            <a:r>
              <a:rPr sz="3700">
                <a:sym typeface="+mn-ea"/>
              </a:rPr>
              <a:t>安装路由</a:t>
            </a:r>
            <a:r>
              <a:rPr lang="en-US" sz="3700">
                <a:sym typeface="+mn-ea"/>
              </a:rPr>
              <a:t>2-2</a:t>
            </a:r>
            <a:endParaRPr lang="en-US"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771525" y="1308100"/>
            <a:ext cx="10240010" cy="4818380"/>
          </a:xfrm>
        </p:spPr>
        <p:txBody>
          <a:bodyPr/>
          <a:lstStyle/>
          <a:p>
            <a:r>
              <a:t>通过Vue-cli脚手架搭建的项目，在src文件夹下会有router文件夹，内部有index.js文件，打开index.js文件会看到以下引用</a:t>
            </a:r>
          </a:p>
          <a:p/>
          <a:p/>
          <a:p/>
          <a:p>
            <a:r>
              <a:t>在main.js中导入router中的index.js文件，使用路由配置的信息</a:t>
            </a:r>
          </a:p>
          <a:p/>
          <a:p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pPr marL="609600" lvl="1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396365" y="2555240"/>
            <a:ext cx="8080375" cy="15367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import Vue from 'vue'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import Router from 'vue-router'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Vue.use(Router)</a:t>
            </a:r>
            <a:endParaRPr lang="en-US" altLang="zh-CN" b="1" dirty="0">
              <a:latin typeface="+mn-lt"/>
            </a:endParaRPr>
          </a:p>
        </p:txBody>
      </p: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1412240" y="5135880"/>
            <a:ext cx="8080375" cy="5918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import router from './router'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endParaRPr lang="en-US" altLang="zh-CN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700">
                <a:sym typeface="+mn-ea"/>
              </a:rPr>
              <a:t>建立路由模块</a:t>
            </a:r>
            <a:r>
              <a:rPr lang="en-US" sz="3700">
                <a:sym typeface="+mn-ea"/>
              </a:rPr>
              <a:t>2-1</a:t>
            </a:r>
            <a:endParaRPr lang="en-US" sz="3700">
              <a:sym typeface="+mn-ea"/>
            </a:endParaRP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路由模块主要是</a:t>
            </a:r>
            <a:r>
              <a:t>用来配置和绑定相关信息</a:t>
            </a:r>
          </a:p>
          <a:p>
            <a:r>
              <a:rPr lang="zh-CN"/>
              <a:t>创建步骤</a:t>
            </a:r>
            <a:endParaRPr lang="zh-CN"/>
          </a:p>
          <a:p>
            <a:pPr lvl="1"/>
            <a:r>
              <a:rPr lang="zh-CN"/>
              <a:t>在router文件夹下的index.js中new Router创建一个路由</a:t>
            </a:r>
            <a:endParaRPr lang="zh-CN"/>
          </a:p>
          <a:p>
            <a:pPr lvl="1"/>
            <a:r>
              <a:rPr lang="zh-CN"/>
              <a:t>一个路由是一个对象，一条路由的实现需要三部分组成</a:t>
            </a:r>
            <a:r>
              <a:rPr lang="en-US" altLang="zh-CN"/>
              <a:t>: </a:t>
            </a:r>
            <a:r>
              <a:rPr lang="zh-CN"/>
              <a:t>name、path和component</a:t>
            </a:r>
            <a:endParaRPr lang="zh-CN"/>
          </a:p>
          <a:p>
            <a:pPr lvl="2"/>
            <a:r>
              <a:rPr lang="zh-CN"/>
              <a:t>name是命名</a:t>
            </a:r>
            <a:endParaRPr lang="zh-CN"/>
          </a:p>
          <a:p>
            <a:pPr lvl="2"/>
            <a:r>
              <a:rPr lang="zh-CN"/>
              <a:t>path是路径</a:t>
            </a:r>
            <a:endParaRPr lang="zh-CN"/>
          </a:p>
          <a:p>
            <a:pPr lvl="2"/>
            <a:r>
              <a:rPr lang="zh-CN"/>
              <a:t>component是组件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700">
                <a:sym typeface="+mn-ea"/>
              </a:rPr>
              <a:t>建立路由模块</a:t>
            </a:r>
            <a:r>
              <a:rPr lang="en-US" sz="3700">
                <a:sym typeface="+mn-ea"/>
              </a:rPr>
              <a:t>2-2</a:t>
            </a:r>
            <a:endParaRPr lang="en-US" sz="3700">
              <a:sym typeface="+mn-ea"/>
            </a:endParaRP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/>
          </a:p>
          <a:p>
            <a:endParaRPr lang="zh-CN"/>
          </a:p>
        </p:txBody>
      </p:sp>
      <p:grpSp>
        <p:nvGrpSpPr>
          <p:cNvPr id="7" name="组合 6"/>
          <p:cNvGrpSpPr/>
          <p:nvPr/>
        </p:nvGrpSpPr>
        <p:grpSpPr>
          <a:xfrm>
            <a:off x="4451699" y="5527675"/>
            <a:ext cx="3288602" cy="614680"/>
            <a:chOff x="1488" y="2503"/>
            <a:chExt cx="5805" cy="918"/>
          </a:xfrm>
        </p:grpSpPr>
        <p:sp>
          <p:nvSpPr>
            <p:cNvPr id="5" name="圆角矩形 4"/>
            <p:cNvSpPr/>
            <p:nvPr/>
          </p:nvSpPr>
          <p:spPr>
            <a:xfrm>
              <a:off x="1488" y="2503"/>
              <a:ext cx="566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638" y="2598"/>
              <a:ext cx="5655" cy="737"/>
              <a:chOff x="1638" y="2598"/>
              <a:chExt cx="5655" cy="737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2422" y="2648"/>
                <a:ext cx="4871" cy="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3" name="组合 67"/>
              <p:cNvGrpSpPr/>
              <p:nvPr/>
            </p:nvGrpSpPr>
            <p:grpSpPr bwMode="auto">
              <a:xfrm>
                <a:off x="1638" y="2598"/>
                <a:ext cx="1071" cy="737"/>
                <a:chOff x="6040078" y="1124092"/>
                <a:chExt cx="679663" cy="467829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1"/>
                <a:srcRect/>
                <a:stretch>
                  <a:fillRect/>
                </a:stretch>
              </p:blipFill>
              <p:spPr bwMode="auto">
                <a:xfrm>
                  <a:off x="6040078" y="1124092"/>
                  <a:ext cx="533495" cy="4678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p>
                  <a:pPr algn="l"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269365" y="1083945"/>
            <a:ext cx="7666990" cy="432625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export default new Router({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  routes: [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    {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      path: '/', // 这里默认是跳转到HelloWorld组件，后期会改为项目首页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      name: 'HelloWorld',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      component: HelloWorld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    },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 	{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	 path: '/login',     // 登录页路径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     name: 'Login',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     component: Login 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	}      // 后续如果还有页面要跳转就按照这样的格式继续书写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  ]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})</a:t>
            </a:r>
            <a:endParaRPr lang="en-US" altLang="zh-CN" b="1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700">
                <a:sym typeface="+mn-ea"/>
              </a:rPr>
              <a:t>启动路由器</a:t>
            </a:r>
            <a:r>
              <a:rPr lang="en-US" sz="3700">
                <a:sym typeface="+mn-ea"/>
              </a:rPr>
              <a:t>3-1</a:t>
            </a:r>
            <a:endParaRPr lang="en-US" sz="3700">
              <a:sym typeface="+mn-ea"/>
            </a:endParaRP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771525" y="1308100"/>
            <a:ext cx="9959340" cy="4818380"/>
          </a:xfrm>
          <a:prstGeom prst="rect">
            <a:avLst/>
          </a:prstGeom>
        </p:spPr>
        <p:txBody>
          <a:bodyPr/>
          <a:lstStyle/>
          <a:p>
            <a:r>
              <a:t>在main.js入口文件中启用该路由器，使用import把所有要用到的包等都引用到这里，然后在Vue项目中去运用</a:t>
            </a:r>
          </a:p>
          <a:p>
            <a:pPr lvl="1"/>
            <a:endParaRPr lang="zh-CN"/>
          </a:p>
        </p:txBody>
      </p:sp>
      <p:grpSp>
        <p:nvGrpSpPr>
          <p:cNvPr id="7" name="组合 6"/>
          <p:cNvGrpSpPr/>
          <p:nvPr/>
        </p:nvGrpSpPr>
        <p:grpSpPr>
          <a:xfrm>
            <a:off x="4451699" y="5527675"/>
            <a:ext cx="3288602" cy="614680"/>
            <a:chOff x="1488" y="2503"/>
            <a:chExt cx="5805" cy="918"/>
          </a:xfrm>
        </p:grpSpPr>
        <p:sp>
          <p:nvSpPr>
            <p:cNvPr id="5" name="圆角矩形 4"/>
            <p:cNvSpPr/>
            <p:nvPr/>
          </p:nvSpPr>
          <p:spPr>
            <a:xfrm>
              <a:off x="1488" y="2503"/>
              <a:ext cx="566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638" y="2598"/>
              <a:ext cx="5655" cy="737"/>
              <a:chOff x="1638" y="2598"/>
              <a:chExt cx="5655" cy="737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2422" y="2648"/>
                <a:ext cx="4871" cy="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3" name="组合 67"/>
              <p:cNvGrpSpPr/>
              <p:nvPr/>
            </p:nvGrpSpPr>
            <p:grpSpPr bwMode="auto">
              <a:xfrm>
                <a:off x="1638" y="2598"/>
                <a:ext cx="1071" cy="737"/>
                <a:chOff x="6040078" y="1124092"/>
                <a:chExt cx="679663" cy="467829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1"/>
                <a:srcRect/>
                <a:stretch>
                  <a:fillRect/>
                </a:stretch>
              </p:blipFill>
              <p:spPr bwMode="auto">
                <a:xfrm>
                  <a:off x="6040078" y="1124092"/>
                  <a:ext cx="533495" cy="4678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p>
                  <a:pPr algn="l"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298575" y="2531745"/>
            <a:ext cx="7666990" cy="286766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import Vue from 'vue'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import App from './App'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import router from './router'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//将 router加入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new Vue({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  el: '#app',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 router,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  template: '&lt;App/&gt;',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  components: { App }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})</a:t>
            </a:r>
            <a:endParaRPr lang="en-US" altLang="zh-CN" b="1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700">
                <a:sym typeface="+mn-ea"/>
              </a:rPr>
              <a:t>启动路由器</a:t>
            </a:r>
            <a:r>
              <a:rPr lang="en-US" sz="3700">
                <a:sym typeface="+mn-ea"/>
              </a:rPr>
              <a:t>3-2</a:t>
            </a:r>
            <a:endParaRPr lang="en-US" sz="3700">
              <a:sym typeface="+mn-ea"/>
            </a:endParaRP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771525" y="1308100"/>
            <a:ext cx="9959340" cy="4818380"/>
          </a:xfrm>
          <a:prstGeom prst="rect">
            <a:avLst/>
          </a:prstGeom>
        </p:spPr>
        <p:txBody>
          <a:bodyPr/>
          <a:lstStyle/>
          <a:p>
            <a:r>
              <a:t>路由匹配到的组件将会渲染到App.vue里的&lt;router-view&gt;&lt;/router-view&gt;</a:t>
            </a:r>
            <a:r>
              <a:rPr lang="zh-CN"/>
              <a:t>，App.vue里代码：</a:t>
            </a:r>
            <a:endParaRPr lang="zh-CN"/>
          </a:p>
          <a:p>
            <a:pPr lvl="1"/>
            <a:endParaRPr lang="zh-CN"/>
          </a:p>
        </p:txBody>
      </p:sp>
      <p:grpSp>
        <p:nvGrpSpPr>
          <p:cNvPr id="7" name="组合 6"/>
          <p:cNvGrpSpPr/>
          <p:nvPr/>
        </p:nvGrpSpPr>
        <p:grpSpPr>
          <a:xfrm>
            <a:off x="4451699" y="5527675"/>
            <a:ext cx="3288602" cy="614680"/>
            <a:chOff x="1488" y="2503"/>
            <a:chExt cx="5805" cy="918"/>
          </a:xfrm>
        </p:grpSpPr>
        <p:sp>
          <p:nvSpPr>
            <p:cNvPr id="5" name="圆角矩形 4"/>
            <p:cNvSpPr/>
            <p:nvPr/>
          </p:nvSpPr>
          <p:spPr>
            <a:xfrm>
              <a:off x="1488" y="2503"/>
              <a:ext cx="566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638" y="2598"/>
              <a:ext cx="5655" cy="737"/>
              <a:chOff x="1638" y="2598"/>
              <a:chExt cx="5655" cy="737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2422" y="2648"/>
                <a:ext cx="4871" cy="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3" name="组合 67"/>
              <p:cNvGrpSpPr/>
              <p:nvPr/>
            </p:nvGrpSpPr>
            <p:grpSpPr bwMode="auto">
              <a:xfrm>
                <a:off x="1638" y="2598"/>
                <a:ext cx="1071" cy="737"/>
                <a:chOff x="6040078" y="1124092"/>
                <a:chExt cx="679663" cy="467829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1"/>
                <a:srcRect/>
                <a:stretch>
                  <a:fillRect/>
                </a:stretch>
              </p:blipFill>
              <p:spPr bwMode="auto">
                <a:xfrm>
                  <a:off x="6040078" y="1124092"/>
                  <a:ext cx="533495" cy="4678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p>
                  <a:pPr algn="l"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298575" y="2690495"/>
            <a:ext cx="7666990" cy="190627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&lt;template&gt;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  &lt;div id="app"&gt;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&lt;router-view&gt;&lt;/router-view&gt;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  &lt;/div&gt;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&lt;/template&gt;</a:t>
            </a:r>
            <a:endParaRPr lang="en-US" altLang="zh-CN" b="1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700">
                <a:sym typeface="+mn-ea"/>
              </a:rPr>
              <a:t>启动路由器</a:t>
            </a:r>
            <a:r>
              <a:rPr lang="en-US" sz="3700">
                <a:sym typeface="+mn-ea"/>
              </a:rPr>
              <a:t>3-3</a:t>
            </a:r>
            <a:endParaRPr lang="en-US" sz="3700">
              <a:sym typeface="+mn-ea"/>
            </a:endParaRP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771525" y="1308100"/>
            <a:ext cx="9959340" cy="4818380"/>
          </a:xfrm>
          <a:prstGeom prst="rect">
            <a:avLst/>
          </a:prstGeom>
        </p:spPr>
        <p:txBody>
          <a:bodyPr/>
          <a:lstStyle/>
          <a:p>
            <a:r>
              <a:t>App.vue</a:t>
            </a:r>
            <a:r>
              <a:rPr lang="zh-CN"/>
              <a:t>最后</a:t>
            </a:r>
            <a:r>
              <a:t>会渲染在index.html</a:t>
            </a:r>
            <a:r>
              <a:rPr lang="zh-CN"/>
              <a:t>中</a:t>
            </a:r>
            <a:endParaRPr lang="zh-CN"/>
          </a:p>
          <a:p>
            <a:pPr lvl="1"/>
            <a:endParaRPr lang="zh-CN"/>
          </a:p>
        </p:txBody>
      </p:sp>
      <p:grpSp>
        <p:nvGrpSpPr>
          <p:cNvPr id="7" name="组合 6"/>
          <p:cNvGrpSpPr/>
          <p:nvPr/>
        </p:nvGrpSpPr>
        <p:grpSpPr>
          <a:xfrm>
            <a:off x="4451699" y="5527675"/>
            <a:ext cx="3288602" cy="614680"/>
            <a:chOff x="1488" y="2503"/>
            <a:chExt cx="5805" cy="918"/>
          </a:xfrm>
        </p:grpSpPr>
        <p:sp>
          <p:nvSpPr>
            <p:cNvPr id="5" name="圆角矩形 4"/>
            <p:cNvSpPr/>
            <p:nvPr/>
          </p:nvSpPr>
          <p:spPr>
            <a:xfrm>
              <a:off x="1488" y="2503"/>
              <a:ext cx="566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638" y="2598"/>
              <a:ext cx="5655" cy="737"/>
              <a:chOff x="1638" y="2598"/>
              <a:chExt cx="5655" cy="737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2422" y="2648"/>
                <a:ext cx="4871" cy="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router</a:t>
                </a:r>
                <a:endParaRPr 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3" name="组合 67"/>
              <p:cNvGrpSpPr/>
              <p:nvPr/>
            </p:nvGrpSpPr>
            <p:grpSpPr bwMode="auto">
              <a:xfrm>
                <a:off x="1638" y="2598"/>
                <a:ext cx="1071" cy="737"/>
                <a:chOff x="6040078" y="1124092"/>
                <a:chExt cx="679663" cy="467829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1"/>
                <a:srcRect/>
                <a:stretch>
                  <a:fillRect/>
                </a:stretch>
              </p:blipFill>
              <p:spPr bwMode="auto">
                <a:xfrm>
                  <a:off x="6040078" y="1124092"/>
                  <a:ext cx="533495" cy="4678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p>
                  <a:pPr algn="l"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298575" y="2112645"/>
            <a:ext cx="7666990" cy="21621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// </a:t>
            </a:r>
            <a:r>
              <a:rPr lang="zh-CN" altLang="en-US" b="1" dirty="0">
                <a:latin typeface="+mn-lt"/>
              </a:rPr>
              <a:t>省略其他代码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&lt;body&gt;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&lt;div id="app"&gt;&lt;/div&gt;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&lt;/body&gt;</a:t>
            </a:r>
            <a:endParaRPr lang="en-US" altLang="zh-CN" b="1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700">
                <a:sym typeface="+mn-ea"/>
              </a:rPr>
              <a:t>路由重定向</a:t>
            </a:r>
            <a:r>
              <a:rPr lang="en-US" sz="3700">
                <a:sym typeface="+mn-ea"/>
              </a:rPr>
              <a:t>2-1</a:t>
            </a:r>
            <a:endParaRPr lang="en-US" sz="3700">
              <a:sym typeface="+mn-ea"/>
            </a:endParaRP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771525" y="1308100"/>
            <a:ext cx="9959340" cy="4818380"/>
          </a:xfrm>
          <a:prstGeom prst="rect">
            <a:avLst/>
          </a:prstGeom>
        </p:spPr>
        <p:txBody>
          <a:bodyPr/>
          <a:lstStyle/>
          <a:p>
            <a:r>
              <a:t>有些时候需要路由器定义全局的重定向规则，全局的重定向会在匹配当前路径前执行</a:t>
            </a:r>
            <a:r>
              <a:rPr lang="zh-CN"/>
              <a:t>，重定向也是通过 routes 配置来完成</a:t>
            </a:r>
            <a:endParaRPr lang="zh-CN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285875" y="2578100"/>
            <a:ext cx="4053840" cy="28562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// </a:t>
            </a:r>
            <a:r>
              <a:rPr lang="zh-CN" altLang="en-US" b="1" dirty="0">
                <a:latin typeface="+mn-lt"/>
              </a:rPr>
              <a:t>第一种情况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const router = new VueRouter({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  routes: [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    { path: '/a', redirect: '/b' }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  ]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})</a:t>
            </a:r>
            <a:endParaRPr lang="en-US" altLang="zh-CN" b="1" dirty="0">
              <a:latin typeface="+mn-lt"/>
            </a:endParaRPr>
          </a:p>
        </p:txBody>
      </p: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5728335" y="2578100"/>
            <a:ext cx="4341495" cy="28562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// </a:t>
            </a:r>
            <a:r>
              <a:rPr lang="zh-CN" altLang="en-US" b="1" dirty="0">
                <a:latin typeface="+mn-lt"/>
              </a:rPr>
              <a:t>第二种情况</a:t>
            </a:r>
            <a:r>
              <a:rPr lang="en-US" altLang="zh-CN" b="1" dirty="0">
                <a:latin typeface="+mn-lt"/>
              </a:rPr>
              <a:t>也可以是一个命名的路由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const router = new VueRouter({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  routes: [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    { path: '/a', redirect: { name: 'foo' }}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  ]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})</a:t>
            </a:r>
            <a:endParaRPr lang="en-US" altLang="zh-CN" b="1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700">
                <a:sym typeface="+mn-ea"/>
              </a:rPr>
              <a:t>路由重定向</a:t>
            </a:r>
            <a:r>
              <a:rPr lang="en-US" sz="3700">
                <a:sym typeface="+mn-ea"/>
              </a:rPr>
              <a:t>2-2</a:t>
            </a:r>
            <a:endParaRPr lang="en-US" sz="3700">
              <a:sym typeface="+mn-ea"/>
            </a:endParaRP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771525" y="1308100"/>
            <a:ext cx="9959340" cy="4818380"/>
          </a:xfrm>
          <a:prstGeom prst="rect">
            <a:avLst/>
          </a:prstGeom>
        </p:spPr>
        <p:txBody>
          <a:bodyPr/>
          <a:lstStyle/>
          <a:p>
            <a:r>
              <a:t>重定向的目标甚至可以是一个方法，动态返回重定向目标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285875" y="2000885"/>
            <a:ext cx="7598410" cy="333756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const router = new VueRouter({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routes: [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{ path: '/a', redirect: to =&gt; 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// 方法接收 目标路由 作为参数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// return 重定向的 字符串路径/路径对象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}}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]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})</a:t>
            </a:r>
            <a:endParaRPr b="1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700">
                <a:sym typeface="+mn-ea"/>
              </a:rPr>
              <a:t>路由懒加载</a:t>
            </a:r>
            <a:r>
              <a:rPr lang="en-US" sz="3700">
                <a:sym typeface="+mn-ea"/>
              </a:rPr>
              <a:t>2-1</a:t>
            </a:r>
            <a:endParaRPr lang="en-US" sz="3700">
              <a:sym typeface="+mn-ea"/>
            </a:endParaRP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771525" y="1308100"/>
            <a:ext cx="9959340" cy="4818380"/>
          </a:xfrm>
          <a:prstGeom prst="rect">
            <a:avLst/>
          </a:prstGeom>
        </p:spPr>
        <p:txBody>
          <a:bodyPr/>
          <a:lstStyle/>
          <a:p>
            <a:r>
              <a:rPr lang="zh-CN" altLang="en-US">
                <a:sym typeface="+mn-ea"/>
              </a:rPr>
              <a:t>问题出现</a:t>
            </a:r>
            <a:endParaRPr lang="zh-CN" alt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当打包构建应用时，Javascript 包会变得非常大，影响页面加载。如果能把不同路由对应的组件分割成不同的代码块，然后当路由被访问的时候才加载对应组件，就更加高效了</a:t>
            </a:r>
            <a:endParaRPr lang="zh-CN"/>
          </a:p>
          <a:p>
            <a:pPr lvl="0"/>
            <a:r>
              <a:rPr lang="zh-CN"/>
              <a:t>结合 Vue 的异步组件和 Webpack 的代码分割功能，轻松实现路由组件的懒加载。</a:t>
            </a:r>
            <a:endParaRPr lang="zh-CN"/>
          </a:p>
          <a:p>
            <a:pPr lvl="0"/>
            <a:endParaRPr lang="zh-CN"/>
          </a:p>
          <a:p>
            <a:pPr lvl="0"/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700">
                <a:sym typeface="+mn-ea"/>
              </a:rPr>
              <a:t>路由懒加载</a:t>
            </a:r>
            <a:r>
              <a:rPr lang="en-US" sz="3700">
                <a:sym typeface="+mn-ea"/>
              </a:rPr>
              <a:t>2-2</a:t>
            </a:r>
            <a:endParaRPr lang="en-US" sz="3700">
              <a:sym typeface="+mn-ea"/>
            </a:endParaRP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790575" y="1323975"/>
            <a:ext cx="9959340" cy="4818380"/>
          </a:xfrm>
          <a:prstGeom prst="rect">
            <a:avLst/>
          </a:prstGeom>
        </p:spPr>
        <p:txBody>
          <a:bodyPr/>
          <a:lstStyle/>
          <a:p>
            <a:r>
              <a:rPr lang="zh-CN" altLang="en-US">
                <a:sym typeface="+mn-ea"/>
              </a:rPr>
              <a:t>首先，可以将异步组件定义为返回一个 Promise 的工厂函数</a:t>
            </a:r>
            <a:endParaRPr lang="zh-CN"/>
          </a:p>
          <a:p>
            <a:pPr lvl="0"/>
            <a:endParaRPr lang="zh-CN"/>
          </a:p>
          <a:p>
            <a:pPr lvl="0"/>
            <a:r>
              <a:rPr lang="zh-CN"/>
              <a:t>其次在 Webpack 中，可以使用动态 import语法来定义代码分块点 (split point)</a:t>
            </a:r>
            <a:endParaRPr lang="zh-CN"/>
          </a:p>
          <a:p>
            <a:pPr lvl="0"/>
            <a:endParaRPr lang="zh-CN"/>
          </a:p>
          <a:p>
            <a:pPr lvl="0"/>
            <a:r>
              <a:rPr lang="en-US" altLang="zh-CN"/>
              <a:t>结合这两点，便是如何定义一个能够被 Webpack 自动代码分割的异步组件的过程</a:t>
            </a:r>
            <a:endParaRPr lang="en-US" altLang="zh-CN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285875" y="2000885"/>
            <a:ext cx="9652000" cy="54673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const Foo = () =&gt; Promise.resolve({ /* 组件定义对象 */ })</a:t>
            </a:r>
            <a:endParaRPr b="1" dirty="0">
              <a:latin typeface="+mn-lt"/>
            </a:endParaRPr>
          </a:p>
        </p:txBody>
      </p: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1285875" y="3846195"/>
            <a:ext cx="9652000" cy="54673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import('./Foo.vue')  / 返回 Promise</a:t>
            </a:r>
            <a:endParaRPr b="1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本章任务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sym typeface="+mn-ea"/>
              </a:rPr>
              <a:t>搭建大觅项目路由</a:t>
            </a:r>
            <a:endParaRPr>
              <a:sym typeface="+mn-ea"/>
            </a:endParaRPr>
          </a:p>
          <a:p>
            <a:pPr marL="0" lvl="0" indent="0">
              <a:buNone/>
            </a:pPr>
            <a:endParaRPr lang="zh-CN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4660" y="2120265"/>
            <a:ext cx="4074795" cy="33521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700">
                <a:sym typeface="+mn-ea"/>
              </a:rPr>
              <a:t>&lt;router-link&gt;</a:t>
            </a:r>
            <a:r>
              <a:rPr lang="en-US" sz="3700">
                <a:sym typeface="+mn-ea"/>
              </a:rPr>
              <a:t>2-1</a:t>
            </a:r>
            <a:endParaRPr lang="en-US" sz="3700">
              <a:sym typeface="+mn-ea"/>
            </a:endParaRP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&lt;router-link&gt; 组件支持用户在具有路由功能的应用中点击导航</a:t>
            </a:r>
          </a:p>
          <a:p>
            <a:pPr lvl="1"/>
            <a:r>
              <a:rPr lang="en-US">
                <a:cs typeface="微软雅黑" panose="020B0503020204020204" pitchFamily="34" charset="-122"/>
                <a:sym typeface="Helvetica"/>
              </a:rPr>
              <a:t>通过 to 属性指定目标地址，默认渲染成带有正确链接的 &lt;a&gt; 标签</a:t>
            </a:r>
            <a:endParaRPr lang="en-US">
              <a:cs typeface="微软雅黑" panose="020B0503020204020204" pitchFamily="34" charset="-122"/>
              <a:sym typeface="Helvetica"/>
            </a:endParaRPr>
          </a:p>
          <a:p>
            <a:pPr lvl="1"/>
            <a:r>
              <a:rPr lang="en-US">
                <a:cs typeface="微软雅黑" panose="020B0503020204020204" pitchFamily="34" charset="-122"/>
                <a:sym typeface="Helvetica"/>
              </a:rPr>
              <a:t>可以通过配置 tag 属性生成别的标签</a:t>
            </a:r>
            <a:endParaRPr lang="en-US">
              <a:cs typeface="微软雅黑" panose="020B0503020204020204" pitchFamily="34" charset="-122"/>
              <a:sym typeface="Helvetica"/>
            </a:endParaRPr>
          </a:p>
          <a:p>
            <a:pPr lvl="1"/>
            <a:r>
              <a:rPr lang="zh-CN" altLang="en-US">
                <a:cs typeface="微软雅黑" panose="020B0503020204020204" pitchFamily="34" charset="-122"/>
                <a:sym typeface="Helvetica"/>
              </a:rPr>
              <a:t>当目标路由成功激活时，链接元素自动设置一个表示激活的 CSS 类名</a:t>
            </a:r>
            <a:endParaRPr lang="zh-CN" altLang="en-US">
              <a:cs typeface="微软雅黑" panose="020B0503020204020204" pitchFamily="34" charset="-122"/>
              <a:sym typeface="Helvetica"/>
            </a:endParaRPr>
          </a:p>
          <a:p>
            <a:pPr lvl="1"/>
            <a:endParaRPr>
              <a:cs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81635" y="3348990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1538605" y="3381375"/>
            <a:ext cx="8786495" cy="277685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&lt;router-link v-bind:to="'home'"&gt;Home&lt;/router-link&gt;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// 不写 v-bind 也可以 </a:t>
            </a:r>
            <a:r>
              <a:rPr lang="zh-CN" altLang="en-US" b="1" dirty="0">
                <a:latin typeface="+mn-lt"/>
              </a:rPr>
              <a:t>，使用简写形式</a:t>
            </a:r>
            <a:endParaRPr lang="zh-CN" altLang="en-US" b="1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b="1" dirty="0">
                <a:latin typeface="+mn-lt"/>
              </a:rPr>
              <a:t>&lt;router-link :to="'home'"&gt;Home&lt;/router-link&gt;</a:t>
            </a:r>
            <a:endParaRPr lang="zh-CN" altLang="en-US" b="1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// </a:t>
            </a:r>
            <a:r>
              <a:rPr lang="zh-CN" altLang="en-US" b="1" dirty="0">
                <a:latin typeface="+mn-lt"/>
              </a:rPr>
              <a:t>还可以使用命名路由的形式</a:t>
            </a:r>
            <a:endParaRPr lang="zh-CN" altLang="en-US" b="1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b="1" dirty="0">
                <a:latin typeface="+mn-lt"/>
              </a:rPr>
              <a:t>&lt;router-link :to="{ path: 'home' }"&gt;Home&lt;/router-link&gt;</a:t>
            </a:r>
            <a:endParaRPr lang="zh-CN" altLang="en-US" b="1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// </a:t>
            </a:r>
            <a:r>
              <a:rPr lang="zh-CN" altLang="en-US" b="1" dirty="0">
                <a:latin typeface="+mn-lt"/>
              </a:rPr>
              <a:t>渲染之后的结果</a:t>
            </a:r>
            <a:endParaRPr lang="zh-CN" altLang="en-US" b="1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b="1" dirty="0">
                <a:latin typeface="+mn-lt"/>
              </a:rPr>
              <a:t>&lt;a href="home"&gt;Home&lt;/a&gt;</a:t>
            </a:r>
            <a:endParaRPr lang="zh-CN" altLang="en-US" b="1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700">
                <a:sym typeface="+mn-ea"/>
              </a:rPr>
              <a:t>&lt;router-link&gt;</a:t>
            </a:r>
            <a:r>
              <a:rPr lang="en-US" sz="3700">
                <a:sym typeface="+mn-ea"/>
              </a:rPr>
              <a:t>2-2</a:t>
            </a:r>
            <a:endParaRPr lang="en-US" sz="3700">
              <a:sym typeface="+mn-ea"/>
            </a:endParaRP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>
              <a:cs typeface="微软雅黑" panose="020B0503020204020204" pitchFamily="34" charset="-122"/>
              <a:sym typeface="Helvetica"/>
            </a:endParaRPr>
          </a:p>
          <a:p>
            <a:endParaRPr lang="zh-CN" altLang="en-US">
              <a:cs typeface="微软雅黑" panose="020B0503020204020204" pitchFamily="34" charset="-122"/>
              <a:sym typeface="Helvetica"/>
            </a:endParaRPr>
          </a:p>
          <a:p>
            <a:endParaRPr lang="zh-CN" altLang="en-US">
              <a:cs typeface="微软雅黑" panose="020B0503020204020204" pitchFamily="34" charset="-122"/>
              <a:sym typeface="Helvetica"/>
            </a:endParaRPr>
          </a:p>
          <a:p>
            <a:r>
              <a:rPr lang="zh-CN" altLang="en-US">
                <a:cs typeface="微软雅黑" panose="020B0503020204020204" pitchFamily="34" charset="-122"/>
                <a:sym typeface="Helvetica"/>
              </a:rPr>
              <a:t>使用&lt;router-link&gt;的优势</a:t>
            </a:r>
            <a:endParaRPr lang="zh-CN" altLang="en-US">
              <a:cs typeface="微软雅黑" panose="020B0503020204020204" pitchFamily="34" charset="-122"/>
              <a:sym typeface="Helvetica"/>
            </a:endParaRPr>
          </a:p>
          <a:p>
            <a:pPr lvl="1"/>
            <a:r>
              <a:rPr lang="zh-CN" altLang="en-US">
                <a:cs typeface="微软雅黑" panose="020B0503020204020204" pitchFamily="34" charset="-122"/>
                <a:sym typeface="Helvetica"/>
              </a:rPr>
              <a:t>无论是 HTML5 history 模式还是 hash 模式，它的表现行为一致，所以当切换路由模式或者在 IE9 降级使用 hash 模式，无须作任何变动</a:t>
            </a:r>
            <a:endParaRPr lang="zh-CN" altLang="en-US">
              <a:cs typeface="微软雅黑" panose="020B0503020204020204" pitchFamily="34" charset="-122"/>
              <a:sym typeface="Helvetica"/>
            </a:endParaRPr>
          </a:p>
          <a:p>
            <a:pPr lvl="1"/>
            <a:r>
              <a:rPr lang="zh-CN" altLang="en-US">
                <a:cs typeface="微软雅黑" panose="020B0503020204020204" pitchFamily="34" charset="-122"/>
                <a:sym typeface="Helvetica"/>
              </a:rPr>
              <a:t>在 HTML5 history 模式下，&lt;router-link&gt; 会守卫点击事件，让浏览器不再重新加载页面</a:t>
            </a:r>
            <a:endParaRPr lang="zh-CN" altLang="en-US">
              <a:cs typeface="微软雅黑" panose="020B0503020204020204" pitchFamily="34" charset="-122"/>
              <a:sym typeface="Helvetica"/>
            </a:endParaRPr>
          </a:p>
          <a:p>
            <a:endParaRPr lang="zh-CN" altLang="en-US">
              <a:cs typeface="微软雅黑" panose="020B0503020204020204" pitchFamily="34" charset="-122"/>
              <a:sym typeface="Helvetica"/>
            </a:endParaRPr>
          </a:p>
          <a:p>
            <a:pPr lvl="1"/>
            <a:endParaRPr>
              <a:cs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5760" y="1186180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1522730" y="1218565"/>
            <a:ext cx="8786495" cy="199199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&lt;!-- 命名的路由 --&gt;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&lt;router-link :to="{ name: 'user', params: { userId: 123 }}"&gt;User&lt;/router-link&gt;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&lt;!-- 带查询参数，下面的结果为 /register?plan=private --&gt;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&lt;router-link :to="{ path: 'register', query: { plan: 'private' }}"&gt;Register&lt;/router-link&gt;</a:t>
            </a:r>
            <a:endParaRPr b="1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路由对象属性</a:t>
            </a:r>
            <a:r>
              <a:rPr lang="en-US"/>
              <a:t>2-1</a:t>
            </a:r>
            <a:endParaRPr lang="en-US"/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常用到的路由信息对象</a:t>
            </a:r>
          </a:p>
          <a:p>
            <a:pPr lvl="1"/>
            <a:r>
              <a:t>$route.path</a:t>
            </a:r>
          </a:p>
          <a:p>
            <a:pPr lvl="2"/>
            <a:r>
              <a:t> 字符串，对应当前路由的路径，总是解析为绝对路径，如 "/foo/bar"</a:t>
            </a:r>
          </a:p>
          <a:p>
            <a:pPr lvl="1"/>
            <a:r>
              <a:t>$route.params</a:t>
            </a:r>
          </a:p>
          <a:p>
            <a:pPr lvl="2"/>
            <a:r>
              <a:t> 一个 key/value 对象，包含动态片段和全匹配片段，如果没有路由参数，就为空对象</a:t>
            </a:r>
          </a:p>
          <a:p>
            <a:pPr lvl="1"/>
            <a:r>
              <a:t>$route.query</a:t>
            </a:r>
          </a:p>
          <a:p>
            <a:pPr lvl="2"/>
            <a:r>
              <a:t> 一个 key/value 对象，表示 URL 查询参数。例如对于路径 /foo?user=1，则有 $route.query.user == 1，如果没有查询参数，则为空对象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路由对象属性</a:t>
            </a:r>
            <a:r>
              <a:rPr lang="en-US"/>
              <a:t>2-2</a:t>
            </a:r>
            <a:endParaRPr lang="en-US"/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常用到的路由信息对象</a:t>
            </a:r>
          </a:p>
          <a:p>
            <a:pPr lvl="1"/>
            <a:r>
              <a:t>$route.hash</a:t>
            </a:r>
          </a:p>
          <a:p>
            <a:pPr lvl="2"/>
            <a:r>
              <a:t> 当前路由的hash 值 (不带 #) ，如果没有hash 值，则为空字符串</a:t>
            </a:r>
          </a:p>
          <a:p>
            <a:pPr lvl="1"/>
            <a:r>
              <a:t>$route.fullPath</a:t>
            </a:r>
          </a:p>
          <a:p>
            <a:pPr lvl="2"/>
            <a:r>
              <a:t>完成解析后的 URL，包含查询参数和 hash的完整路径</a:t>
            </a:r>
          </a:p>
          <a:p>
            <a:pPr lvl="1"/>
            <a:r>
              <a:t>$route.matched</a:t>
            </a:r>
          </a:p>
          <a:p>
            <a:pPr lvl="2"/>
            <a:r>
              <a:t>一个数组包含当前路由的所有嵌套路径片段的路由记录。路由记录就是 routes 配置数组中的对象副本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页面间导航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router.push</a:t>
            </a:r>
          </a:p>
          <a:p>
            <a:r>
              <a:t>router.replace</a:t>
            </a:r>
          </a:p>
          <a:p>
            <a:r>
              <a:t>router.go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700">
                <a:sym typeface="+mn-ea"/>
              </a:rPr>
              <a:t>router.push</a:t>
            </a:r>
            <a:endParaRPr sz="3700">
              <a:sym typeface="+mn-ea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5972888" y="3244335"/>
            <a:ext cx="123190" cy="100965"/>
          </a:xfrm>
          <a:prstGeom prst="rect">
            <a:avLst/>
          </a:prstGeom>
          <a:ln w="12700">
            <a:miter lim="400000"/>
          </a:ln>
        </p:spPr>
        <p:txBody>
          <a:bodyPr wrap="none" lIns="60958" rIns="60958">
            <a:spAutoFit/>
          </a:bodyPr>
          <a:lstStyle>
            <a:lvl1pPr>
              <a:defRPr baseline="30000"/>
            </a:lvl1pPr>
          </a:lstStyle>
          <a:p>
            <a:r>
              <a:rPr sz="100"/>
              <a:t> </a:t>
            </a:r>
            <a:endParaRPr sz="100"/>
          </a:p>
        </p:txBody>
      </p:sp>
      <p:sp>
        <p:nvSpPr>
          <p:cNvPr id="119" name="Shape 119"/>
          <p:cNvSpPr/>
          <p:nvPr/>
        </p:nvSpPr>
        <p:spPr>
          <a:xfrm>
            <a:off x="5972888" y="3244335"/>
            <a:ext cx="123190" cy="100965"/>
          </a:xfrm>
          <a:prstGeom prst="rect">
            <a:avLst/>
          </a:prstGeom>
          <a:ln w="12700">
            <a:miter lim="400000"/>
          </a:ln>
        </p:spPr>
        <p:txBody>
          <a:bodyPr wrap="none" lIns="60958" rIns="60958">
            <a:spAutoFit/>
          </a:bodyPr>
          <a:lstStyle>
            <a:lvl1pPr>
              <a:defRPr baseline="30000"/>
            </a:lvl1pPr>
          </a:lstStyle>
          <a:p>
            <a:r>
              <a:rPr sz="100"/>
              <a:t> </a:t>
            </a:r>
            <a:endParaRPr sz="100"/>
          </a:p>
        </p:txBody>
      </p:sp>
      <p:sp>
        <p:nvSpPr>
          <p:cNvPr id="120" name="Shape 120"/>
          <p:cNvSpPr/>
          <p:nvPr/>
        </p:nvSpPr>
        <p:spPr>
          <a:xfrm>
            <a:off x="5972888" y="3244335"/>
            <a:ext cx="123190" cy="100965"/>
          </a:xfrm>
          <a:prstGeom prst="rect">
            <a:avLst/>
          </a:prstGeom>
          <a:ln w="12700">
            <a:miter lim="400000"/>
          </a:ln>
        </p:spPr>
        <p:txBody>
          <a:bodyPr wrap="none" lIns="60958" rIns="60958">
            <a:spAutoFit/>
          </a:bodyPr>
          <a:lstStyle>
            <a:lvl1pPr>
              <a:defRPr baseline="30000"/>
            </a:lvl1pPr>
          </a:lstStyle>
          <a:p>
            <a:r>
              <a:rPr sz="100"/>
              <a:t> </a:t>
            </a:r>
            <a:endParaRPr sz="100"/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771525" y="1308100"/>
            <a:ext cx="10078085" cy="4818380"/>
          </a:xfrm>
          <a:prstGeom prst="rect">
            <a:avLst/>
          </a:prstGeom>
        </p:spPr>
        <p:txBody>
          <a:bodyPr/>
          <a:lstStyle/>
          <a:p/>
          <a:p>
            <a:r>
              <a:t>导航到不同的 URL，则</a:t>
            </a:r>
            <a:r>
              <a:rPr lang="zh-CN"/>
              <a:t>可以</a:t>
            </a:r>
            <a:r>
              <a:t>使用 router.push 方法。会向 history 栈添加一个新的记录，当用户点击浏览器后退按钮时，则回到之前的 URL</a:t>
            </a:r>
          </a:p>
          <a:p>
            <a:r>
              <a:rPr lang="zh-CN"/>
              <a:t>方法具体使用</a:t>
            </a:r>
            <a:endParaRPr lang="zh-CN"/>
          </a:p>
        </p:txBody>
      </p:sp>
      <p:grpSp>
        <p:nvGrpSpPr>
          <p:cNvPr id="3" name="组合 2"/>
          <p:cNvGrpSpPr/>
          <p:nvPr/>
        </p:nvGrpSpPr>
        <p:grpSpPr>
          <a:xfrm>
            <a:off x="365760" y="1186180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1522730" y="1393190"/>
            <a:ext cx="8786495" cy="49974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router.push(location)</a:t>
            </a:r>
            <a:endParaRPr b="1" dirty="0">
              <a:latin typeface="+mn-lt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34720" y="1218565"/>
            <a:ext cx="9471025" cy="436499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  <a:sym typeface="+mn-ea"/>
              </a:rPr>
              <a:t>// 字符串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router.push('home')  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  <a:sym typeface="+mn-ea"/>
              </a:rPr>
              <a:t>// 对象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router.push({ path: 'home' })  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// 命名的路由   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router.push({ name: 'user', params: { userId: 123 }})   // -&gt; /user/123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// 带查询参数，变成 /register?plan=private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router.push({ path: 'register', query: { plan: 'private' }})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// 带参数的方式跳转，应用场景如下，由一个页面跳转到另外一个页面时，需要携带一些数据过去，这时就需要用到这种路由跳转方式</a:t>
            </a:r>
            <a:endParaRPr lang="en-US" altLang="zh-CN" b="1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3700">
                <a:sym typeface="+mn-ea"/>
              </a:rPr>
              <a:t>router.replace</a:t>
            </a:r>
            <a:endParaRPr sz="3700">
              <a:sym typeface="+mn-ea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5972888" y="3244335"/>
            <a:ext cx="123190" cy="100965"/>
          </a:xfrm>
          <a:prstGeom prst="rect">
            <a:avLst/>
          </a:prstGeom>
          <a:ln w="12700">
            <a:miter lim="400000"/>
          </a:ln>
        </p:spPr>
        <p:txBody>
          <a:bodyPr wrap="none" lIns="60958" rIns="60958">
            <a:spAutoFit/>
          </a:bodyPr>
          <a:lstStyle>
            <a:lvl1pPr>
              <a:defRPr baseline="30000"/>
            </a:lvl1pPr>
          </a:lstStyle>
          <a:p>
            <a:r>
              <a:rPr sz="100"/>
              <a:t> </a:t>
            </a:r>
            <a:endParaRPr sz="100"/>
          </a:p>
        </p:txBody>
      </p:sp>
      <p:sp>
        <p:nvSpPr>
          <p:cNvPr id="119" name="Shape 119"/>
          <p:cNvSpPr/>
          <p:nvPr/>
        </p:nvSpPr>
        <p:spPr>
          <a:xfrm>
            <a:off x="5972888" y="3244335"/>
            <a:ext cx="123190" cy="100965"/>
          </a:xfrm>
          <a:prstGeom prst="rect">
            <a:avLst/>
          </a:prstGeom>
          <a:ln w="12700">
            <a:miter lim="400000"/>
          </a:ln>
        </p:spPr>
        <p:txBody>
          <a:bodyPr wrap="none" lIns="60958" rIns="60958">
            <a:spAutoFit/>
          </a:bodyPr>
          <a:lstStyle>
            <a:lvl1pPr>
              <a:defRPr baseline="30000"/>
            </a:lvl1pPr>
          </a:lstStyle>
          <a:p>
            <a:r>
              <a:rPr sz="100"/>
              <a:t> </a:t>
            </a:r>
            <a:endParaRPr sz="100"/>
          </a:p>
        </p:txBody>
      </p:sp>
      <p:sp>
        <p:nvSpPr>
          <p:cNvPr id="120" name="Shape 120"/>
          <p:cNvSpPr/>
          <p:nvPr/>
        </p:nvSpPr>
        <p:spPr>
          <a:xfrm>
            <a:off x="5972888" y="3244335"/>
            <a:ext cx="123190" cy="100965"/>
          </a:xfrm>
          <a:prstGeom prst="rect">
            <a:avLst/>
          </a:prstGeom>
          <a:ln w="12700">
            <a:miter lim="400000"/>
          </a:ln>
        </p:spPr>
        <p:txBody>
          <a:bodyPr wrap="none" lIns="60958" rIns="60958">
            <a:spAutoFit/>
          </a:bodyPr>
          <a:lstStyle>
            <a:lvl1pPr>
              <a:defRPr baseline="30000"/>
            </a:lvl1pPr>
          </a:lstStyle>
          <a:p>
            <a:r>
              <a:rPr sz="100"/>
              <a:t> </a:t>
            </a:r>
            <a:endParaRPr sz="100"/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/>
          <a:p>
            <a:r>
              <a:t>router.replace跟 router.push 很像，唯一的不同是它不会向 history 添加新记录，而是跟它的方法名一样替换掉当前的 history 记录</a:t>
            </a:r>
          </a:p>
          <a:p>
            <a:r>
              <a:rPr lang="zh-CN" altLang="en-US"/>
              <a:t>使用注意点</a:t>
            </a:r>
            <a:endParaRPr lang="en-US" altLang="zh-CN"/>
          </a:p>
          <a:p>
            <a:pPr lvl="1"/>
            <a:r>
              <a:rPr lang="en-US" altLang="zh-CN"/>
              <a:t>router.replace(...)等价于&lt;router-link :to="..." replace&gt;	</a:t>
            </a:r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365760" y="1186180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1522730" y="1393190"/>
            <a:ext cx="8786495" cy="49974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router.replace(location)</a:t>
            </a:r>
            <a:endParaRPr b="1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3700">
                <a:sym typeface="+mn-ea"/>
              </a:rPr>
              <a:t>router.go</a:t>
            </a:r>
            <a:endParaRPr lang="zh-CN" altLang="en-US" sz="3700">
              <a:sym typeface="+mn-ea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5972888" y="3244335"/>
            <a:ext cx="123190" cy="100965"/>
          </a:xfrm>
          <a:prstGeom prst="rect">
            <a:avLst/>
          </a:prstGeom>
          <a:ln w="12700">
            <a:miter lim="400000"/>
          </a:ln>
        </p:spPr>
        <p:txBody>
          <a:bodyPr wrap="none" lIns="60958" rIns="60958">
            <a:spAutoFit/>
          </a:bodyPr>
          <a:lstStyle>
            <a:lvl1pPr>
              <a:defRPr baseline="30000"/>
            </a:lvl1pPr>
          </a:lstStyle>
          <a:p>
            <a:r>
              <a:rPr sz="100"/>
              <a:t> </a:t>
            </a:r>
            <a:endParaRPr sz="100"/>
          </a:p>
        </p:txBody>
      </p:sp>
      <p:sp>
        <p:nvSpPr>
          <p:cNvPr id="119" name="Shape 119"/>
          <p:cNvSpPr/>
          <p:nvPr/>
        </p:nvSpPr>
        <p:spPr>
          <a:xfrm>
            <a:off x="5972888" y="3244335"/>
            <a:ext cx="123190" cy="100965"/>
          </a:xfrm>
          <a:prstGeom prst="rect">
            <a:avLst/>
          </a:prstGeom>
          <a:ln w="12700">
            <a:miter lim="400000"/>
          </a:ln>
        </p:spPr>
        <p:txBody>
          <a:bodyPr wrap="none" lIns="60958" rIns="60958">
            <a:spAutoFit/>
          </a:bodyPr>
          <a:lstStyle>
            <a:lvl1pPr>
              <a:defRPr baseline="30000"/>
            </a:lvl1pPr>
          </a:lstStyle>
          <a:p>
            <a:r>
              <a:rPr sz="100"/>
              <a:t> </a:t>
            </a:r>
            <a:endParaRPr sz="100"/>
          </a:p>
        </p:txBody>
      </p:sp>
      <p:sp>
        <p:nvSpPr>
          <p:cNvPr id="120" name="Shape 120"/>
          <p:cNvSpPr/>
          <p:nvPr/>
        </p:nvSpPr>
        <p:spPr>
          <a:xfrm>
            <a:off x="5972888" y="3244335"/>
            <a:ext cx="123190" cy="100965"/>
          </a:xfrm>
          <a:prstGeom prst="rect">
            <a:avLst/>
          </a:prstGeom>
          <a:ln w="12700">
            <a:miter lim="400000"/>
          </a:ln>
        </p:spPr>
        <p:txBody>
          <a:bodyPr wrap="none" lIns="60958" rIns="60958">
            <a:spAutoFit/>
          </a:bodyPr>
          <a:lstStyle>
            <a:lvl1pPr>
              <a:defRPr baseline="30000"/>
            </a:lvl1pPr>
          </a:lstStyle>
          <a:p>
            <a:r>
              <a:rPr sz="100"/>
              <a:t> </a:t>
            </a:r>
            <a:endParaRPr sz="100"/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/>
          <a:p>
            <a:r>
              <a:rPr lang="en-US"/>
              <a:t>router.go</a:t>
            </a:r>
            <a:r>
              <a:t>方法的参数是一个整数，是在 history 记录中向前或者后退多少步，类似 window.history.go(n)</a:t>
            </a:r>
          </a:p>
          <a:p>
            <a:r>
              <a:rPr lang="zh-CN" altLang="en-US"/>
              <a:t>使用方法</a:t>
            </a:r>
            <a:endParaRPr lang="en-US" altLang="zh-CN"/>
          </a:p>
          <a:p>
            <a:pPr marL="609600" lvl="1" indent="0">
              <a:buNone/>
            </a:pPr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365760" y="1186180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1522730" y="1425575"/>
            <a:ext cx="8786495" cy="49974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router.go(n)</a:t>
            </a:r>
            <a:endParaRPr b="1" dirty="0">
              <a:latin typeface="+mn-lt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27735" y="3814445"/>
            <a:ext cx="8786495" cy="231203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 在浏览器记录中前进一步，等同于 history.forward()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router.go(1)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 后退一步记录，等同于 history.back()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router.go(-1)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 前进 3 步记录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router.go(3)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764520" cy="4818380"/>
          </a:xfrm>
        </p:spPr>
        <p:txBody>
          <a:bodyPr/>
          <a:lstStyle/>
          <a:p>
            <a:r>
              <a:rPr lang="zh-CN" altLang="en-US"/>
              <a:t>需求说明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脚手架</a:t>
            </a:r>
            <a:r>
              <a:rPr lang="en-US" altLang="zh-CN">
                <a:sym typeface="+mn-ea"/>
              </a:rPr>
              <a:t>Vue-cli</a:t>
            </a:r>
            <a:r>
              <a:rPr lang="zh-CN" altLang="en-US">
                <a:sym typeface="+mn-ea"/>
              </a:rPr>
              <a:t>快速搭建项目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使用命令行安装项目依赖，并且可以运行启动项目</a:t>
            </a:r>
            <a:endParaRPr lang="zh-CN" altLang="en-US">
              <a:sym typeface="+mn-ea"/>
            </a:endParaRPr>
          </a:p>
          <a:p>
            <a:pPr lvl="1"/>
            <a:r>
              <a:rPr lang="zh-CN" altLang="zh-CN"/>
              <a:t>在</a:t>
            </a:r>
            <a:r>
              <a:rPr lang="en-US" altLang="zh-CN"/>
              <a:t>src</a:t>
            </a:r>
            <a:r>
              <a:rPr lang="zh-CN" altLang="en-US"/>
              <a:t>文件夹下新建</a:t>
            </a:r>
            <a:r>
              <a:rPr lang="en-US" altLang="zh-CN"/>
              <a:t>pages</a:t>
            </a:r>
            <a:r>
              <a:rPr lang="zh-CN" altLang="en-US"/>
              <a:t>文件夹，内部建立首页、列表页、详情页三个页面</a:t>
            </a:r>
            <a:endParaRPr lang="zh-CN" altLang="en-US"/>
          </a:p>
          <a:p>
            <a:pPr lvl="1"/>
            <a:r>
              <a:rPr lang="zh-CN" altLang="en-US"/>
              <a:t>在</a:t>
            </a:r>
            <a:r>
              <a:rPr lang="en-US" altLang="zh-CN"/>
              <a:t>router</a:t>
            </a:r>
            <a:r>
              <a:rPr lang="zh-CN" altLang="en-US"/>
              <a:t>文件夹下的</a:t>
            </a:r>
            <a:r>
              <a:rPr lang="en-US" altLang="zh-CN"/>
              <a:t>index.js</a:t>
            </a:r>
            <a:r>
              <a:rPr lang="zh-CN" altLang="en-US"/>
              <a:t>中进行登记</a:t>
            </a:r>
            <a:endParaRPr lang="zh-CN" altLang="en-US"/>
          </a:p>
          <a:p>
            <a:pPr lvl="1"/>
            <a:r>
              <a:rPr lang="zh-CN" altLang="en-US"/>
              <a:t>使用编程式路由可以实现从首页到列表页、列表页到详情页的跳转</a:t>
            </a:r>
            <a:endParaRPr lang="zh-CN" altLang="zh-CN"/>
          </a:p>
          <a:p>
            <a:pPr marL="609600" lvl="1" indent="0">
              <a:buNone/>
            </a:pPr>
            <a:endParaRPr lang="zh-CN" altLang="en-US"/>
          </a:p>
          <a:p>
            <a:pPr marL="609600" lvl="1" indent="0">
              <a:buNone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学员操作</a:t>
            </a:r>
            <a:r>
              <a:rPr lang="en-US" altLang="zh-CN"/>
              <a:t>—</a:t>
            </a:r>
            <a:r>
              <a:rPr altLang="zh-CN"/>
              <a:t>大觅项目路由配置</a:t>
            </a:r>
            <a:endParaRPr altLang="zh-CN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618038" y="6126243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20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  <a:endParaRPr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155698" y="110363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zh-CN" altLang="en-US"/>
          </a:p>
          <a:p>
            <a:r>
              <a:rPr lang="zh-CN" altLang="en-US"/>
              <a:t>代码规范问题</a:t>
            </a:r>
            <a:endParaRPr lang="zh-CN" altLang="en-US"/>
          </a:p>
          <a:p>
            <a:r>
              <a:rPr lang="zh-CN" altLang="en-US"/>
              <a:t>调试技巧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300730" y="423037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  <a:endParaRPr lang="zh-CN" altLang="en-US" sz="3200" b="1" kern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>
                <a:sym typeface="+mn-ea"/>
              </a:rPr>
              <a:t>本章目标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掌握Vue Router搭建大觅项目路由</a:t>
            </a:r>
          </a:p>
          <a:p>
            <a:r>
              <a:t>掌握编程式路由进行页面间导航</a:t>
            </a:r>
          </a:p>
        </p:txBody>
      </p:sp>
      <p:pic>
        <p:nvPicPr>
          <p:cNvPr id="2" name="图片 1" descr="难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0510" y="1993265"/>
            <a:ext cx="835025" cy="549910"/>
          </a:xfrm>
          <a:prstGeom prst="rect">
            <a:avLst/>
          </a:prstGeom>
        </p:spPr>
      </p:pic>
      <p:pic>
        <p:nvPicPr>
          <p:cNvPr id="4" name="图片 3" descr="重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710" y="1993900"/>
            <a:ext cx="834390" cy="549275"/>
          </a:xfrm>
          <a:prstGeom prst="rect">
            <a:avLst/>
          </a:prstGeom>
        </p:spPr>
      </p:pic>
      <p:pic>
        <p:nvPicPr>
          <p:cNvPr id="5" name="图片 4" descr="重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390" y="1407795"/>
            <a:ext cx="834390" cy="549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总结</a:t>
            </a:r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3543717" y="1617209"/>
            <a:ext cx="6383338" cy="47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40404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什么是前端路由</a:t>
            </a:r>
            <a:endParaRPr lang="zh-CN" altLang="en-US"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40404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Vue Router基本使用</a:t>
            </a:r>
            <a:endParaRPr lang="zh-CN" altLang="en-US"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40404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页面间导航</a:t>
            </a:r>
            <a:endParaRPr lang="zh-CN" altLang="en-US"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252" name="AutoShape 3"/>
          <p:cNvSpPr/>
          <p:nvPr/>
        </p:nvSpPr>
        <p:spPr bwMode="auto">
          <a:xfrm>
            <a:off x="4993640" y="4843145"/>
            <a:ext cx="214630" cy="123190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53254" name="TextBox 12"/>
          <p:cNvSpPr txBox="1">
            <a:spLocks noChangeArrowheads="1"/>
          </p:cNvSpPr>
          <p:nvPr/>
        </p:nvSpPr>
        <p:spPr bwMode="auto">
          <a:xfrm>
            <a:off x="5208905" y="4824730"/>
            <a:ext cx="3739515" cy="117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router.push</a:t>
            </a:r>
            <a:endParaRPr sz="1800" b="1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router.replace</a:t>
            </a:r>
            <a:endParaRPr lang="en-US" altLang="zh-CN" sz="1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router.go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3256" name="TextBox 15"/>
          <p:cNvSpPr txBox="1">
            <a:spLocks noChangeArrowheads="1"/>
          </p:cNvSpPr>
          <p:nvPr/>
        </p:nvSpPr>
        <p:spPr bwMode="auto">
          <a:xfrm>
            <a:off x="598170" y="3382010"/>
            <a:ext cx="265366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sz="2000" b="1" dirty="0">
                <a:solidFill>
                  <a:srgbClr val="40404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大觅项目的路由配置</a:t>
            </a:r>
            <a:endParaRPr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257" name="AutoShape 3"/>
          <p:cNvSpPr/>
          <p:nvPr/>
        </p:nvSpPr>
        <p:spPr bwMode="auto">
          <a:xfrm>
            <a:off x="3166745" y="1326515"/>
            <a:ext cx="377190" cy="4577715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4" name="AutoShape 3"/>
          <p:cNvSpPr/>
          <p:nvPr/>
        </p:nvSpPr>
        <p:spPr bwMode="auto">
          <a:xfrm>
            <a:off x="5430520" y="1326515"/>
            <a:ext cx="206375" cy="917575"/>
          </a:xfrm>
          <a:prstGeom prst="leftBrace">
            <a:avLst>
              <a:gd name="adj1" fmla="val 62207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06285" y="1247317"/>
            <a:ext cx="4748574" cy="1050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600" b="1" dirty="0">
                <a:solidFill>
                  <a:srgbClr val="40404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什么是路由</a:t>
            </a:r>
            <a:endParaRPr lang="zh-CN" altLang="zh-CN" sz="16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lnSpc>
                <a:spcPct val="130000"/>
              </a:lnSpc>
            </a:pPr>
            <a:r>
              <a:rPr lang="zh-CN" altLang="zh-CN" sz="1600" b="1" dirty="0">
                <a:solidFill>
                  <a:srgbClr val="40404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前端路由</a:t>
            </a:r>
            <a:endParaRPr lang="zh-CN" altLang="zh-CN" sz="16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lnSpc>
                <a:spcPct val="130000"/>
              </a:lnSpc>
            </a:pPr>
            <a:r>
              <a:rPr lang="zh-CN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前端路由的使用场景</a:t>
            </a:r>
            <a:endParaRPr lang="zh-CN" altLang="zh-CN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AutoShape 3"/>
          <p:cNvSpPr/>
          <p:nvPr/>
        </p:nvSpPr>
        <p:spPr bwMode="auto">
          <a:xfrm>
            <a:off x="6019800" y="2535555"/>
            <a:ext cx="298450" cy="218376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5875" y="2297430"/>
            <a:ext cx="3138170" cy="260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安装路由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建立路由模块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启动路由器</a:t>
            </a:r>
            <a:endParaRPr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路由重定向</a:t>
            </a:r>
            <a:endParaRPr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路由懒加载</a:t>
            </a:r>
            <a:endParaRPr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&lt;router-link&gt;</a:t>
            </a:r>
            <a:endParaRPr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路由对象属性</a:t>
            </a:r>
            <a:endParaRPr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课后作业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endParaRPr lang="zh-CN" altLang="en-US"/>
          </a:p>
          <a:p>
            <a:pPr lvl="0"/>
            <a:r>
              <a:rPr lang="zh-CN" altLang="en-US"/>
              <a:t>预习作业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教员备课时根据班级情况在此添加预习内容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362" name="组合 1"/>
          <p:cNvGrpSpPr/>
          <p:nvPr/>
        </p:nvGrpSpPr>
        <p:grpSpPr>
          <a:xfrm>
            <a:off x="1938338" y="1322388"/>
            <a:ext cx="8239125" cy="4249737"/>
            <a:chOff x="5131" y="3475"/>
            <a:chExt cx="9508" cy="4905"/>
          </a:xfrm>
        </p:grpSpPr>
        <p:sp>
          <p:nvSpPr>
            <p:cNvPr id="3" name="文本框 4"/>
            <p:cNvSpPr txBox="1"/>
            <p:nvPr/>
          </p:nvSpPr>
          <p:spPr>
            <a:xfrm>
              <a:off x="5410" y="7920"/>
              <a:ext cx="3850" cy="4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A0C10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扫一扫 关注课工场</a:t>
              </a:r>
              <a:endPara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5"/>
            <p:cNvSpPr txBox="1"/>
            <p:nvPr/>
          </p:nvSpPr>
          <p:spPr>
            <a:xfrm>
              <a:off x="10642" y="7920"/>
              <a:ext cx="3848" cy="4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A0C10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扫一扫 下载</a:t>
              </a:r>
              <a:r>
                <a:rPr lang="en-US" altLang="zh-CN" sz="2000" b="1" dirty="0">
                  <a:solidFill>
                    <a:srgbClr val="A0C10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2" descr="课工场最新APP二维码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09" y="3475"/>
              <a:ext cx="4330" cy="433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1" descr="课工场最新微信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1" y="3475"/>
              <a:ext cx="4332" cy="433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什么是前端路由</a:t>
            </a: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什么是路由</a:t>
            </a:r>
          </a:p>
          <a:p>
            <a:r>
              <a:rPr altLang="en-US"/>
              <a:t>大觅项目业务梳理</a:t>
            </a:r>
            <a:endParaRPr altLang="en-US"/>
          </a:p>
          <a:p>
            <a:r>
              <a:rPr altLang="en-US"/>
              <a:t>前端路由的使用场景</a:t>
            </a:r>
            <a:endParaRPr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什么是路由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771525" y="1308100"/>
            <a:ext cx="10627995" cy="4818380"/>
          </a:xfrm>
        </p:spPr>
        <p:txBody>
          <a:bodyPr/>
          <a:lstStyle/>
          <a:p>
            <a:r>
              <a:rPr lang="zh-CN" altLang="en-US">
                <a:sym typeface="+mn-ea"/>
              </a:rPr>
              <a:t>假如有一台提供 Web 服务的服务器的网络地址是10.0.0.1，而该 Web 服务又提供了三个可供用户访问的页面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http://10.0.0.1/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http://10.0.0.1/about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http://10.0.0.1/concat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访问路径分别是 /、/about、/concat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简单的说，路由是根据不同的 url 地址展示不同的内容或页面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</a:t>
            </a:r>
            <a:r>
              <a:rPr altLang="en-US" sz="3700">
                <a:sym typeface="+mn-ea"/>
              </a:rPr>
              <a:t>前端路由</a:t>
            </a:r>
            <a:endParaRPr altLang="en-US"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771525" y="1308100"/>
            <a:ext cx="10429875" cy="4818380"/>
          </a:xfrm>
        </p:spPr>
        <p:txBody>
          <a:bodyPr/>
          <a:lstStyle/>
          <a:p>
            <a:r>
              <a:t>前端路由和后端路由在实现技术上不一样，但是原理是一样的</a:t>
            </a:r>
          </a:p>
          <a:p>
            <a:r>
              <a:t>在 HTML5 的 history API 出现之前，前端路由都是通过 hash 来实现的，hash 能兼容低版本的浏览器</a:t>
            </a:r>
          </a:p>
          <a:p>
            <a:pPr lvl="1"/>
            <a:r>
              <a:t>http://10.0.0.1/</a:t>
            </a:r>
            <a:endParaRPr sz="2200"/>
          </a:p>
          <a:p>
            <a:pPr lvl="1"/>
            <a:r>
              <a:t>http://10.0.0.1/#/about</a:t>
            </a:r>
            <a:endParaRPr sz="2200"/>
          </a:p>
          <a:p>
            <a:pPr lvl="1"/>
            <a:r>
              <a:t>http://10.0.0.1/#/concat</a:t>
            </a:r>
          </a:p>
          <a:p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前端路由的使用场景</a:t>
            </a:r>
            <a:endParaRPr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前端路由更多用在单页应用上（SPA）, 因为单页应用基本上都是前后端分离的, 后端也就不</a:t>
            </a:r>
            <a:r>
              <a:rPr lang="zh-CN"/>
              <a:t>再</a:t>
            </a:r>
            <a:r>
              <a:t>给前端提供路由</a:t>
            </a:r>
            <a:r>
              <a:rPr lang="zh-CN"/>
              <a:t>，所以路由需要前端来做</a:t>
            </a:r>
            <a:endParaRPr lang="zh-CN"/>
          </a:p>
          <a:p>
            <a:r>
              <a:t>前端路由优缺点</a:t>
            </a:r>
          </a:p>
          <a:p>
            <a:pPr lvl="1"/>
            <a:r>
              <a:rPr lang="zh-CN" sz="2200"/>
              <a:t>优点</a:t>
            </a:r>
            <a:endParaRPr lang="zh-CN" sz="2200"/>
          </a:p>
          <a:p>
            <a:pPr lvl="2"/>
            <a:r>
              <a:t>从性能和用户体验的层面来比较</a:t>
            </a:r>
            <a:r>
              <a:rPr lang="en-US"/>
              <a:t>,</a:t>
            </a:r>
            <a:r>
              <a:rPr lang="zh-CN" altLang="en-US"/>
              <a:t>前台来做用户体验会有相当大的提升</a:t>
            </a:r>
            <a:endParaRPr lang="zh-CN" altLang="en-US"/>
          </a:p>
          <a:p>
            <a:pPr lvl="2"/>
            <a:r>
              <a:rPr lang="zh-CN" altLang="en-US"/>
              <a:t>在某些场合中，用ajax请求，可以让页面无刷新，页面变了但Url没有变化，用户就不能得到想要的地址。而前端路由做单页面网页就很好的解决了这个问题</a:t>
            </a:r>
            <a:endParaRPr lang="zh-CN" altLang="en-US"/>
          </a:p>
          <a:p>
            <a:pPr lvl="1"/>
            <a:r>
              <a:rPr lang="zh-CN" altLang="en-US" sz="2200"/>
              <a:t>缺点</a:t>
            </a:r>
            <a:endParaRPr lang="zh-CN" altLang="en-US" sz="2200"/>
          </a:p>
          <a:p>
            <a:pPr lvl="2"/>
            <a:r>
              <a:rPr lang="zh-CN" altLang="en-US"/>
              <a:t>使用浏览器的前进，后退键的时候会重新发送请求，没有合理地利用缓存</a:t>
            </a:r>
            <a:endParaRPr lang="zh-CN" altLang="en-US"/>
          </a:p>
          <a:p>
            <a:pPr marL="609600" lvl="1" indent="0">
              <a:buNone/>
            </a:pPr>
            <a:endParaRPr lang="en-US" altLang="zh-CN">
              <a:sym typeface="+mn-ea"/>
            </a:endParaRPr>
          </a:p>
          <a:p>
            <a:pPr marL="609600" lvl="1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Vue Router基本使用</a:t>
            </a:r>
            <a:endParaRPr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安装路由</a:t>
            </a:r>
          </a:p>
          <a:p>
            <a:pPr lvl="0"/>
            <a:r>
              <a:rPr lang="zh-CN" altLang="en-US"/>
              <a:t>建立路由模块</a:t>
            </a:r>
            <a:endParaRPr lang="zh-CN" altLang="en-US"/>
          </a:p>
          <a:p>
            <a:pPr lvl="0"/>
            <a:r>
              <a:t>启动路由器</a:t>
            </a:r>
          </a:p>
          <a:p>
            <a:pPr lvl="0"/>
            <a:r>
              <a:t>路由重定向</a:t>
            </a:r>
          </a:p>
          <a:p>
            <a:pPr lvl="0"/>
            <a:r>
              <a:rPr lang="en-US"/>
              <a:t>路由懒加载</a:t>
            </a:r>
            <a:endParaRPr lang="en-US"/>
          </a:p>
          <a:p>
            <a:pPr lvl="0"/>
            <a:r>
              <a:rPr lang="en-US"/>
              <a:t>&lt;router-link&gt;</a:t>
            </a:r>
            <a:endParaRPr lang="en-US"/>
          </a:p>
          <a:p>
            <a:pPr lvl="0"/>
            <a:r>
              <a:rPr sz="2200"/>
              <a:t>路由对象属性</a:t>
            </a:r>
            <a:endParaRPr sz="2200"/>
          </a:p>
          <a:p>
            <a:pPr lvl="0"/>
            <a:endParaRPr lang="en-US"/>
          </a:p>
          <a:p>
            <a:pPr marL="609600" lvl="1" indent="0">
              <a:buNone/>
            </a:pPr>
            <a:endParaRPr lang="en-US" altLang="zh-CN">
              <a:sym typeface="+mn-ea"/>
            </a:endParaRPr>
          </a:p>
          <a:p>
            <a:pPr marL="609600" lvl="1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</a:t>
            </a:r>
            <a:r>
              <a:rPr sz="3700">
                <a:sym typeface="+mn-ea"/>
              </a:rPr>
              <a:t>安装路由</a:t>
            </a:r>
            <a:r>
              <a:rPr lang="en-US" sz="3700">
                <a:sym typeface="+mn-ea"/>
              </a:rPr>
              <a:t>2-1</a:t>
            </a:r>
            <a:endParaRPr lang="en-US"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项目使用Webpack支持模块化打包器来构建时，可以使用NPM包的方式来安装。</a:t>
            </a:r>
          </a:p>
          <a:p/>
          <a:p>
            <a:r>
              <a:t>Vue Router是Vue的一个插件，需要在Vue的全局应用中通过Vue.use()将它接入到Vue实例中。在项目中main.js是程序入口文件，所有的全局性配置都会在这个文件中进行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pPr marL="609600" lvl="1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364615" y="2523490"/>
            <a:ext cx="8080375" cy="6540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cnpm install vue-router --save</a:t>
            </a:r>
            <a:endParaRPr lang="en-US" altLang="zh-CN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_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5215</Words>
  <Application>WPS 演示</Application>
  <PresentationFormat>自定义</PresentationFormat>
  <Paragraphs>422</Paragraphs>
  <Slides>32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Calibri</vt:lpstr>
      <vt:lpstr>Wingdings</vt:lpstr>
      <vt:lpstr>黑体</vt:lpstr>
      <vt:lpstr>Arial Unicode MS</vt:lpstr>
      <vt:lpstr>Helvetica</vt:lpstr>
      <vt:lpstr>Arial</vt:lpstr>
      <vt:lpstr>Calibri Light</vt:lpstr>
      <vt:lpstr>Office 主题_2</vt:lpstr>
      <vt:lpstr>第三章   大觅项目的路由配置</vt:lpstr>
      <vt:lpstr>本章任务</vt:lpstr>
      <vt:lpstr>本章目标</vt:lpstr>
      <vt:lpstr>   什么是前端路由</vt:lpstr>
      <vt:lpstr>什么是路由</vt:lpstr>
      <vt:lpstr> 前端路由</vt:lpstr>
      <vt:lpstr>   前端路由的使用场景</vt:lpstr>
      <vt:lpstr>   Vue Router基本使用</vt:lpstr>
      <vt:lpstr>  安装路由2-1</vt:lpstr>
      <vt:lpstr>  安装路由2-2</vt:lpstr>
      <vt:lpstr>建立路由模块2-1</vt:lpstr>
      <vt:lpstr>建立路由模块2-2</vt:lpstr>
      <vt:lpstr>启动路由器3-1</vt:lpstr>
      <vt:lpstr>启动路由器3-2</vt:lpstr>
      <vt:lpstr>启动路由器3-3</vt:lpstr>
      <vt:lpstr>路由重定向2-1</vt:lpstr>
      <vt:lpstr>路由重定向2-2</vt:lpstr>
      <vt:lpstr>路由懒加载2-1</vt:lpstr>
      <vt:lpstr>路由懒加载2-2</vt:lpstr>
      <vt:lpstr>&lt;router-link&gt;2-1</vt:lpstr>
      <vt:lpstr>&lt;router-link&gt;2-2</vt:lpstr>
      <vt:lpstr>路由对象属性2-1</vt:lpstr>
      <vt:lpstr>路由对象属性2-2</vt:lpstr>
      <vt:lpstr>页面间导航</vt:lpstr>
      <vt:lpstr>router.push</vt:lpstr>
      <vt:lpstr>router.replace</vt:lpstr>
      <vt:lpstr>router.go</vt:lpstr>
      <vt:lpstr>学员操作—大觅项目路由配置</vt:lpstr>
      <vt:lpstr>共性问题集中讲解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谢伟民</dc:creator>
  <cp:lastModifiedBy>小蜗牛</cp:lastModifiedBy>
  <cp:revision>957</cp:revision>
  <dcterms:created xsi:type="dcterms:W3CDTF">2018-02-05T01:07:00Z</dcterms:created>
  <dcterms:modified xsi:type="dcterms:W3CDTF">2018-08-29T03:53:05Z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