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6" r:id="rId3"/>
    <p:sldId id="719" r:id="rId5"/>
    <p:sldId id="722" r:id="rId6"/>
    <p:sldId id="821" r:id="rId7"/>
    <p:sldId id="974" r:id="rId8"/>
    <p:sldId id="723" r:id="rId9"/>
    <p:sldId id="822" r:id="rId10"/>
    <p:sldId id="975" r:id="rId11"/>
    <p:sldId id="850" r:id="rId12"/>
    <p:sldId id="823" r:id="rId13"/>
    <p:sldId id="976" r:id="rId14"/>
    <p:sldId id="977" r:id="rId15"/>
    <p:sldId id="930" r:id="rId16"/>
    <p:sldId id="978" r:id="rId17"/>
    <p:sldId id="979" r:id="rId18"/>
    <p:sldId id="980" r:id="rId19"/>
    <p:sldId id="981" r:id="rId20"/>
    <p:sldId id="982" r:id="rId21"/>
    <p:sldId id="852" r:id="rId22"/>
    <p:sldId id="932" r:id="rId23"/>
    <p:sldId id="933" r:id="rId24"/>
    <p:sldId id="853" r:id="rId25"/>
    <p:sldId id="983" r:id="rId26"/>
    <p:sldId id="984" r:id="rId27"/>
    <p:sldId id="985" r:id="rId28"/>
    <p:sldId id="934" r:id="rId29"/>
    <p:sldId id="986" r:id="rId30"/>
    <p:sldId id="716" r:id="rId31"/>
    <p:sldId id="717" r:id="rId32"/>
    <p:sldId id="718" r:id="rId3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C77A"/>
    <a:srgbClr val="40D59B"/>
    <a:srgbClr val="5CDBAA"/>
    <a:srgbClr val="A6EBD1"/>
    <a:srgbClr val="A0C101"/>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896"/>
    <p:restoredTop sz="76994"/>
  </p:normalViewPr>
  <p:slideViewPr>
    <p:cSldViewPr snapToGrid="0" showGuides="1">
      <p:cViewPr varScale="1">
        <p:scale>
          <a:sx n="50" d="100"/>
          <a:sy n="50" d="100"/>
        </p:scale>
        <p:origin x="-1746" y="-84"/>
      </p:cViewPr>
      <p:guideLst>
        <p:guide orient="horz" pos="2042"/>
        <p:guide pos="2905"/>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solidFill>
                  <a:srgbClr val="898989"/>
                </a:solidFill>
                <a:sym typeface="微软雅黑" panose="020B0503020204020204" pitchFamily="34" charset="-122"/>
              </a:rPr>
            </a:fld>
            <a:endParaRPr lang="zh-CN" altLang="en-US" sz="1200"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Arial" panose="020B0604020202020204" pitchFamily="34" charset="0"/>
                <a:ea typeface="+mn-ea"/>
              </a:defRPr>
            </a:lvl1pPr>
          </a:lstStyle>
          <a:p>
            <a:pPr marL="0" marR="0" lvl="0" indent="0" algn="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TextEdit="1"/>
          </p:cNvSpPr>
          <p:nvPr>
            <p:ph type="sldImg"/>
          </p:nvPr>
        </p:nvSpPr>
        <p:spPr>
          <a:ln>
            <a:miter lim="800000"/>
          </a:ln>
        </p:spPr>
      </p:sp>
      <p:sp>
        <p:nvSpPr>
          <p:cNvPr id="13315" name="文本占位符 2"/>
          <p:cNvSpPr/>
          <p:nvPr>
            <p:ph type="body"/>
          </p:nvPr>
        </p:nvSpPr>
        <p:spPr/>
        <p:txBody>
          <a:bodyPr wrap="square" lIns="91440" tIns="45720" rIns="91440" bIns="45720" anchor="t"/>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sym typeface="+mn-ea"/>
              </a:rPr>
              <a:t>1</a:t>
            </a:r>
            <a:r>
              <a:rPr lang="zh-CN" altLang="en-US">
                <a:sym typeface="+mn-ea"/>
              </a:rPr>
              <a:t>、当创建一个 Vue 实例时，需要传入一个选项对象。介绍一下选项对象中的配置项</a:t>
            </a:r>
            <a:endParaRPr lang="zh-CN" altLang="en-US">
              <a:sym typeface="+mn-ea"/>
            </a:endParaRPr>
          </a:p>
          <a:p>
            <a:pPr eaLnBrk="1" hangingPunct="1"/>
            <a:endParaRPr lang="zh-CN" altLang="en-US" smtClean="0">
              <a:solidFill>
                <a:srgbClr val="FF0000"/>
              </a:solidFill>
              <a:latin typeface="Arial" panose="020B0604020202020204" pitchFamily="34" charset="0"/>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zh-CN" altLang="en-US">
                <a:sym typeface="+mn-ea"/>
              </a:rPr>
              <a:t>以上部分是关于</a:t>
            </a:r>
            <a:r>
              <a:rPr lang="en-US" altLang="zh-CN">
                <a:sym typeface="+mn-ea"/>
              </a:rPr>
              <a:t>Vue</a:t>
            </a:r>
            <a:r>
              <a:rPr lang="zh-CN" altLang="en-US">
                <a:sym typeface="+mn-ea"/>
              </a:rPr>
              <a:t>实例的介绍，下面看一下数据部分的介绍</a:t>
            </a:r>
            <a:endParaRPr lang="zh-CN" altLang="en-US" smtClean="0">
              <a:solidFill>
                <a:srgbClr val="FF0000"/>
              </a:solidFill>
              <a:latin typeface="Arial" panose="020B0604020202020204" pitchFamily="34" charset="0"/>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solidFill>
                  <a:srgbClr val="FF0000"/>
                </a:solidFill>
                <a:latin typeface="Arial" panose="020B0604020202020204" pitchFamily="34" charset="0"/>
                <a:sym typeface="+mn-ea"/>
              </a:rPr>
              <a:t>1</a:t>
            </a:r>
            <a:r>
              <a:rPr lang="zh-CN" altLang="en-US" smtClean="0">
                <a:solidFill>
                  <a:srgbClr val="FF0000"/>
                </a:solidFill>
                <a:latin typeface="Arial" panose="020B0604020202020204" pitchFamily="34" charset="0"/>
                <a:sym typeface="+mn-ea"/>
              </a:rPr>
              <a:t>、 </a:t>
            </a:r>
            <a:r>
              <a:rPr lang="en-US" altLang="zh-CN" smtClean="0">
                <a:solidFill>
                  <a:srgbClr val="FF0000"/>
                </a:solidFill>
                <a:latin typeface="Arial" panose="020B0604020202020204" pitchFamily="34" charset="0"/>
                <a:sym typeface="+mn-ea"/>
              </a:rPr>
              <a:t>style </a:t>
            </a:r>
            <a:r>
              <a:rPr lang="zh-CN" altLang="en-US" smtClean="0">
                <a:solidFill>
                  <a:srgbClr val="FF0000"/>
                </a:solidFill>
                <a:latin typeface="Arial" panose="020B0604020202020204" pitchFamily="34" charset="0"/>
                <a:sym typeface="+mn-ea"/>
              </a:rPr>
              <a:t>样式部分省略</a:t>
            </a:r>
            <a:endParaRPr lang="zh-CN" altLang="en-US" smtClean="0">
              <a:solidFill>
                <a:srgbClr val="FF0000"/>
              </a:solidFill>
              <a:latin typeface="Arial" panose="020B0604020202020204" pitchFamily="34" charset="0"/>
              <a:sym typeface="+mn-ea"/>
            </a:endParaRPr>
          </a:p>
          <a:p>
            <a:pPr eaLnBrk="1" hangingPunct="1"/>
            <a:r>
              <a:rPr lang="en-US" altLang="zh-CN" smtClean="0">
                <a:solidFill>
                  <a:srgbClr val="FF0000"/>
                </a:solidFill>
                <a:latin typeface="Arial" panose="020B0604020202020204" pitchFamily="34" charset="0"/>
                <a:sym typeface="+mn-ea"/>
              </a:rPr>
              <a:t>2</a:t>
            </a:r>
            <a:r>
              <a:rPr lang="zh-CN" altLang="en-US" smtClean="0">
                <a:solidFill>
                  <a:srgbClr val="FF0000"/>
                </a:solidFill>
                <a:latin typeface="Arial" panose="020B0604020202020204" pitchFamily="34" charset="0"/>
                <a:sym typeface="+mn-ea"/>
              </a:rPr>
              <a:t>、运行npm run dev命令，启动项目，浏览器运行效果</a:t>
            </a:r>
            <a:endParaRPr lang="zh-CN" altLang="en-US" smtClean="0">
              <a:solidFill>
                <a:srgbClr val="FF0000"/>
              </a:solidFill>
              <a:latin typeface="Arial" panose="020B0604020202020204" pitchFamily="34" charset="0"/>
              <a:sym typeface="+mn-ea"/>
            </a:endParaRPr>
          </a:p>
          <a:p>
            <a:pPr eaLnBrk="1" hangingPunct="1"/>
            <a:r>
              <a:rPr lang="en-US" altLang="zh-CN" smtClean="0">
                <a:solidFill>
                  <a:srgbClr val="FF0000"/>
                </a:solidFill>
                <a:latin typeface="Arial" panose="020B0604020202020204" pitchFamily="34" charset="0"/>
                <a:sym typeface="+mn-ea"/>
              </a:rPr>
              <a:t>3</a:t>
            </a:r>
            <a:r>
              <a:rPr lang="zh-CN" altLang="en-US" smtClean="0">
                <a:solidFill>
                  <a:srgbClr val="FF0000"/>
                </a:solidFill>
                <a:latin typeface="Arial" panose="020B0604020202020204" pitchFamily="34" charset="0"/>
                <a:sym typeface="+mn-ea"/>
              </a:rPr>
              <a:t>、通过浏览器展示情况发现返回的对象的数据msg，通过HTML部分的h1标签中的{{ msg }}获得到了msg变量的值，并进行了显示，那么这里的双层大括号嵌套为什么可以取得变量的值呢，官方称这种双层大括号嵌套为插值表达式。</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、在前后端分离的技术架构下面，前端模板引擎是一种可以被考虑的技术选型，随着前端框架（AngularJS、ReactJS、Vue）的流行，前端的模板技术已经成为了某种形式上的标配，Mustache 的价值在于其稳定和经典。</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、关于更多的Mustache方面的技能，请参考链接。Mustache主页：https://github.com/janl/mustache.js/</a:t>
            </a:r>
            <a:endParaRPr lang="zh-CN" altLang="en-US" smtClean="0">
              <a:latin typeface="Arial" panose="020B0604020202020204" pitchFamily="34" charset="0"/>
              <a:sym typeface="Arial" panose="020B0604020202020204" pitchFamily="34" charset="0"/>
            </a:endParaRPr>
          </a:p>
          <a:p>
            <a:pPr eaLnBrk="1" hangingPunct="1"/>
            <a:endParaRPr lang="zh-CN" altLang="en-US">
              <a:sym typeface="+mn-ea"/>
            </a:endParaRPr>
          </a:p>
          <a:p>
            <a:pPr eaLnBrk="1" hangingPunct="1"/>
            <a:endParaRPr lang="zh-CN" altLang="en-US" smtClean="0">
              <a:solidFill>
                <a:srgbClr val="FF0000"/>
              </a:solidFill>
              <a:latin typeface="Arial" panose="020B0604020202020204" pitchFamily="34" charset="0"/>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、在示例</a:t>
            </a:r>
            <a:r>
              <a:rPr lang="en-US" altLang="zh-CN" smtClean="0">
                <a:latin typeface="Arial" panose="020B0604020202020204" pitchFamily="34" charset="0"/>
                <a:sym typeface="Arial" panose="020B0604020202020204" pitchFamily="34" charset="0"/>
              </a:rPr>
              <a:t>3</a:t>
            </a:r>
            <a:r>
              <a:rPr lang="zh-CN" altLang="en-US" smtClean="0">
                <a:latin typeface="Arial" panose="020B0604020202020204" pitchFamily="34" charset="0"/>
                <a:sym typeface="Arial" panose="020B0604020202020204" pitchFamily="34" charset="0"/>
              </a:rPr>
              <a:t>的基础上，我们来继续学习 插值表达式的使用</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、可以打开示例代码 查看详细代码</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3</a:t>
            </a:r>
            <a:r>
              <a:rPr lang="zh-CN" altLang="en-US" smtClean="0">
                <a:latin typeface="Arial" panose="020B0604020202020204" pitchFamily="34" charset="0"/>
                <a:sym typeface="Arial" panose="020B0604020202020204" pitchFamily="34" charset="0"/>
              </a:rPr>
              <a:t>、运行项目效果如图所示</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4</a:t>
            </a:r>
            <a:r>
              <a:rPr lang="zh-CN" altLang="en-US" smtClean="0">
                <a:latin typeface="Arial" panose="020B0604020202020204" pitchFamily="34" charset="0"/>
                <a:sym typeface="Arial" panose="020B0604020202020204" pitchFamily="34" charset="0"/>
              </a:rPr>
              <a:t>、插值表达式中注意区分变量和字符串，使用引号包裹的为字符串。没有引号包裹的，都会被系统解析成变量或者是方法名</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5</a:t>
            </a:r>
            <a:r>
              <a:rPr lang="zh-CN" altLang="en-US" smtClean="0">
                <a:latin typeface="Arial" panose="020B0604020202020204" pitchFamily="34" charset="0"/>
                <a:sym typeface="Arial" panose="020B0604020202020204" pitchFamily="34" charset="0"/>
              </a:rPr>
              <a:t>、使用到了三目运算符（三元运算符，问号冒号表达式，能够代替if else使用）说明可在插值表达式中写入js代码，但是不推荐在这里写复杂的代码，原因是MVVM设计思想，是为了使页面和数据进行很好的分离，如果在表达式中写入过多的逻辑代码，那么违背了最初的设计思想，这样做的话也会使代码看起来很复杂，难以维护</a:t>
            </a:r>
            <a:endParaRPr lang="zh-CN" altLang="en-US" smtClean="0">
              <a:latin typeface="Arial" panose="020B0604020202020204" pitchFamily="34" charset="0"/>
              <a:sym typeface="Arial" panose="020B0604020202020204" pitchFamily="34" charset="0"/>
            </a:endParaRPr>
          </a:p>
          <a:p>
            <a:pPr eaLnBrk="1" hangingPunct="1"/>
            <a:endParaRPr lang="zh-CN" altLang="en-US">
              <a:sym typeface="+mn-ea"/>
            </a:endParaRPr>
          </a:p>
          <a:p>
            <a:pPr eaLnBrk="1" hangingPunct="1"/>
            <a:endParaRPr lang="zh-CN" altLang="en-US" smtClean="0">
              <a:solidFill>
                <a:srgbClr val="FF0000"/>
              </a:solidFill>
              <a:latin typeface="Arial" panose="020B0604020202020204" pitchFamily="34" charset="0"/>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p:txBody>
      </p:sp>
      <p:sp>
        <p:nvSpPr>
          <p:cNvPr id="208" name="Shape 208"/>
          <p:cNvSpPr/>
          <p:nvPr>
            <p:ph type="body" sz="quarter" idx="1"/>
          </p:nvPr>
        </p:nvSpPr>
        <p:spPr>
          <a:prstGeom prst="rect">
            <a:avLst/>
          </a:prstGeom>
        </p:spPr>
        <p:txBody>
          <a:bodyPr/>
          <a:lstStyle/>
          <a:p>
            <a:r>
              <a:rPr>
                <a:latin typeface="+mj-lt"/>
                <a:ea typeface="+mj-ea"/>
                <a:cs typeface="+mj-cs"/>
                <a:sym typeface="Helvetica"/>
              </a:rPr>
              <a:t>层次步骤</a:t>
            </a:r>
            <a:endParaRPr>
              <a:latin typeface="+mj-lt"/>
              <a:ea typeface="+mj-ea"/>
              <a:cs typeface="+mj-cs"/>
              <a:sym typeface="Helvetica"/>
            </a:endParaRPr>
          </a:p>
          <a:p>
            <a:r>
              <a:rPr lang="en-US" altLang="zh-CN">
                <a:latin typeface="+mj-lt"/>
                <a:ea typeface="+mj-ea"/>
                <a:cs typeface="+mj-cs"/>
                <a:sym typeface="Helvetica"/>
              </a:rPr>
              <a:t>1</a:t>
            </a:r>
            <a:r>
              <a:rPr lang="zh-CN" altLang="en-US">
                <a:latin typeface="+mj-lt"/>
                <a:ea typeface="+mj-ea"/>
                <a:cs typeface="+mj-cs"/>
                <a:sym typeface="Helvetica"/>
              </a:rPr>
              <a:t>、</a:t>
            </a:r>
            <a:r>
              <a:rPr lang="zh-CN">
                <a:latin typeface="+mj-lt"/>
                <a:ea typeface="+mj-ea"/>
                <a:cs typeface="+mj-cs"/>
                <a:sym typeface="Helvetica"/>
              </a:rPr>
              <a:t>这里是我们第一次接触生命周期的感念：和人一样，人从出生一直到到最后的死亡，要经历很多个时期，比如童年、少年、青年、中年、老年等等，同理我们的实例也是有类似这样的一个周期，那我们的实例的生命周期是什么呢</a:t>
            </a:r>
            <a:endParaRPr lang="zh-CN">
              <a:latin typeface="+mj-lt"/>
              <a:ea typeface="+mj-ea"/>
              <a:cs typeface="+mj-cs"/>
              <a:sym typeface="Helvetica"/>
            </a:endParaRPr>
          </a:p>
          <a:p>
            <a:r>
              <a:rPr lang="en-US" altLang="zh-CN">
                <a:latin typeface="+mj-lt"/>
                <a:ea typeface="+mj-ea"/>
                <a:cs typeface="+mj-cs"/>
                <a:sym typeface="Helvetica"/>
              </a:rPr>
              <a:t>2</a:t>
            </a:r>
            <a:r>
              <a:rPr lang="zh-CN" altLang="en-US">
                <a:latin typeface="+mj-lt"/>
                <a:ea typeface="+mj-ea"/>
                <a:cs typeface="+mj-cs"/>
                <a:sym typeface="Helvetica"/>
              </a:rPr>
              <a:t>、我们设计这个生命周期函数又有什么作用呢；引出下一页</a:t>
            </a:r>
            <a:r>
              <a:rPr lang="en-US" altLang="zh-CN">
                <a:latin typeface="+mj-lt"/>
                <a:ea typeface="+mj-ea"/>
                <a:cs typeface="+mj-cs"/>
                <a:sym typeface="Helvetica"/>
              </a:rPr>
              <a:t>PPT</a:t>
            </a:r>
            <a:endParaRPr lang="zh-CN" altLang="en-US">
              <a:latin typeface="+mj-lt"/>
              <a:ea typeface="+mj-ea"/>
              <a:cs typeface="+mj-cs"/>
              <a:sym typeface="Helvetica"/>
            </a:endParaRPr>
          </a:p>
          <a:p>
            <a:endParaRPr lang="zh-CN" altLang="en-US">
              <a:latin typeface="+mj-lt"/>
              <a:ea typeface="+mj-ea"/>
              <a:cs typeface="+mj-cs"/>
              <a:sym typeface="Helvetic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p:txBody>
      </p:sp>
      <p:sp>
        <p:nvSpPr>
          <p:cNvPr id="213" name="Shape 213"/>
          <p:cNvSpPr/>
          <p:nvPr>
            <p:ph type="body" sz="quarter" idx="1"/>
          </p:nvPr>
        </p:nvSpPr>
        <p:spPr>
          <a:prstGeom prst="rect">
            <a:avLst/>
          </a:prstGeom>
        </p:spPr>
        <p:txBody>
          <a:bodyPr/>
          <a:lstStyle/>
          <a:p>
            <a:r>
              <a:rPr>
                <a:latin typeface="+mj-lt"/>
                <a:ea typeface="+mj-ea"/>
                <a:cs typeface="+mj-cs"/>
                <a:sym typeface="Helvetica"/>
              </a:rPr>
              <a:t>层次步骤</a:t>
            </a:r>
            <a:endParaRPr>
              <a:latin typeface="+mj-lt"/>
              <a:ea typeface="+mj-ea"/>
              <a:cs typeface="+mj-cs"/>
              <a:sym typeface="Helvetica"/>
            </a:endParaRPr>
          </a:p>
          <a:p>
            <a:r>
              <a:rPr lang="en-US">
                <a:latin typeface="+mj-lt"/>
                <a:ea typeface="+mj-ea"/>
                <a:cs typeface="+mj-cs"/>
                <a:sym typeface="Helvetica"/>
              </a:rPr>
              <a:t>1</a:t>
            </a:r>
            <a:r>
              <a:rPr lang="zh-CN" altLang="en-US">
                <a:latin typeface="+mj-lt"/>
                <a:ea typeface="+mj-ea"/>
                <a:cs typeface="+mj-cs"/>
                <a:sym typeface="Helvetica"/>
              </a:rPr>
              <a:t>、 举例：比如我们想在我们的实例初始化的时候做些操作 ，那该怎么办呢，这就用到了那就用到了初始化时候的函数，也可以说是初始化的钩子函数，他就像是钩子一样，钩在初始化的这个时期，让我们这这个时期去方便的做一些操作，说白了钩子函数就是让我们方便操作的。</a:t>
            </a:r>
            <a:endParaRPr lang="zh-CN" altLang="en-US">
              <a:latin typeface="+mj-lt"/>
              <a:ea typeface="+mj-ea"/>
              <a:cs typeface="+mj-cs"/>
              <a:sym typeface="Helvetica"/>
            </a:endParaRPr>
          </a:p>
          <a:p>
            <a:r>
              <a:rPr lang="en-US" altLang="zh-CN">
                <a:latin typeface="+mj-lt"/>
                <a:ea typeface="+mj-ea"/>
                <a:cs typeface="+mj-cs"/>
                <a:sym typeface="Helvetica"/>
              </a:rPr>
              <a:t>2</a:t>
            </a:r>
            <a:r>
              <a:rPr lang="zh-CN" altLang="en-US">
                <a:latin typeface="+mj-lt"/>
                <a:ea typeface="+mj-ea"/>
                <a:cs typeface="+mj-cs"/>
                <a:sym typeface="Helvetica"/>
              </a:rPr>
              <a:t>、生命周期函数分类可以参考如下网站，这个图比较清晰的展示了</a:t>
            </a:r>
            <a:r>
              <a:rPr lang="en-US" altLang="zh-CN">
                <a:latin typeface="+mj-lt"/>
                <a:ea typeface="+mj-ea"/>
                <a:cs typeface="+mj-cs"/>
                <a:sym typeface="Helvetica"/>
              </a:rPr>
              <a:t>vue</a:t>
            </a:r>
            <a:r>
              <a:rPr lang="zh-CN" altLang="en-US">
                <a:latin typeface="+mj-lt"/>
                <a:ea typeface="+mj-ea"/>
                <a:cs typeface="+mj-cs"/>
                <a:sym typeface="Helvetica"/>
              </a:rPr>
              <a:t>实例的整个生命周期的情况：https://cn.vuejs.org/v2/guide/instance.html#%E7%94%9F%E5%91%BD%E5%91%A8%E6%9C%9F%E5%9B%BE%E7%A4%BA</a:t>
            </a:r>
            <a:endParaRPr lang="zh-CN" altLang="en-US">
              <a:latin typeface="+mj-lt"/>
              <a:ea typeface="+mj-ea"/>
              <a:cs typeface="+mj-cs"/>
              <a:sym typeface="Helvetic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p:txBody>
      </p:sp>
      <p:sp>
        <p:nvSpPr>
          <p:cNvPr id="213" name="Shape 213"/>
          <p:cNvSpPr/>
          <p:nvPr>
            <p:ph type="body" sz="quarter" idx="1"/>
          </p:nvPr>
        </p:nvSpPr>
        <p:spPr>
          <a:prstGeom prst="rect">
            <a:avLst/>
          </a:prstGeom>
        </p:spPr>
        <p:txBody>
          <a:bodyPr/>
          <a:lstStyle/>
          <a:p>
            <a:r>
              <a:rPr>
                <a:latin typeface="+mj-lt"/>
                <a:ea typeface="+mj-ea"/>
                <a:cs typeface="+mj-cs"/>
                <a:sym typeface="Helvetica"/>
              </a:rPr>
              <a:t>层次步骤</a:t>
            </a:r>
            <a:endParaRPr>
              <a:latin typeface="+mj-lt"/>
              <a:ea typeface="+mj-ea"/>
              <a:cs typeface="+mj-cs"/>
              <a:sym typeface="Helvetica"/>
            </a:endParaRPr>
          </a:p>
          <a:p>
            <a:r>
              <a:rPr lang="en-US">
                <a:latin typeface="+mj-lt"/>
                <a:ea typeface="+mj-ea"/>
                <a:cs typeface="+mj-cs"/>
                <a:sym typeface="Helvetica"/>
              </a:rPr>
              <a:t>1</a:t>
            </a:r>
            <a:r>
              <a:rPr lang="zh-CN" altLang="en-US">
                <a:latin typeface="+mj-lt"/>
                <a:ea typeface="+mj-ea"/>
                <a:cs typeface="+mj-cs"/>
                <a:sym typeface="Helvetica"/>
              </a:rPr>
              <a:t>、</a:t>
            </a:r>
            <a:endParaRPr lang="zh-CN" altLang="en-US">
              <a:latin typeface="+mj-lt"/>
              <a:ea typeface="+mj-ea"/>
              <a:cs typeface="+mj-cs"/>
              <a:sym typeface="Helvetic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p:txBody>
      </p:sp>
      <p:sp>
        <p:nvSpPr>
          <p:cNvPr id="218" name="Shape 218"/>
          <p:cNvSpPr/>
          <p:nvPr>
            <p:ph type="body" sz="quarter" idx="1"/>
          </p:nvPr>
        </p:nvSpPr>
        <p:spPr>
          <a:prstGeom prst="rect">
            <a:avLst/>
          </a:prstGeom>
        </p:spPr>
        <p:txBody>
          <a:bodyPr/>
          <a:lstStyle/>
          <a:p>
            <a:r>
              <a:rPr lang="zh-CN" altLang="en-US">
                <a:latin typeface="+mj-lt"/>
                <a:ea typeface="+mj-ea"/>
                <a:cs typeface="+mj-cs"/>
                <a:sym typeface="Helvetica"/>
              </a:rPr>
              <a:t>在示例</a:t>
            </a:r>
            <a:r>
              <a:rPr lang="en-US" altLang="zh-CN">
                <a:latin typeface="+mj-lt"/>
                <a:ea typeface="+mj-ea"/>
                <a:cs typeface="+mj-cs"/>
                <a:sym typeface="Helvetica"/>
              </a:rPr>
              <a:t>4</a:t>
            </a:r>
            <a:r>
              <a:rPr lang="zh-CN" altLang="en-US">
                <a:latin typeface="+mj-lt"/>
                <a:ea typeface="+mj-ea"/>
                <a:cs typeface="+mj-cs"/>
                <a:sym typeface="Helvetica"/>
              </a:rPr>
              <a:t>的基础上继续完成代码</a:t>
            </a:r>
            <a:endParaRPr lang="zh-CN" altLang="en-US">
              <a:latin typeface="+mj-lt"/>
              <a:ea typeface="+mj-ea"/>
              <a:cs typeface="+mj-cs"/>
              <a:sym typeface="Helvetic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zh-CN" altLang="en-US">
                <a:latin typeface="+mj-lt"/>
                <a:ea typeface="+mj-ea"/>
                <a:cs typeface="+mj-cs"/>
                <a:sym typeface="+mn-ea"/>
              </a:rPr>
              <a:t>DOM元素经常会动态地绑定一些class类名或者style样式，本节将介绍使用v-bind指令来绑定class和style的多种方法。</a:t>
            </a:r>
            <a:endParaRPr lang="zh-CN" altLang="en-US">
              <a:latin typeface="+mj-lt"/>
              <a:ea typeface="+mj-ea"/>
              <a:cs typeface="+mj-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idx="4294967295"/>
          </p:nvPr>
        </p:nvSpPr>
        <p:spPr/>
      </p:sp>
      <p:sp>
        <p:nvSpPr>
          <p:cNvPr id="12291" name="文本占位符 2"/>
          <p:cNvSpPr>
            <a:spLocks noGrp="1" noChangeArrowheads="1"/>
          </p:cNvSpPr>
          <p:nvPr>
            <p:ph type="body" idx="4294967295"/>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sym typeface="+mn-ea"/>
              </a:rPr>
              <a:t>教学指导： </a:t>
            </a:r>
            <a:r>
              <a:rPr lang="zh-CN" altLang="en-US" smtClean="0">
                <a:latin typeface="Arial" panose="020B0604020202020204" pitchFamily="34" charset="0"/>
                <a:sym typeface="Arial" panose="020B0604020202020204" pitchFamily="34" charset="0"/>
              </a:rPr>
              <a:t>课程重难点，课程中重点传授给学生的知识，较难理解或掌握的知识</a:t>
            </a:r>
            <a:endParaRPr lang="en-US" altLang="zh-CN" dirty="0"/>
          </a:p>
          <a:p>
            <a:pPr eaLnBrk="1" hangingPunct="1"/>
            <a:r>
              <a:rPr lang="zh-CN" altLang="en-US" dirty="0">
                <a:sym typeface="+mn-ea"/>
              </a:rPr>
              <a:t>强调：对于重难点部分，一定要给大家指明，让大家心里有底；</a:t>
            </a:r>
            <a:endParaRPr lang="zh-CN" altLang="en-US" dirty="0"/>
          </a:p>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2292"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BFFB710E-E9EC-4E36-B125-4C4F5DDC8176}"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en-US" altLang="zh-CN">
                <a:latin typeface="+mj-lt"/>
                <a:ea typeface="+mj-ea"/>
                <a:cs typeface="+mj-cs"/>
                <a:sym typeface="+mn-ea"/>
              </a:rPr>
              <a:t>1</a:t>
            </a:r>
            <a:r>
              <a:rPr lang="zh-CN" altLang="en-US">
                <a:latin typeface="+mj-lt"/>
                <a:ea typeface="+mj-ea"/>
                <a:cs typeface="+mj-cs"/>
                <a:sym typeface="+mn-ea"/>
              </a:rPr>
              <a:t>、 </a:t>
            </a:r>
            <a:r>
              <a:rPr lang="en-US" altLang="zh-CN">
                <a:latin typeface="+mj-lt"/>
                <a:ea typeface="+mj-ea"/>
                <a:cs typeface="+mj-cs"/>
                <a:sym typeface="+mn-ea"/>
              </a:rPr>
              <a:t>例如之前传统开发当中的条件判断，一定要写到JavaScript中才能完成，但是现在可以使用指令就可以完成。</a:t>
            </a:r>
            <a:endParaRPr lang="en-US" altLang="zh-CN">
              <a:latin typeface="+mj-lt"/>
              <a:ea typeface="+mj-ea"/>
              <a:cs typeface="+mj-cs"/>
              <a:sym typeface="+mn-ea"/>
            </a:endParaRPr>
          </a:p>
          <a:p>
            <a:r>
              <a:rPr lang="en-US" altLang="zh-CN">
                <a:latin typeface="+mj-lt"/>
                <a:ea typeface="+mj-ea"/>
                <a:cs typeface="+mj-cs"/>
                <a:sym typeface="+mn-ea"/>
              </a:rPr>
              <a:t>2</a:t>
            </a:r>
            <a:r>
              <a:rPr lang="zh-CN" altLang="en-US">
                <a:latin typeface="+mj-lt"/>
                <a:ea typeface="+mj-ea"/>
                <a:cs typeface="+mj-cs"/>
                <a:sym typeface="+mn-ea"/>
              </a:rPr>
              <a:t>、后续章节会专门针对Vue指令进行介绍，这里只是介绍v-bind指令，因为v-bind指令的使用常常和class与style的绑定一起使用。</a:t>
            </a:r>
            <a:endParaRPr lang="zh-CN" altLang="en-US">
              <a:latin typeface="+mj-lt"/>
              <a:ea typeface="+mj-ea"/>
              <a:cs typeface="+mj-c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en-US" altLang="zh-CN">
                <a:latin typeface="+mj-lt"/>
                <a:ea typeface="+mj-ea"/>
                <a:cs typeface="+mj-cs"/>
                <a:sym typeface="+mn-ea"/>
              </a:rPr>
              <a:t>1</a:t>
            </a:r>
            <a:r>
              <a:rPr lang="zh-CN" altLang="en-US">
                <a:latin typeface="+mj-lt"/>
                <a:ea typeface="+mj-ea"/>
                <a:cs typeface="+mj-cs"/>
                <a:sym typeface="+mn-ea"/>
              </a:rPr>
              <a:t>、详细代码请查看示例代码</a:t>
            </a:r>
            <a:r>
              <a:rPr lang="en-US" altLang="zh-CN">
                <a:latin typeface="+mj-lt"/>
                <a:ea typeface="+mj-ea"/>
                <a:cs typeface="+mj-cs"/>
                <a:sym typeface="+mn-ea"/>
              </a:rPr>
              <a:t>, </a:t>
            </a:r>
            <a:r>
              <a:rPr lang="zh-CN" altLang="en-US">
                <a:latin typeface="+mj-lt"/>
                <a:ea typeface="+mj-ea"/>
                <a:cs typeface="+mj-cs"/>
                <a:sym typeface="+mn-ea"/>
              </a:rPr>
              <a:t>链接的href属性被动态的设置了，当数据变化的时候，就会重新渲染</a:t>
            </a:r>
            <a:endParaRPr lang="zh-CN" altLang="en-US">
              <a:latin typeface="+mj-lt"/>
              <a:ea typeface="+mj-ea"/>
              <a:cs typeface="+mj-cs"/>
              <a:sym typeface="+mn-ea"/>
            </a:endParaRPr>
          </a:p>
          <a:p>
            <a:r>
              <a:rPr lang="en-US" altLang="zh-CN">
                <a:latin typeface="+mj-lt"/>
                <a:ea typeface="+mj-ea"/>
                <a:cs typeface="+mj-cs"/>
                <a:sym typeface="+mn-ea"/>
              </a:rPr>
              <a:t>2</a:t>
            </a:r>
            <a:r>
              <a:rPr lang="zh-CN" altLang="en-US">
                <a:latin typeface="+mj-lt"/>
                <a:ea typeface="+mj-ea"/>
                <a:cs typeface="+mj-cs"/>
                <a:sym typeface="+mn-ea"/>
              </a:rPr>
              <a:t>、在动态的数据绑定中，最常见的两个需求是元素的样式名称class和内联样式style的动态绑定，它们也是HTML的属性，因此可以使用v-bind指令</a:t>
            </a:r>
            <a:endParaRPr lang="zh-CN" altLang="en-US">
              <a:latin typeface="+mj-lt"/>
              <a:ea typeface="+mj-ea"/>
              <a:cs typeface="+mj-c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en-US" altLang="zh-CN">
                <a:latin typeface="+mj-lt"/>
                <a:ea typeface="+mj-ea"/>
                <a:cs typeface="+mj-cs"/>
                <a:sym typeface="+mn-ea"/>
              </a:rPr>
              <a:t>1</a:t>
            </a:r>
            <a:r>
              <a:rPr lang="zh-CN" altLang="en-US">
                <a:latin typeface="+mj-lt"/>
                <a:ea typeface="+mj-ea"/>
                <a:cs typeface="+mj-cs"/>
                <a:sym typeface="+mn-ea"/>
              </a:rPr>
              <a:t>、继续在Directive.vue组件中完成代码</a:t>
            </a:r>
            <a:endParaRPr lang="zh-CN" altLang="en-US">
              <a:latin typeface="+mj-lt"/>
              <a:ea typeface="+mj-ea"/>
              <a:cs typeface="+mj-cs"/>
              <a:sym typeface="+mn-ea"/>
            </a:endParaRPr>
          </a:p>
          <a:p>
            <a:r>
              <a:rPr lang="en-US" altLang="zh-CN">
                <a:latin typeface="+mj-lt"/>
                <a:ea typeface="+mj-ea"/>
                <a:cs typeface="+mj-cs"/>
                <a:sym typeface="+mn-ea"/>
              </a:rPr>
              <a:t>2</a:t>
            </a:r>
            <a:r>
              <a:rPr lang="zh-CN" altLang="en-US">
                <a:latin typeface="+mj-lt"/>
                <a:ea typeface="+mj-ea"/>
                <a:cs typeface="+mj-cs"/>
                <a:sym typeface="+mn-ea"/>
              </a:rPr>
              <a:t>、类名active依赖于数据isActive，当其为true时，div会拥有类名active的样式，为false时则没有，所以“对象语法”存在1px的黑色边框。</a:t>
            </a:r>
            <a:endParaRPr lang="zh-CN" altLang="en-US">
              <a:latin typeface="+mj-lt"/>
              <a:ea typeface="+mj-ea"/>
              <a:cs typeface="+mj-cs"/>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en-US" altLang="zh-CN">
                <a:latin typeface="+mj-lt"/>
                <a:ea typeface="+mj-ea"/>
                <a:cs typeface="+mj-cs"/>
                <a:sym typeface="+mn-ea"/>
              </a:rPr>
              <a:t>1</a:t>
            </a:r>
            <a:r>
              <a:rPr lang="zh-CN" altLang="en-US">
                <a:latin typeface="+mj-lt"/>
                <a:ea typeface="+mj-ea"/>
                <a:cs typeface="+mj-cs"/>
                <a:sym typeface="+mn-ea"/>
              </a:rPr>
              <a:t>、:class内的表达式每项为真时，对应的类名就会加载，示例8中渲染后的结果为：</a:t>
            </a:r>
            <a:endParaRPr lang="zh-CN" altLang="en-US">
              <a:latin typeface="+mj-lt"/>
              <a:ea typeface="+mj-ea"/>
              <a:cs typeface="+mj-cs"/>
              <a:sym typeface="+mn-ea"/>
            </a:endParaRPr>
          </a:p>
          <a:p>
            <a:r>
              <a:rPr lang="zh-CN" altLang="en-US">
                <a:latin typeface="+mj-lt"/>
                <a:ea typeface="+mj-ea"/>
                <a:cs typeface="+mj-cs"/>
                <a:sym typeface="+mn-ea"/>
              </a:rPr>
              <a:t>&lt;div class="static active"&gt;多个属性的对象语法&lt;/div&gt;</a:t>
            </a:r>
            <a:endParaRPr lang="zh-CN" altLang="en-US">
              <a:latin typeface="+mj-lt"/>
              <a:ea typeface="+mj-ea"/>
              <a:cs typeface="+mj-cs"/>
              <a:sym typeface="+mn-ea"/>
            </a:endParaRPr>
          </a:p>
          <a:p>
            <a:r>
              <a:rPr lang="en-US" altLang="zh-CN">
                <a:latin typeface="+mj-lt"/>
                <a:ea typeface="+mj-ea"/>
                <a:cs typeface="+mj-cs"/>
                <a:sym typeface="+mn-ea"/>
              </a:rPr>
              <a:t>2</a:t>
            </a:r>
            <a:r>
              <a:rPr lang="zh-CN" altLang="en-US">
                <a:latin typeface="+mj-lt"/>
                <a:ea typeface="+mj-ea"/>
                <a:cs typeface="+mj-cs"/>
                <a:sym typeface="+mn-ea"/>
              </a:rPr>
              <a:t>、当数据isActive或hasError变化时，对应的class类型也会更新，比如hasError为true时，渲染后的结果为：</a:t>
            </a:r>
            <a:endParaRPr lang="zh-CN" altLang="en-US">
              <a:latin typeface="+mj-lt"/>
              <a:ea typeface="+mj-ea"/>
              <a:cs typeface="+mj-cs"/>
              <a:sym typeface="+mn-ea"/>
            </a:endParaRPr>
          </a:p>
          <a:p>
            <a:r>
              <a:rPr lang="zh-CN" altLang="en-US">
                <a:latin typeface="+mj-lt"/>
                <a:ea typeface="+mj-ea"/>
                <a:cs typeface="+mj-cs"/>
                <a:sym typeface="+mn-ea"/>
              </a:rPr>
              <a:t>&lt;div class="static active danger"&gt;多个属性的对象语法&lt;/div&gt;</a:t>
            </a:r>
            <a:endParaRPr lang="zh-CN" altLang="en-US">
              <a:latin typeface="+mj-lt"/>
              <a:ea typeface="+mj-ea"/>
              <a:cs typeface="+mj-cs"/>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en-US" altLang="zh-CN">
                <a:latin typeface="+mj-lt"/>
                <a:ea typeface="+mj-ea"/>
                <a:cs typeface="+mj-cs"/>
                <a:sym typeface="+mn-ea"/>
              </a:rPr>
              <a:t>1</a:t>
            </a:r>
            <a:r>
              <a:rPr lang="zh-CN" altLang="en-US">
                <a:latin typeface="+mj-lt"/>
                <a:ea typeface="+mj-ea"/>
                <a:cs typeface="+mj-cs"/>
                <a:sym typeface="+mn-ea"/>
              </a:rPr>
              <a:t>、示例9中渲染后的结果为：</a:t>
            </a:r>
            <a:endParaRPr lang="zh-CN" altLang="en-US">
              <a:latin typeface="+mj-lt"/>
              <a:ea typeface="+mj-ea"/>
              <a:cs typeface="+mj-cs"/>
              <a:sym typeface="+mn-ea"/>
            </a:endParaRPr>
          </a:p>
          <a:p>
            <a:r>
              <a:rPr lang="zh-CN" altLang="en-US">
                <a:latin typeface="+mj-lt"/>
                <a:ea typeface="+mj-ea"/>
                <a:cs typeface="+mj-cs"/>
                <a:sym typeface="+mn-ea"/>
              </a:rPr>
              <a:t>&lt;div class="static active"&gt;数组语法&lt;/div&gt;</a:t>
            </a:r>
            <a:endParaRPr lang="zh-CN" altLang="en-US">
              <a:latin typeface="+mj-lt"/>
              <a:ea typeface="+mj-ea"/>
              <a:cs typeface="+mj-cs"/>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en-US" altLang="zh-CN">
                <a:latin typeface="+mj-lt"/>
                <a:ea typeface="+mj-ea"/>
                <a:cs typeface="+mj-cs"/>
                <a:sym typeface="+mn-ea"/>
              </a:rPr>
              <a:t>1</a:t>
            </a:r>
            <a:r>
              <a:rPr lang="zh-CN" altLang="en-US">
                <a:latin typeface="+mj-lt"/>
                <a:ea typeface="+mj-ea"/>
                <a:cs typeface="+mj-cs"/>
                <a:sym typeface="+mn-ea"/>
              </a:rPr>
              <a:t>、示例10中将始终添加 errorClass，但是只有在 isActive 是 true 时才添加 activeClass</a:t>
            </a:r>
            <a:endParaRPr lang="zh-CN" altLang="en-US">
              <a:latin typeface="+mj-lt"/>
              <a:ea typeface="+mj-ea"/>
              <a:cs typeface="+mj-cs"/>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en-US" altLang="zh-CN">
                <a:latin typeface="+mj-lt"/>
                <a:ea typeface="+mj-ea"/>
                <a:cs typeface="+mj-cs"/>
                <a:sym typeface="+mn-ea"/>
              </a:rPr>
              <a:t>1</a:t>
            </a:r>
            <a:r>
              <a:rPr lang="zh-CN" altLang="en-US">
                <a:latin typeface="+mj-lt"/>
                <a:ea typeface="+mj-ea"/>
                <a:cs typeface="+mj-cs"/>
                <a:sym typeface="+mn-ea"/>
              </a:rPr>
              <a:t>、在compontents文件夹下新建BindStyle.vue组件</a:t>
            </a:r>
            <a:endParaRPr lang="zh-CN" altLang="en-US">
              <a:latin typeface="+mj-lt"/>
              <a:ea typeface="+mj-ea"/>
              <a:cs typeface="+mj-cs"/>
              <a:sym typeface="+mn-ea"/>
            </a:endParaRPr>
          </a:p>
          <a:p>
            <a:r>
              <a:rPr lang="en-US" altLang="zh-CN">
                <a:latin typeface="+mj-lt"/>
                <a:ea typeface="+mj-ea"/>
                <a:cs typeface="+mj-cs"/>
                <a:sym typeface="+mn-ea"/>
              </a:rPr>
              <a:t>2</a:t>
            </a:r>
            <a:r>
              <a:rPr lang="zh-CN" altLang="en-US">
                <a:latin typeface="+mj-lt"/>
                <a:ea typeface="+mj-ea"/>
                <a:cs typeface="+mj-cs"/>
                <a:sym typeface="+mn-ea"/>
              </a:rPr>
              <a:t>、渲染后的结果为：</a:t>
            </a:r>
            <a:endParaRPr lang="zh-CN" altLang="en-US">
              <a:latin typeface="+mj-lt"/>
              <a:ea typeface="+mj-ea"/>
              <a:cs typeface="+mj-cs"/>
              <a:sym typeface="+mn-ea"/>
            </a:endParaRPr>
          </a:p>
          <a:p>
            <a:r>
              <a:rPr lang="zh-CN" altLang="en-US">
                <a:latin typeface="+mj-lt"/>
                <a:ea typeface="+mj-ea"/>
                <a:cs typeface="+mj-cs"/>
                <a:sym typeface="+mn-ea"/>
              </a:rPr>
              <a:t>&lt;div :style="border: 1px solid rgb(0, 0, 0); font-size: 22px;"&gt;绑定内联样式&lt;/div&gt;</a:t>
            </a:r>
            <a:endParaRPr lang="zh-CN" altLang="en-US">
              <a:latin typeface="+mj-lt"/>
              <a:ea typeface="+mj-ea"/>
              <a:cs typeface="+mj-cs"/>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en-US" altLang="zh-CN">
                <a:latin typeface="+mj-lt"/>
                <a:ea typeface="+mj-ea"/>
                <a:cs typeface="+mj-cs"/>
                <a:sym typeface="+mn-ea"/>
              </a:rPr>
              <a:t>1</a:t>
            </a:r>
            <a:r>
              <a:rPr lang="zh-CN" altLang="en-US">
                <a:latin typeface="+mj-lt"/>
                <a:ea typeface="+mj-ea"/>
                <a:cs typeface="+mj-cs"/>
                <a:sym typeface="+mn-ea"/>
              </a:rPr>
              <a:t>、</a:t>
            </a:r>
            <a:r>
              <a:rPr>
                <a:sym typeface="+mn-ea"/>
              </a:rPr>
              <a:t>computed </a:t>
            </a:r>
            <a:r>
              <a:rPr lang="zh-CN">
                <a:sym typeface="+mn-ea"/>
              </a:rPr>
              <a:t>后期会讲到</a:t>
            </a:r>
            <a:endParaRPr lang="zh-CN" altLang="en-US">
              <a:latin typeface="+mj-lt"/>
              <a:ea typeface="+mj-ea"/>
              <a:cs typeface="+mj-cs"/>
              <a:sym typeface="+mn-ea"/>
            </a:endParaRPr>
          </a:p>
          <a:p>
            <a:r>
              <a:rPr lang="en-US" altLang="zh-CN">
                <a:latin typeface="+mj-lt"/>
                <a:ea typeface="+mj-ea"/>
                <a:cs typeface="+mj-cs"/>
                <a:sym typeface="+mn-ea"/>
              </a:rPr>
              <a:t>2</a:t>
            </a:r>
            <a:r>
              <a:rPr lang="zh-CN" altLang="en-US">
                <a:latin typeface="+mj-lt"/>
                <a:ea typeface="+mj-ea"/>
                <a:cs typeface="+mj-cs"/>
                <a:sym typeface="+mn-ea"/>
              </a:rPr>
              <a:t>、另外在使用:style时，Vue.js会自动给特殊的CSS属性名称增加前缀，比如transform属性。</a:t>
            </a:r>
            <a:endParaRPr lang="zh-CN" altLang="en-US">
              <a:latin typeface="+mj-lt"/>
              <a:ea typeface="+mj-ea"/>
              <a:cs typeface="+mj-cs"/>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DDB0C73-0033-4FE0-B621-45CB7BBE68EB}"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zh-CN" altLang="en-US" smtClean="0">
                <a:latin typeface="Arial" panose="020B0604020202020204" pitchFamily="34" charset="0"/>
                <a:sym typeface="Arial" panose="020B0604020202020204" pitchFamily="34" charset="0"/>
              </a:rPr>
              <a:t>核心的步骤和重点知识要突出</a:t>
            </a:r>
            <a:endParaRPr lang="zh-CN" altLang="en-US" smtClean="0">
              <a:latin typeface="Arial" panose="020B0604020202020204" pitchFamily="34" charset="0"/>
            </a:endParaRPr>
          </a:p>
          <a:p>
            <a:pPr eaLnBrk="1" hangingPunct="1"/>
            <a:endParaRPr lang="zh-CN" altLang="en-US" smtClean="0">
              <a:solidFill>
                <a:srgbClr val="FF0000"/>
              </a:solidFill>
              <a:latin typeface="Arial" panose="020B0604020202020204" pitchFamily="34" charset="0"/>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a:miter lim="800000"/>
          </a:ln>
        </p:spPr>
      </p:sp>
      <p:sp>
        <p:nvSpPr>
          <p:cNvPr id="16387" name="备注占位符 2"/>
          <p:cNvSpPr>
            <a:spLocks noGrp="1"/>
          </p:cNvSpPr>
          <p:nvPr>
            <p:ph type="body"/>
          </p:nvPr>
        </p:nvSpPr>
        <p:spPr/>
        <p:txBody>
          <a:bodyPr wrap="square" lIns="91440" tIns="45720" rIns="91440" bIns="45720" anchor="t"/>
          <a:p>
            <a:pPr lvl="0"/>
            <a:r>
              <a:rPr lang="zh-CN" altLang="en-US" dirty="0"/>
              <a:t>扫码进</a:t>
            </a:r>
            <a:r>
              <a:rPr lang="en-US" altLang="zh-CN" dirty="0"/>
              <a:t>QQ</a:t>
            </a:r>
            <a:r>
              <a:rPr lang="zh-CN" altLang="en-US" dirty="0"/>
              <a:t>群的二维码一般不需要在各个产品</a:t>
            </a:r>
            <a:r>
              <a:rPr lang="en-US" altLang="zh-CN" dirty="0"/>
              <a:t>PPT</a:t>
            </a:r>
            <a:r>
              <a:rPr lang="zh-CN" altLang="en-US" dirty="0"/>
              <a:t>中体现，</a:t>
            </a:r>
            <a:endParaRPr lang="en-US" altLang="zh-CN" dirty="0"/>
          </a:p>
          <a:p>
            <a:pPr lvl="0"/>
            <a:r>
              <a:rPr lang="zh-CN" altLang="en-US" dirty="0"/>
              <a:t>一般出现在直播课或其他类型的课程中，根据实际情况决定是否需要此二维码。</a:t>
            </a:r>
            <a:endParaRPr lang="en-US" altLang="zh-CN" dirty="0"/>
          </a:p>
          <a:p>
            <a:pPr lvl="0"/>
            <a:r>
              <a:rPr lang="zh-CN" altLang="en-US" dirty="0"/>
              <a:t>注意此二维码根据要进去的</a:t>
            </a:r>
            <a:r>
              <a:rPr lang="en-US" altLang="zh-CN" dirty="0"/>
              <a:t>QQ</a:t>
            </a:r>
            <a:r>
              <a:rPr lang="zh-CN" altLang="en-US" dirty="0"/>
              <a:t>群，二维码各不相同，请使用者自行制作添加。</a:t>
            </a: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、MVVM 是将View 的状态和行为抽象化，将视图 UI 和业务逻辑分开。当然这些工作由 ViewModel 完成，它可以取出 Model 的数据同时帮忙处理 View 中由于需要展示内容而涉及的业务逻辑</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2</a:t>
            </a:r>
            <a:r>
              <a:rPr lang="zh-CN" altLang="en-US" smtClean="0">
                <a:latin typeface="Arial" panose="020B0604020202020204" pitchFamily="34" charset="0"/>
              </a:rPr>
              <a:t>、</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、MVVM 是将View 的状态和行为抽象化，将视图 UI 和业务逻辑分开。当然这些工作由 ViewModel 完成，它可以取出 Model 的数据同时帮忙处理 View 中由于需要展示内容而涉及的业务逻辑</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2</a:t>
            </a:r>
            <a:r>
              <a:rPr lang="zh-CN" altLang="en-US" smtClean="0">
                <a:latin typeface="Arial" panose="020B0604020202020204" pitchFamily="34" charset="0"/>
              </a:rPr>
              <a:t>、独立开发。开发人员可以专注于业务逻辑和数据的开发（ViewModel），设计人员可以专注于页面设计</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3</a:t>
            </a:r>
            <a:r>
              <a:rPr lang="zh-CN" altLang="en-US" smtClean="0">
                <a:latin typeface="Arial" panose="020B0604020202020204" pitchFamily="34" charset="0"/>
              </a:rPr>
              <a:t>、MVVM要解决的问题是将业务逻辑代码与视图代码进行完全分离，使各自的职责更加清晰，后期代码维护更加简单。</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zh-CN" altLang="en-US" smtClean="0">
                <a:latin typeface="Arial" panose="020B0604020202020204" pitchFamily="34" charset="0"/>
              </a:rPr>
              <a:t>     </a:t>
            </a:r>
            <a:r>
              <a:rPr lang="en-US" altLang="zh-CN" smtClean="0">
                <a:latin typeface="Arial" panose="020B0604020202020204" pitchFamily="34" charset="0"/>
              </a:rPr>
              <a:t>1</a:t>
            </a:r>
            <a:r>
              <a:rPr lang="zh-CN" altLang="en-US" smtClean="0">
                <a:latin typeface="Arial" panose="020B0604020202020204" pitchFamily="34" charset="0"/>
              </a:rPr>
              <a:t>、Vue.js是一个渐进式的JavaScript框架，根据项目需求，可以选择从不同的维度来使用它。因为大觅项目业务逻辑复杂，对前端工程有一定的要求，要使用Vue单文件组件的形式配合Webpack使用</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2 </a:t>
            </a:r>
            <a:r>
              <a:rPr lang="zh-CN" altLang="en-US" smtClean="0">
                <a:latin typeface="Arial" panose="020B0604020202020204" pitchFamily="34" charset="0"/>
              </a:rPr>
              <a:t>、 具体代码先不管，主要是体验</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3</a:t>
            </a:r>
            <a:r>
              <a:rPr lang="zh-CN" altLang="en-US" smtClean="0">
                <a:latin typeface="Arial" panose="020B0604020202020204" pitchFamily="34" charset="0"/>
              </a:rPr>
              <a:t>、示例</a:t>
            </a:r>
            <a:r>
              <a:rPr lang="en-US" altLang="zh-CN" smtClean="0">
                <a:latin typeface="Arial" panose="020B0604020202020204" pitchFamily="34" charset="0"/>
              </a:rPr>
              <a:t>1</a:t>
            </a:r>
            <a:r>
              <a:rPr lang="zh-CN" altLang="en-US" smtClean="0">
                <a:latin typeface="Arial" panose="020B0604020202020204" pitchFamily="34" charset="0"/>
              </a:rPr>
              <a:t>中提供了代码</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、由于.vue文件是自定义的，浏览器不识别，所以需要对该文件进行解析。 在webpack构建中，需要安装vue-loader 对.vue文件进行解析</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、在 Visual Studio Code 编辑器中，书写.vue文件需要安装对应的插件（如Vetur），增加对该文件的支持</a:t>
            </a:r>
            <a:endParaRPr lang="zh-CN" altLang="en-US" smtClean="0">
              <a:latin typeface="Arial" panose="020B0604020202020204" pitchFamily="34" charset="0"/>
              <a:sym typeface="Arial" panose="020B0604020202020204" pitchFamily="34" charset="0"/>
            </a:endParaRPr>
          </a:p>
          <a:p>
            <a:pPr eaLnBrk="1" hangingPunct="1"/>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、只需要了解单文件组成和使用</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、单文件组件在工程化的项目开发中使用最为频繁，一定要理清楚单文件组件的使用</a:t>
            </a:r>
            <a:endParaRPr lang="zh-CN" altLang="en-US" smtClean="0">
              <a:latin typeface="Arial" panose="020B0604020202020204" pitchFamily="34" charset="0"/>
              <a:sym typeface="Arial" panose="020B0604020202020204" pitchFamily="34" charset="0"/>
            </a:endParaRPr>
          </a:p>
          <a:p>
            <a:pPr eaLnBrk="1" hangingPunct="1"/>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1" name="标题 1"/>
          <p:cNvSpPr>
            <a:spLocks noGrp="1"/>
          </p:cNvSpPr>
          <p:nvPr>
            <p:ph type="ctrTitle"/>
          </p:nvPr>
        </p:nvSpPr>
        <p:spPr>
          <a:xfrm>
            <a:off x="914401" y="1566853"/>
            <a:ext cx="10363200" cy="1782571"/>
          </a:xfrm>
          <a:prstGeom prst="rect">
            <a:avLst/>
          </a:prstGeom>
          <a:noFill/>
          <a:ln w="9525">
            <a:noFill/>
            <a:miter/>
          </a:ln>
        </p:spPr>
        <p:txBody>
          <a:bodyPr>
            <a:normAutofit/>
          </a:bodyPr>
          <a:lstStyle>
            <a:lvl1pPr lvl="0" algn="ctr">
              <a:defRPr sz="6135" b="1" kern="1200">
                <a:solidFill>
                  <a:schemeClr val="tx1">
                    <a:lumMod val="75000"/>
                    <a:lumOff val="25000"/>
                  </a:schemeClr>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3373442"/>
            <a:ext cx="8534401" cy="637540"/>
          </a:xfrm>
          <a:prstGeom prst="rect">
            <a:avLst/>
          </a:prstGeom>
          <a:noFill/>
          <a:ln w="9525">
            <a:noFill/>
            <a:miter/>
          </a:ln>
        </p:spPr>
        <p:txBody>
          <a:bodyPr>
            <a:normAutofit/>
          </a:bodyPr>
          <a:lstStyle>
            <a:lvl1pPr marL="0" marR="0" lvl="0" indent="0" algn="ctr" defTabSz="1218565" rtl="0" eaLnBrk="0" fontAlgn="base" latinLnBrk="0" hangingPunct="0">
              <a:lnSpc>
                <a:spcPct val="100000"/>
              </a:lnSpc>
              <a:spcBef>
                <a:spcPct val="20000"/>
              </a:spcBef>
              <a:spcAft>
                <a:spcPct val="0"/>
              </a:spcAft>
              <a:buClr>
                <a:srgbClr val="A0C101"/>
              </a:buClr>
              <a:buSzTx/>
              <a:buFont typeface="Wingdings" panose="05000000000000000000" pitchFamily="2" charset="2"/>
              <a:buNone/>
              <a:defRPr sz="2645" b="1" kern="1200">
                <a:solidFill>
                  <a:schemeClr val="tx1">
                    <a:lumMod val="75000"/>
                    <a:lumOff val="25000"/>
                  </a:schemeClr>
                </a:solidFill>
              </a:defRPr>
            </a:lvl1pPr>
            <a:lvl2pPr marL="0" lvl="1" indent="609600" algn="l">
              <a:buNone/>
              <a:defRPr sz="3175" kern="1200">
                <a:solidFill>
                  <a:schemeClr val="tx1"/>
                </a:solidFill>
              </a:defRPr>
            </a:lvl2pPr>
            <a:lvl3pPr marL="0" lvl="2" indent="609600" algn="l">
              <a:buNone/>
              <a:defRPr sz="3175" kern="1200">
                <a:solidFill>
                  <a:schemeClr val="tx1"/>
                </a:solidFill>
              </a:defRPr>
            </a:lvl3pPr>
            <a:lvl4pPr marL="0" lvl="3" indent="609600" algn="l">
              <a:buNone/>
              <a:defRPr sz="3175" kern="1200">
                <a:solidFill>
                  <a:schemeClr val="tx1"/>
                </a:solidFill>
              </a:defRPr>
            </a:lvl4pPr>
            <a:lvl5pPr marL="0" lvl="4" indent="609600" algn="l">
              <a:buNone/>
              <a:defRPr sz="3175" kern="1200">
                <a:solidFill>
                  <a:schemeClr val="tx1"/>
                </a:solidFill>
              </a:defRPr>
            </a:lvl5pPr>
          </a:lstStyle>
          <a:p>
            <a:pPr lvl="0"/>
            <a:r>
              <a:rPr lang="zh-CN" altLang="en-US" noProof="1"/>
              <a:t>单击此处编辑母版副标题样式</a:t>
            </a:r>
            <a:endParaRPr lang="zh-CN" altLang="en-US" noProof="1"/>
          </a:p>
          <a:p>
            <a:pPr lvl="0"/>
            <a:endParaRPr lang="zh-CN" altLang="en-US" noProof="1"/>
          </a:p>
        </p:txBody>
      </p:sp>
      <p:pic>
        <p:nvPicPr>
          <p:cNvPr id="2" name="图片 1" descr="封面-BG"/>
          <p:cNvPicPr>
            <a:picLocks noChangeAspect="1"/>
          </p:cNvPicPr>
          <p:nvPr userDrawn="1"/>
        </p:nvPicPr>
        <p:blipFill>
          <a:blip r:embed="rId2"/>
          <a:stretch>
            <a:fillRect/>
          </a:stretch>
        </p:blipFill>
        <p:spPr>
          <a:xfrm>
            <a:off x="-114935" y="-20955"/>
            <a:ext cx="12232640" cy="68802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descr="E:\设计\06-2018\前端5.0PPT\目录-bg.png目录-bg"/>
          <p:cNvPicPr>
            <a:picLocks noChangeAspect="1"/>
          </p:cNvPicPr>
          <p:nvPr userDrawn="1"/>
        </p:nvPicPr>
        <p:blipFill>
          <a:blip r:embed="rId2"/>
          <a:srcRect/>
          <a:stretch>
            <a:fillRect/>
          </a:stretch>
        </p:blipFill>
        <p:spPr>
          <a:xfrm>
            <a:off x="-10160" y="-11747"/>
            <a:ext cx="12212955" cy="6869430"/>
          </a:xfrm>
          <a:prstGeom prst="rect">
            <a:avLst/>
          </a:prstGeom>
        </p:spPr>
      </p:pic>
      <p:sp>
        <p:nvSpPr>
          <p:cNvPr id="2" name="标题 1"/>
          <p:cNvSpPr>
            <a:spLocks noGrp="1"/>
          </p:cNvSpPr>
          <p:nvPr>
            <p:ph type="title" hasCustomPrompt="1"/>
          </p:nvPr>
        </p:nvSpPr>
        <p:spPr>
          <a:xfrm>
            <a:off x="2697480" y="2590800"/>
            <a:ext cx="1341120" cy="1143000"/>
          </a:xfrm>
        </p:spPr>
        <p:txBody>
          <a:bodyPr/>
          <a:lstStyle>
            <a:lvl1pPr>
              <a:defRPr sz="3600">
                <a:solidFill>
                  <a:schemeClr val="tx1">
                    <a:lumMod val="85000"/>
                    <a:lumOff val="15000"/>
                  </a:schemeClr>
                </a:solidFill>
              </a:defRPr>
            </a:lvl1pPr>
          </a:lstStyle>
          <a:p>
            <a:r>
              <a:rPr lang="zh-CN" altLang="en-US"/>
              <a:t>目录</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pic>
        <p:nvPicPr>
          <p:cNvPr id="3074" name="图片 5" descr="C:\Users\xuejie.yu\AppData\Local\Temp\WeChat Files\3a2b4010043f5c844d38aa2b9f5f63b.png"/>
          <p:cNvPicPr>
            <a:picLocks noChangeAspect="1"/>
          </p:cNvPicPr>
          <p:nvPr userDrawn="1"/>
        </p:nvPicPr>
        <p:blipFill>
          <a:blip r:embed="rId3"/>
          <a:stretch>
            <a:fillRect/>
          </a:stretch>
        </p:blipFill>
        <p:spPr>
          <a:xfrm>
            <a:off x="8412163" y="6076950"/>
            <a:ext cx="3779837" cy="781050"/>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pic>
        <p:nvPicPr>
          <p:cNvPr id="5" name="图片 4" descr="内页"/>
          <p:cNvPicPr>
            <a:picLocks noChangeAspect="1"/>
          </p:cNvPicPr>
          <p:nvPr userDrawn="1"/>
        </p:nvPicPr>
        <p:blipFill>
          <a:blip r:embed="rId2"/>
          <a:stretch>
            <a:fillRect/>
          </a:stretch>
        </p:blipFill>
        <p:spPr>
          <a:xfrm>
            <a:off x="0" y="0"/>
            <a:ext cx="12192000" cy="6857365"/>
          </a:xfrm>
          <a:prstGeom prst="rect">
            <a:avLst/>
          </a:prstGeom>
        </p:spPr>
      </p:pic>
      <p:pic>
        <p:nvPicPr>
          <p:cNvPr id="3074" name="图片 5" descr="C:\Users\xuejie.yu\AppData\Local\Temp\WeChat Files\3a2b4010043f5c844d38aa2b9f5f63b.png"/>
          <p:cNvPicPr>
            <a:picLocks noChangeAspect="1"/>
          </p:cNvPicPr>
          <p:nvPr userDrawn="1"/>
        </p:nvPicPr>
        <p:blipFill>
          <a:blip r:embed="rId3"/>
          <a:stretch>
            <a:fillRect/>
          </a:stretch>
        </p:blipFill>
        <p:spPr>
          <a:xfrm>
            <a:off x="8412163" y="6076950"/>
            <a:ext cx="3779837" cy="781050"/>
          </a:xfrm>
          <a:prstGeom prst="rect">
            <a:avLst/>
          </a:prstGeom>
          <a:noFill/>
          <a:ln w="9525">
            <a:noFill/>
          </a:ln>
        </p:spPr>
      </p:pic>
      <p:sp>
        <p:nvSpPr>
          <p:cNvPr id="2" name="标题 1"/>
          <p:cNvSpPr>
            <a:spLocks noGrp="1"/>
          </p:cNvSpPr>
          <p:nvPr>
            <p:ph type="title"/>
          </p:nvPr>
        </p:nvSpPr>
        <p:spPr>
          <a:xfrm>
            <a:off x="790575" y="276016"/>
            <a:ext cx="9518680" cy="942340"/>
          </a:xfrm>
        </p:spPr>
        <p:txBody>
          <a:bodyPr/>
          <a:lstStyle>
            <a:lvl1pPr>
              <a:defRPr sz="3705">
                <a:solidFill>
                  <a:schemeClr val="tx1">
                    <a:lumMod val="75000"/>
                    <a:lumOff val="25000"/>
                  </a:schemeClr>
                </a:solidFill>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771525" y="1308100"/>
            <a:ext cx="10687685" cy="4818380"/>
          </a:xfrm>
        </p:spPr>
        <p:txBody>
          <a:bodyPr/>
          <a:lstStyle>
            <a:lvl1pPr marL="609600" indent="-609600">
              <a:lnSpc>
                <a:spcPct val="140000"/>
              </a:lnSpc>
              <a:buClr>
                <a:srgbClr val="40D59B"/>
              </a:buClr>
              <a:buFont typeface="Wingdings" panose="05000000000000000000" charset="0"/>
              <a:buChar char=""/>
              <a:defRPr sz="2600" b="1">
                <a:solidFill>
                  <a:schemeClr val="tx1">
                    <a:lumMod val="75000"/>
                    <a:lumOff val="25000"/>
                  </a:schemeClr>
                </a:solidFill>
              </a:defRPr>
            </a:lvl1pPr>
            <a:lvl2pPr marL="1066800" indent="-457200">
              <a:lnSpc>
                <a:spcPct val="120000"/>
              </a:lnSpc>
              <a:buClr>
                <a:srgbClr val="40D59B"/>
              </a:buClr>
              <a:buSzPct val="90000"/>
              <a:buFont typeface="Wingdings" panose="05000000000000000000" charset="0"/>
              <a:buChar char=""/>
              <a:defRPr sz="2200">
                <a:solidFill>
                  <a:schemeClr val="tx1">
                    <a:lumMod val="75000"/>
                    <a:lumOff val="25000"/>
                  </a:schemeClr>
                </a:solidFill>
              </a:defRPr>
            </a:lvl2pPr>
            <a:lvl3pPr marL="1600200" indent="-381000">
              <a:lnSpc>
                <a:spcPct val="130000"/>
              </a:lnSpc>
              <a:buClr>
                <a:srgbClr val="40D59B"/>
              </a:buClr>
              <a:buSzPct val="85000"/>
              <a:buFont typeface="Wingdings" panose="05000000000000000000" charset="0"/>
              <a:buChar char="q"/>
              <a:defRPr sz="2000" b="0">
                <a:solidFill>
                  <a:schemeClr val="tx1">
                    <a:lumMod val="75000"/>
                    <a:lumOff val="25000"/>
                  </a:schemeClr>
                </a:solidFill>
              </a:defRPr>
            </a:lvl3pPr>
            <a:lvl4pPr marL="2209800" indent="-381000">
              <a:buClr>
                <a:srgbClr val="40D59B"/>
              </a:buClr>
              <a:buFont typeface="Wingdings" panose="05000000000000000000" charset="0"/>
              <a:buChar char="q"/>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6" name="灯片编号占位符 3"/>
          <p:cNvSpPr>
            <a:spLocks noGrp="1"/>
          </p:cNvSpPr>
          <p:nvPr userDrawn="1"/>
        </p:nvSpPr>
        <p:spPr>
          <a:xfrm>
            <a:off x="687388" y="6284278"/>
            <a:ext cx="2133600" cy="365125"/>
          </a:xfrm>
          <a:prstGeom prst="rect">
            <a:avLst/>
          </a:prstGeom>
        </p:spPr>
        <p:txBody>
          <a:bodyPr/>
          <a:lstStyle>
            <a:defPPr>
              <a:defRPr lang="zh-CN"/>
            </a:defPPr>
            <a:lvl1pPr marL="0" algn="r" defTabSz="914400" rtl="0" eaLnBrk="1" latinLnBrk="0" hangingPunct="1">
              <a:defRPr sz="1200" kern="1200">
                <a:solidFill>
                  <a:schemeClr val="tx1"/>
                </a:solidFill>
                <a:latin typeface="Arial" panose="020B0604020202020204" pitchFamily="34" charset="0"/>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fld id="{0F2CF01B-DEC6-419C-B3B6-D9E741443E72}" type="slidenum">
              <a:rPr lang="zh-CN" altLang="en-US" sz="1800" smtClean="0"/>
            </a:fld>
            <a:r>
              <a:rPr lang="en-US" altLang="zh-CN" sz="1800" smtClean="0"/>
              <a:t>/30</a:t>
            </a: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solidFill>
          <a:schemeClr val="bg1"/>
        </a:solidFill>
        <a:effectLst/>
      </p:bgPr>
    </p:bg>
    <p:spTree>
      <p:nvGrpSpPr>
        <p:cNvPr id="1" name=""/>
        <p:cNvGrpSpPr/>
        <p:nvPr/>
      </p:nvGrpSpPr>
      <p:grpSpPr>
        <a:xfrm>
          <a:off x="0" y="0"/>
          <a:ext cx="0" cy="0"/>
          <a:chOff x="0" y="0"/>
          <a:chExt cx="0" cy="0"/>
        </a:xfrm>
      </p:grpSpPr>
      <p:pic>
        <p:nvPicPr>
          <p:cNvPr id="3" name="图片 2" descr="小章节封面"/>
          <p:cNvPicPr>
            <a:picLocks noChangeAspect="1"/>
          </p:cNvPicPr>
          <p:nvPr userDrawn="1"/>
        </p:nvPicPr>
        <p:blipFill>
          <a:blip r:embed="rId2"/>
          <a:stretch>
            <a:fillRect/>
          </a:stretch>
        </p:blipFill>
        <p:spPr>
          <a:xfrm>
            <a:off x="-17780" y="-9525"/>
            <a:ext cx="12228195" cy="6877685"/>
          </a:xfrm>
          <a:prstGeom prst="rect">
            <a:avLst/>
          </a:prstGeom>
        </p:spPr>
      </p:pic>
      <p:sp>
        <p:nvSpPr>
          <p:cNvPr id="2" name="标题 1"/>
          <p:cNvSpPr>
            <a:spLocks noGrp="1"/>
          </p:cNvSpPr>
          <p:nvPr>
            <p:ph type="title"/>
          </p:nvPr>
        </p:nvSpPr>
        <p:spPr>
          <a:xfrm>
            <a:off x="4229100" y="2436813"/>
            <a:ext cx="10972800" cy="1143000"/>
          </a:xfrm>
        </p:spPr>
        <p:txBody>
          <a:bodyPr/>
          <a:lstStyle>
            <a:lvl1pPr>
              <a:defRPr>
                <a:solidFill>
                  <a:schemeClr val="tx1">
                    <a:lumMod val="75000"/>
                    <a:lumOff val="25000"/>
                  </a:schemeClr>
                </a:solidFill>
              </a:defRPr>
            </a:lvl1pPr>
          </a:lstStyle>
          <a:p>
            <a:r>
              <a:rPr lang="zh-CN" altLang="en-US" noProof="1"/>
              <a:t>单击此处编辑母版标题样式</a:t>
            </a:r>
            <a:endParaRPr lang="zh-CN" altLang="en-US" noProof="1"/>
          </a:p>
        </p:txBody>
      </p:sp>
      <p:sp>
        <p:nvSpPr>
          <p:cNvPr id="8" name="灯片编号占位符 4"/>
          <p:cNvSpPr>
            <a:spLocks noGrp="1"/>
          </p:cNvSpPr>
          <p:nvPr>
            <p:ph type="sldNum" sz="quarter" idx="4"/>
          </p:nvPr>
        </p:nvSpPr>
        <p:spPr>
          <a:xfrm>
            <a:off x="311150" y="6272213"/>
            <a:ext cx="2844800" cy="366713"/>
          </a:xfrm>
          <a:prstGeom prst="rect">
            <a:avLst/>
          </a:prstGeom>
        </p:spPr>
        <p:txBody>
          <a:bodyPr/>
          <a:p>
            <a:fld id="{9A0DB2DC-4C9A-4742-B13C-FB6460FD3503}" type="slidenum">
              <a:rPr lang="zh-CN" altLang="en-US" dirty="0">
                <a:latin typeface="微软雅黑" panose="020B0503020204020204" pitchFamily="34" charset="-122"/>
              </a:rPr>
            </a:fld>
            <a:r>
              <a:rPr lang="en-US" altLang="zh-CN" dirty="0">
                <a:latin typeface="微软雅黑" panose="020B0503020204020204" pitchFamily="34" charset="-122"/>
              </a:rPr>
              <a:t>/20</a:t>
            </a:r>
            <a:endParaRPr lang="zh-CN" altLang="en-US" dirty="0">
              <a:latin typeface="微软雅黑" panose="020B0503020204020204" pitchFamily="34" charset="-122"/>
            </a:endParaRPr>
          </a:p>
        </p:txBody>
      </p:sp>
      <p:pic>
        <p:nvPicPr>
          <p:cNvPr id="7171" name="图片 3"/>
          <p:cNvPicPr>
            <a:picLocks noChangeAspect="1"/>
          </p:cNvPicPr>
          <p:nvPr userDrawn="1"/>
        </p:nvPicPr>
        <p:blipFill>
          <a:blip r:embed="rId3"/>
          <a:stretch>
            <a:fillRect/>
          </a:stretch>
        </p:blipFill>
        <p:spPr>
          <a:xfrm>
            <a:off x="8391525" y="6169025"/>
            <a:ext cx="3552825" cy="66040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bg>
      <p:bgPr>
        <a:solidFill>
          <a:schemeClr val="bg1"/>
        </a:solidFill>
        <a:effectLst/>
      </p:bgPr>
    </p:bg>
    <p:spTree>
      <p:nvGrpSpPr>
        <p:cNvPr id="1" name=""/>
        <p:cNvGrpSpPr/>
        <p:nvPr/>
      </p:nvGrpSpPr>
      <p:grpSpPr>
        <a:xfrm>
          <a:off x="0" y="0"/>
          <a:ext cx="0" cy="0"/>
          <a:chOff x="0" y="0"/>
          <a:chExt cx="0" cy="0"/>
        </a:xfrm>
      </p:grpSpPr>
      <p:sp>
        <p:nvSpPr>
          <p:cNvPr id="6"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pic>
        <p:nvPicPr>
          <p:cNvPr id="5123" name="图片 6"/>
          <p:cNvPicPr>
            <a:picLocks noChangeAspect="1"/>
          </p:cNvPicPr>
          <p:nvPr userDrawn="1"/>
        </p:nvPicPr>
        <p:blipFill>
          <a:blip r:embed="rId2"/>
          <a:stretch>
            <a:fillRect/>
          </a:stretch>
        </p:blipFill>
        <p:spPr>
          <a:xfrm>
            <a:off x="10033000" y="219075"/>
            <a:ext cx="2111375" cy="946150"/>
          </a:xfrm>
          <a:prstGeom prst="rect">
            <a:avLst/>
          </a:prstGeom>
          <a:noFill/>
          <a:ln w="9525">
            <a:noFill/>
          </a:ln>
        </p:spPr>
      </p:pic>
      <p:sp>
        <p:nvSpPr>
          <p:cNvPr id="8" name="Text Box 5"/>
          <p:cNvSpPr txBox="1">
            <a:spLocks noChangeArrowheads="1"/>
          </p:cNvSpPr>
          <p:nvPr/>
        </p:nvSpPr>
        <p:spPr bwMode="auto">
          <a:xfrm>
            <a:off x="3313113" y="1123950"/>
            <a:ext cx="5870575" cy="774700"/>
          </a:xfrm>
          <a:prstGeom prst="rect">
            <a:avLst/>
          </a:prstGeom>
          <a:noFill/>
          <a:ln>
            <a:noFill/>
          </a:ln>
        </p:spPr>
        <p:txBody>
          <a:bodyPr wrap="none" lIns="121913" tIns="60956" rIns="121913" bIns="6095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ct val="0"/>
              </a:spcAft>
              <a:buClrTx/>
              <a:buSzTx/>
              <a:buFont typeface="Arial" panose="020B0604020202020204" pitchFamily="34" charset="0"/>
              <a:buChar char="•"/>
              <a:defRPr/>
            </a:pPr>
            <a:r>
              <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扫我有更多精彩课程呦</a:t>
            </a:r>
            <a:endPar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5125" name="图片 1" descr="课工场最终蓝绿色v1-3"/>
          <p:cNvPicPr>
            <a:picLocks noChangeAspect="1"/>
          </p:cNvPicPr>
          <p:nvPr userDrawn="1"/>
        </p:nvPicPr>
        <p:blipFill>
          <a:blip r:embed="rId3"/>
          <a:stretch>
            <a:fillRect/>
          </a:stretch>
        </p:blipFill>
        <p:spPr>
          <a:xfrm>
            <a:off x="10223500" y="165100"/>
            <a:ext cx="1608138" cy="692150"/>
          </a:xfrm>
          <a:prstGeom prst="rect">
            <a:avLst/>
          </a:prstGeom>
          <a:noFill/>
          <a:ln w="9525">
            <a:noFill/>
          </a:ln>
        </p:spPr>
      </p:pic>
      <p:pic>
        <p:nvPicPr>
          <p:cNvPr id="5126" name="图片 6" descr="ppt01-01.jpg"/>
          <p:cNvPicPr>
            <a:picLocks noChangeAspect="1"/>
          </p:cNvPicPr>
          <p:nvPr userDrawn="1"/>
        </p:nvPicPr>
        <p:blipFill>
          <a:blip r:embed="rId4"/>
          <a:stretch>
            <a:fillRect/>
          </a:stretch>
        </p:blipFill>
        <p:spPr>
          <a:xfrm>
            <a:off x="0" y="0"/>
            <a:ext cx="12192000" cy="685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09600" y="274638"/>
            <a:ext cx="10972800" cy="1143000"/>
          </a:xfrm>
          <a:prstGeom prst="rect">
            <a:avLst/>
          </a:prstGeom>
          <a:noFill/>
          <a:ln w="9525">
            <a:noFill/>
          </a:ln>
        </p:spPr>
        <p:txBody>
          <a:bodyPr lIns="115214" tIns="57607" rIns="115214" bIns="57607" anchor="ctr"/>
          <a:p>
            <a:pPr lvl="0"/>
            <a:r>
              <a:rPr lang="en-US" altLang="en-US" dirty="0"/>
              <a:t>单击此处编辑母版标题样式</a:t>
            </a:r>
            <a:endParaRPr lang="en-US" altLang="en-US" dirty="0"/>
          </a:p>
        </p:txBody>
      </p:sp>
      <p:sp>
        <p:nvSpPr>
          <p:cNvPr id="1027" name="文本占位符 2"/>
          <p:cNvSpPr>
            <a:spLocks noGrp="1"/>
          </p:cNvSpPr>
          <p:nvPr>
            <p:ph type="body"/>
          </p:nvPr>
        </p:nvSpPr>
        <p:spPr>
          <a:xfrm>
            <a:off x="609600" y="1308100"/>
            <a:ext cx="10972800" cy="4818063"/>
          </a:xfrm>
          <a:prstGeom prst="rect">
            <a:avLst/>
          </a:prstGeom>
          <a:noFill/>
          <a:ln w="9525">
            <a:noFill/>
          </a:ln>
        </p:spPr>
        <p:txBody>
          <a:bodyPr lIns="115214" tIns="57607" rIns="115214" bIns="57607"/>
          <a:p>
            <a:pPr lvl="0"/>
            <a:r>
              <a:rPr lang="en-US" altLang="en-US" dirty="0"/>
              <a:t>单击此处编辑母版文本样式</a:t>
            </a:r>
            <a:endParaRPr lang="en-US" altLang="en-US" dirty="0"/>
          </a:p>
          <a:p>
            <a:pPr lvl="1"/>
            <a:r>
              <a:rPr lang="en-US" altLang="en-US" dirty="0"/>
              <a:t>第二级</a:t>
            </a:r>
            <a:endParaRPr lang="en-US" altLang="en-US" dirty="0"/>
          </a:p>
          <a:p>
            <a:pPr lvl="2"/>
            <a:r>
              <a:rPr lang="en-US" altLang="en-US" dirty="0"/>
              <a:t>第三级</a:t>
            </a:r>
            <a:endParaRPr lang="en-US" altLang="en-US" dirty="0"/>
          </a:p>
          <a:p>
            <a:pPr lvl="3"/>
            <a:r>
              <a:rPr lang="en-US" altLang="en-US" dirty="0"/>
              <a:t>第四级</a:t>
            </a:r>
            <a:endParaRPr lang="en-US" altLang="en-US" dirty="0"/>
          </a:p>
          <a:p>
            <a:pPr lvl="4"/>
            <a:r>
              <a:rPr lang="en-US" altLang="en-US" dirty="0"/>
              <a:t>第五级</a:t>
            </a:r>
            <a:endParaRPr lang="en-US" altLang="en-US" dirty="0"/>
          </a:p>
        </p:txBody>
      </p:sp>
      <p:sp>
        <p:nvSpPr>
          <p:cNvPr id="1030"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0" name="灯片编号占位符 4"/>
          <p:cNvSpPr>
            <a:spLocks noGrp="1"/>
          </p:cNvSpPr>
          <p:nvPr>
            <p:ph type="sldNum" sz="quarter" idx="4"/>
          </p:nvPr>
        </p:nvSpPr>
        <p:spPr>
          <a:xfrm>
            <a:off x="311150" y="6272213"/>
            <a:ext cx="2844800" cy="366713"/>
          </a:xfrm>
          <a:prstGeom prst="rect">
            <a:avLst/>
          </a:prstGeom>
        </p:spPr>
        <p:txBody>
          <a:bodyPr/>
          <a:lstStyle>
            <a:lvl1pPr>
              <a:defRPr sz="1500">
                <a:solidFill>
                  <a:srgbClr val="A6A6A6"/>
                </a:solidFill>
                <a:latin typeface="微软雅黑" panose="020B0503020204020204" pitchFamily="34" charset="-122"/>
              </a:defRPr>
            </a:lvl1p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rtl="0" eaLnBrk="0" fontAlgn="base" hangingPunct="0">
        <a:spcBef>
          <a:spcPct val="0"/>
        </a:spcBef>
        <a:spcAft>
          <a:spcPct val="0"/>
        </a:spcAft>
        <a:defRPr sz="3700" b="1" kern="12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6096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2192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18288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4384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A0C101"/>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A0C101"/>
        </a:buClr>
        <a:buSzPct val="90000"/>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A0C101"/>
        </a:buClr>
        <a:buSzPct val="85000"/>
        <a:buFont typeface="Wingdings" panose="05000000000000000000" pitchFamily="2" charset="2"/>
        <a:buChar char="n"/>
        <a:defRPr sz="24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2209800" lvl="3" indent="-381000" algn="l" rtl="0" eaLnBrk="0" fontAlgn="base" hangingPunct="0">
        <a:spcBef>
          <a:spcPct val="20000"/>
        </a:spcBef>
        <a:spcAft>
          <a:spcPct val="0"/>
        </a:spcAft>
        <a:buClr>
          <a:srgbClr val="A0C101"/>
        </a:buClr>
        <a:buFont typeface="Wingdings" panose="05000000000000000000" pitchFamily="2" charset="2"/>
        <a:buChar char="n"/>
        <a:defRPr sz="2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743200" lvl="4" indent="-304800" algn="l" rtl="0" eaLnBrk="0" fontAlgn="base" hangingPunct="0">
        <a:spcBef>
          <a:spcPct val="20000"/>
        </a:spcBef>
        <a:spcAft>
          <a:spcPct val="0"/>
        </a:spcAft>
        <a:buClr>
          <a:srgbClr val="A0C10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165" lvl="5"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6pPr>
      <a:lvl7pPr marL="3961765" lvl="6"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7pPr>
      <a:lvl8pPr marL="4571365" lvl="7"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8pPr>
      <a:lvl9pPr marL="5180965" lvl="8"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6pPr>
      <a:lvl7pPr marL="3656965" lvl="6"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7pPr>
      <a:lvl8pPr marL="4266565" lvl="7"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8pPr>
      <a:lvl9pPr marL="4876165" lvl="8"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25.jpeg"/><Relationship Id="rId1" Type="http://schemas.openxmlformats.org/officeDocument/2006/relationships/image" Target="../media/image2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642485" y="2586355"/>
            <a:ext cx="7561580" cy="1782445"/>
          </a:xfrm>
        </p:spPr>
        <p:txBody>
          <a:bodyPr>
            <a:normAutofit/>
          </a:bodyPr>
          <a:lstStyle/>
          <a:p>
            <a:pPr lvl="0" algn="l"/>
            <a:r>
              <a:rPr sz="6130" dirty="0">
                <a:sym typeface="+mn-ea"/>
              </a:rPr>
              <a:t>第</a:t>
            </a:r>
            <a:r>
              <a:rPr lang="zh-CN" sz="6130" dirty="0">
                <a:sym typeface="+mn-ea"/>
              </a:rPr>
              <a:t>四</a:t>
            </a:r>
            <a:r>
              <a:rPr sz="6130" dirty="0">
                <a:sym typeface="+mn-ea"/>
              </a:rPr>
              <a:t>章  初识Vue.js</a:t>
            </a:r>
            <a:endParaRPr sz="6130" dirty="0">
              <a:sym typeface="+mn-ea"/>
            </a:endParaRPr>
          </a:p>
        </p:txBody>
      </p:sp>
      <p:pic>
        <p:nvPicPr>
          <p:cNvPr id="7171" name="图片 3"/>
          <p:cNvPicPr>
            <a:picLocks noChangeAspect="1"/>
          </p:cNvPicPr>
          <p:nvPr/>
        </p:nvPicPr>
        <p:blipFill>
          <a:blip r:embed="rId1"/>
          <a:stretch>
            <a:fillRect/>
          </a:stretch>
        </p:blipFill>
        <p:spPr>
          <a:xfrm>
            <a:off x="8391525" y="6169025"/>
            <a:ext cx="3552825" cy="660400"/>
          </a:xfrm>
          <a:prstGeom prst="rect">
            <a:avLst/>
          </a:prstGeom>
          <a:noFill/>
          <a:ln w="9525">
            <a:noFill/>
          </a:ln>
        </p:spPr>
      </p:pic>
      <p:sp>
        <p:nvSpPr>
          <p:cNvPr id="4" name="副标题 3"/>
          <p:cNvSpPr/>
          <p:nvPr>
            <p:ph type="subTitle" idx="1"/>
          </p:nvPr>
        </p:nvSpPr>
        <p:spPr/>
        <p:txBody>
          <a:bodyPr/>
          <a:p>
            <a:r>
              <a:rPr lang="en-US" altLang="zh-CN"/>
              <a:t> </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实例与数据</a:t>
            </a:r>
            <a:r>
              <a:rPr lang="en-US" sz="3700">
                <a:sym typeface="+mn-ea"/>
              </a:rPr>
              <a:t>3-1</a:t>
            </a:r>
            <a:endParaRPr lang="en-US" sz="3700">
              <a:sym typeface="+mn-ea"/>
            </a:endParaRPr>
          </a:p>
        </p:txBody>
      </p:sp>
      <p:sp>
        <p:nvSpPr>
          <p:cNvPr id="7171" name="内容占位符 2"/>
          <p:cNvSpPr>
            <a:spLocks noGrp="1" noChangeArrowheads="1"/>
          </p:cNvSpPr>
          <p:nvPr>
            <p:ph idx="1"/>
          </p:nvPr>
        </p:nvSpPr>
        <p:spPr/>
        <p:txBody>
          <a:bodyPr/>
          <a:lstStyle/>
          <a:p>
            <a:r>
              <a:t>Vue实例是Vue框架的入口，其实也是前端的ViewModel，它包含了页面中的业务逻辑处理、数据模型等</a:t>
            </a:r>
          </a:p>
          <a:p/>
          <a:p>
            <a:endParaRPr lang="zh-CN" altLang="en-US">
              <a:sym typeface="+mn-ea"/>
            </a:endParaRPr>
          </a:p>
          <a:p>
            <a:endParaRPr lang="en-US" altLang="zh-CN">
              <a:sym typeface="+mn-ea"/>
            </a:endParaRPr>
          </a:p>
          <a:p>
            <a:pPr marL="609600" lvl="1" indent="0">
              <a:buNone/>
            </a:pPr>
            <a:endParaRPr lang="zh-CN" altLang="en-US">
              <a:sym typeface="+mn-ea"/>
            </a:endParaRPr>
          </a:p>
          <a:p>
            <a:endParaRPr lang="zh-CN" altLang="en-US"/>
          </a:p>
        </p:txBody>
      </p:sp>
      <p:sp>
        <p:nvSpPr>
          <p:cNvPr id="14" name="AutoShape 7"/>
          <p:cNvSpPr>
            <a:spLocks noChangeArrowheads="1"/>
          </p:cNvSpPr>
          <p:nvPr/>
        </p:nvSpPr>
        <p:spPr bwMode="auto">
          <a:xfrm>
            <a:off x="1364615" y="2523490"/>
            <a:ext cx="8080375" cy="301180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  main.js</a:t>
            </a:r>
            <a:r>
              <a:rPr lang="zh-CN" altLang="en-US" b="1" dirty="0">
                <a:latin typeface="+mn-lt"/>
              </a:rPr>
              <a:t>中</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new Vue({</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el: '#app',</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router,</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components: { App },</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template: '&lt;App/&gt;'</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a:t>
            </a:r>
            <a:endParaRPr lang="en-US" altLang="zh-CN" b="1" dirty="0">
              <a:latin typeface="+mn-lt"/>
            </a:endParaRPr>
          </a:p>
        </p:txBody>
      </p:sp>
      <p:grpSp>
        <p:nvGrpSpPr>
          <p:cNvPr id="7" name="组合 6"/>
          <p:cNvGrpSpPr/>
          <p:nvPr/>
        </p:nvGrpSpPr>
        <p:grpSpPr>
          <a:xfrm>
            <a:off x="4451985" y="5686425"/>
            <a:ext cx="2981251" cy="614680"/>
            <a:chOff x="1488" y="2503"/>
            <a:chExt cx="5768"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618" cy="737"/>
              <a:chOff x="1638" y="2598"/>
              <a:chExt cx="5618" cy="737"/>
            </a:xfrm>
          </p:grpSpPr>
          <p:sp>
            <p:nvSpPr>
              <p:cNvPr id="6" name="文本框 5"/>
              <p:cNvSpPr txBox="1"/>
              <p:nvPr/>
            </p:nvSpPr>
            <p:spPr>
              <a:xfrm>
                <a:off x="2825" y="2648"/>
                <a:ext cx="443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2</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dm</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657252"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实例与数据</a:t>
            </a:r>
            <a:r>
              <a:rPr lang="en-US" sz="3700">
                <a:sym typeface="+mn-ea"/>
              </a:rPr>
              <a:t>3-2</a:t>
            </a:r>
            <a:endParaRPr lang="en-US" sz="3700">
              <a:sym typeface="+mn-ea"/>
            </a:endParaRPr>
          </a:p>
        </p:txBody>
      </p:sp>
      <p:sp>
        <p:nvSpPr>
          <p:cNvPr id="7171" name="内容占位符 2"/>
          <p:cNvSpPr>
            <a:spLocks noGrp="1" noChangeArrowheads="1"/>
          </p:cNvSpPr>
          <p:nvPr>
            <p:ph idx="1"/>
          </p:nvPr>
        </p:nvSpPr>
        <p:spPr/>
        <p:txBody>
          <a:bodyPr/>
          <a:lstStyle/>
          <a:p>
            <a:r>
              <a:t>选项对象中的配置项</a:t>
            </a:r>
          </a:p>
          <a:p>
            <a:pPr lvl="1"/>
            <a:r>
              <a:t>el: 提供一个在页面上已存在的 DOM 元素作为 Vue 实例的挂载目标</a:t>
            </a:r>
            <a:r>
              <a:rPr lang="en-US"/>
              <a:t>,可以是 CSS 选择器，也可以是一个 HTMLElement 实例</a:t>
            </a:r>
            <a:endParaRPr lang="en-US"/>
          </a:p>
          <a:p>
            <a:pPr lvl="1"/>
            <a:r>
              <a:rPr lang="en-US"/>
              <a:t>router：这里的router是省略写法，正常是router：router，因为属性名和属性值一样，所以可以省略成router，代表传入路由的实例对象，把配置的路由功能运用在整个项目中</a:t>
            </a:r>
            <a:endParaRPr lang="en-US"/>
          </a:p>
          <a:p>
            <a:pPr lvl="1"/>
            <a:r>
              <a:rPr lang="en-US"/>
              <a:t>components：包含 Vue 实例可用组件的哈希表</a:t>
            </a:r>
            <a:endParaRPr lang="en-US"/>
          </a:p>
          <a:p>
            <a:pPr lvl="1"/>
            <a:r>
              <a:rPr lang="en-US"/>
              <a:t>template:一个字符串模板作为 Vue 实例的标识使用,模板将会 替换 挂载的元素</a:t>
            </a:r>
            <a:endParaRPr lang="en-US"/>
          </a:p>
          <a:p/>
          <a:p>
            <a:endParaRPr lang="zh-CN" altLang="en-US">
              <a:sym typeface="+mn-ea"/>
            </a:endParaRPr>
          </a:p>
          <a:p>
            <a:endParaRPr lang="en-US" altLang="zh-CN">
              <a:sym typeface="+mn-ea"/>
            </a:endParaRPr>
          </a:p>
          <a:p>
            <a:pPr marL="609600" lvl="1" indent="0">
              <a:buNone/>
            </a:pPr>
            <a:endParaRPr lang="zh-CN" altLang="en-US">
              <a:sym typeface="+mn-ea"/>
            </a:endParaRPr>
          </a:p>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实例与数据</a:t>
            </a:r>
            <a:r>
              <a:rPr lang="en-US" sz="3700">
                <a:sym typeface="+mn-ea"/>
              </a:rPr>
              <a:t>3-3</a:t>
            </a:r>
            <a:endParaRPr lang="en-US" sz="3700">
              <a:sym typeface="+mn-ea"/>
            </a:endParaRPr>
          </a:p>
        </p:txBody>
      </p:sp>
      <p:sp>
        <p:nvSpPr>
          <p:cNvPr id="7171" name="内容占位符 2"/>
          <p:cNvSpPr>
            <a:spLocks noGrp="1" noChangeArrowheads="1"/>
          </p:cNvSpPr>
          <p:nvPr>
            <p:ph idx="1"/>
          </p:nvPr>
        </p:nvSpPr>
        <p:spPr/>
        <p:txBody>
          <a:bodyPr/>
          <a:lstStyle/>
          <a:p>
            <a:r>
              <a:t>使用Vue-cli新建一个项目，打开项目模板自带的单文件组件HelloWorld.vue</a:t>
            </a:r>
            <a:r>
              <a:rPr lang="zh-CN"/>
              <a:t>，展示核心代码</a:t>
            </a:r>
            <a:endParaRPr lang="zh-CN"/>
          </a:p>
          <a:p>
            <a:pPr marL="609600" lvl="1" indent="0">
              <a:buNone/>
            </a:pPr>
            <a:endParaRPr lang="en-US"/>
          </a:p>
          <a:p/>
          <a:p>
            <a:endParaRPr lang="zh-CN" altLang="en-US">
              <a:sym typeface="+mn-ea"/>
            </a:endParaRPr>
          </a:p>
          <a:p>
            <a:endParaRPr lang="en-US" altLang="zh-CN">
              <a:sym typeface="+mn-ea"/>
            </a:endParaRPr>
          </a:p>
          <a:p>
            <a:pPr marL="609600" lvl="1" indent="0">
              <a:buNone/>
            </a:pPr>
            <a:endParaRPr lang="zh-CN" altLang="en-US">
              <a:sym typeface="+mn-ea"/>
            </a:endParaRPr>
          </a:p>
          <a:p>
            <a:endParaRPr lang="zh-CN" altLang="en-US"/>
          </a:p>
        </p:txBody>
      </p:sp>
      <p:sp>
        <p:nvSpPr>
          <p:cNvPr id="14" name="AutoShape 7"/>
          <p:cNvSpPr>
            <a:spLocks noChangeArrowheads="1"/>
          </p:cNvSpPr>
          <p:nvPr/>
        </p:nvSpPr>
        <p:spPr bwMode="auto">
          <a:xfrm>
            <a:off x="1348740" y="1218565"/>
            <a:ext cx="8080375" cy="431673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80000"/>
              </a:lnSpc>
              <a:spcBef>
                <a:spcPct val="20000"/>
              </a:spcBef>
              <a:buClr>
                <a:schemeClr val="tx2"/>
              </a:buClr>
              <a:defRPr/>
            </a:pPr>
            <a:r>
              <a:rPr b="1" dirty="0">
                <a:latin typeface="+mn-lt"/>
              </a:rPr>
              <a:t>&lt;template&gt;</a:t>
            </a:r>
            <a:endParaRPr b="1" dirty="0">
              <a:latin typeface="+mn-lt"/>
            </a:endParaRPr>
          </a:p>
          <a:p>
            <a:pPr marL="342900" indent="-342900" eaLnBrk="0" hangingPunct="0">
              <a:lnSpc>
                <a:spcPct val="80000"/>
              </a:lnSpc>
              <a:spcBef>
                <a:spcPct val="20000"/>
              </a:spcBef>
              <a:buClr>
                <a:schemeClr val="tx2"/>
              </a:buClr>
              <a:defRPr/>
            </a:pPr>
            <a:r>
              <a:rPr b="1" dirty="0">
                <a:latin typeface="+mn-lt"/>
              </a:rPr>
              <a:t>  &lt;div class="hello"&gt;</a:t>
            </a:r>
            <a:endParaRPr b="1" dirty="0">
              <a:latin typeface="+mn-lt"/>
            </a:endParaRPr>
          </a:p>
          <a:p>
            <a:pPr marL="342900" indent="-342900" eaLnBrk="0" hangingPunct="0">
              <a:lnSpc>
                <a:spcPct val="80000"/>
              </a:lnSpc>
              <a:spcBef>
                <a:spcPct val="20000"/>
              </a:spcBef>
              <a:buClr>
                <a:schemeClr val="tx2"/>
              </a:buClr>
              <a:defRPr/>
            </a:pPr>
            <a:r>
              <a:rPr b="1" dirty="0">
                <a:latin typeface="+mn-lt"/>
              </a:rPr>
              <a:t>    &lt;h1&gt;{{ msg }}&lt;/h1&gt;</a:t>
            </a:r>
            <a:endParaRPr b="1" dirty="0">
              <a:latin typeface="+mn-lt"/>
            </a:endParaRPr>
          </a:p>
          <a:p>
            <a:pPr marL="342900" indent="-342900" eaLnBrk="0" hangingPunct="0">
              <a:lnSpc>
                <a:spcPct val="80000"/>
              </a:lnSpc>
              <a:spcBef>
                <a:spcPct val="20000"/>
              </a:spcBef>
              <a:buClr>
                <a:schemeClr val="tx2"/>
              </a:buClr>
              <a:defRPr/>
            </a:pPr>
            <a:r>
              <a:rPr b="1" dirty="0">
                <a:latin typeface="+mn-lt"/>
              </a:rPr>
              <a:t>  &lt;/div&gt;</a:t>
            </a:r>
            <a:endParaRPr b="1" dirty="0">
              <a:latin typeface="+mn-lt"/>
            </a:endParaRPr>
          </a:p>
          <a:p>
            <a:pPr marL="342900" indent="-342900" eaLnBrk="0" hangingPunct="0">
              <a:lnSpc>
                <a:spcPct val="80000"/>
              </a:lnSpc>
              <a:spcBef>
                <a:spcPct val="20000"/>
              </a:spcBef>
              <a:buClr>
                <a:schemeClr val="tx2"/>
              </a:buClr>
              <a:defRPr/>
            </a:pPr>
            <a:r>
              <a:rPr b="1" dirty="0">
                <a:latin typeface="+mn-lt"/>
              </a:rPr>
              <a:t>&lt;/template&gt;</a:t>
            </a:r>
            <a:endParaRPr b="1" dirty="0">
              <a:latin typeface="+mn-lt"/>
            </a:endParaRPr>
          </a:p>
          <a:p>
            <a:pPr marL="342900" indent="-342900" eaLnBrk="0" hangingPunct="0">
              <a:lnSpc>
                <a:spcPct val="80000"/>
              </a:lnSpc>
              <a:spcBef>
                <a:spcPct val="20000"/>
              </a:spcBef>
              <a:buClr>
                <a:schemeClr val="tx2"/>
              </a:buClr>
              <a:defRPr/>
            </a:pPr>
            <a:r>
              <a:rPr b="1" dirty="0">
                <a:latin typeface="+mn-lt"/>
              </a:rPr>
              <a:t>&lt;script&gt;</a:t>
            </a:r>
            <a:endParaRPr b="1" dirty="0">
              <a:latin typeface="+mn-lt"/>
            </a:endParaRPr>
          </a:p>
          <a:p>
            <a:pPr marL="342900" indent="-342900" eaLnBrk="0" hangingPunct="0">
              <a:lnSpc>
                <a:spcPct val="80000"/>
              </a:lnSpc>
              <a:spcBef>
                <a:spcPct val="20000"/>
              </a:spcBef>
              <a:buClr>
                <a:schemeClr val="tx2"/>
              </a:buClr>
              <a:defRPr/>
            </a:pPr>
            <a:r>
              <a:rPr b="1" dirty="0">
                <a:latin typeface="+mn-lt"/>
              </a:rPr>
              <a:t>export default {</a:t>
            </a:r>
            <a:endParaRPr b="1" dirty="0">
              <a:latin typeface="+mn-lt"/>
            </a:endParaRPr>
          </a:p>
          <a:p>
            <a:pPr marL="342900" indent="-342900" eaLnBrk="0" hangingPunct="0">
              <a:lnSpc>
                <a:spcPct val="80000"/>
              </a:lnSpc>
              <a:spcBef>
                <a:spcPct val="20000"/>
              </a:spcBef>
              <a:buClr>
                <a:schemeClr val="tx2"/>
              </a:buClr>
              <a:defRPr/>
            </a:pPr>
            <a:r>
              <a:rPr b="1" dirty="0">
                <a:latin typeface="+mn-lt"/>
              </a:rPr>
              <a:t>  name: 'HelloWorld',</a:t>
            </a:r>
            <a:endParaRPr b="1" dirty="0">
              <a:latin typeface="+mn-lt"/>
            </a:endParaRPr>
          </a:p>
          <a:p>
            <a:pPr marL="342900" indent="-342900" eaLnBrk="0" hangingPunct="0">
              <a:lnSpc>
                <a:spcPct val="80000"/>
              </a:lnSpc>
              <a:spcBef>
                <a:spcPct val="20000"/>
              </a:spcBef>
              <a:buClr>
                <a:schemeClr val="tx2"/>
              </a:buClr>
              <a:defRPr/>
            </a:pPr>
            <a:r>
              <a:rPr b="1" dirty="0">
                <a:latin typeface="+mn-lt"/>
              </a:rPr>
              <a:t>  data () {</a:t>
            </a:r>
            <a:endParaRPr b="1" dirty="0">
              <a:latin typeface="+mn-lt"/>
            </a:endParaRPr>
          </a:p>
          <a:p>
            <a:pPr marL="342900" indent="-342900" eaLnBrk="0" hangingPunct="0">
              <a:lnSpc>
                <a:spcPct val="80000"/>
              </a:lnSpc>
              <a:spcBef>
                <a:spcPct val="20000"/>
              </a:spcBef>
              <a:buClr>
                <a:schemeClr val="tx2"/>
              </a:buClr>
              <a:defRPr/>
            </a:pPr>
            <a:r>
              <a:rPr b="1" dirty="0">
                <a:latin typeface="+mn-lt"/>
              </a:rPr>
              <a:t>    return {</a:t>
            </a:r>
            <a:endParaRPr b="1" dirty="0">
              <a:latin typeface="+mn-lt"/>
            </a:endParaRPr>
          </a:p>
          <a:p>
            <a:pPr marL="342900" indent="-342900" eaLnBrk="0" hangingPunct="0">
              <a:lnSpc>
                <a:spcPct val="80000"/>
              </a:lnSpc>
              <a:spcBef>
                <a:spcPct val="20000"/>
              </a:spcBef>
              <a:buClr>
                <a:schemeClr val="tx2"/>
              </a:buClr>
              <a:defRPr/>
            </a:pPr>
            <a:r>
              <a:rPr b="1" dirty="0">
                <a:latin typeface="+mn-lt"/>
              </a:rPr>
              <a:t>      </a:t>
            </a:r>
            <a:r>
              <a:rPr b="1" dirty="0">
                <a:solidFill>
                  <a:srgbClr val="FF0000"/>
                </a:solidFill>
                <a:latin typeface="+mn-lt"/>
              </a:rPr>
              <a:t>msg: 'Welcome to Your Vue.js App'</a:t>
            </a:r>
            <a:endParaRPr b="1" dirty="0">
              <a:solidFill>
                <a:srgbClr val="FF0000"/>
              </a:solidFill>
              <a:latin typeface="+mn-lt"/>
            </a:endParaRPr>
          </a:p>
          <a:p>
            <a:pPr marL="342900" indent="-342900" eaLnBrk="0" hangingPunct="0">
              <a:lnSpc>
                <a:spcPct val="80000"/>
              </a:lnSpc>
              <a:spcBef>
                <a:spcPct val="20000"/>
              </a:spcBef>
              <a:buClr>
                <a:schemeClr val="tx2"/>
              </a:buClr>
              <a:defRPr/>
            </a:pPr>
            <a:r>
              <a:rPr b="1" dirty="0">
                <a:latin typeface="+mn-lt"/>
              </a:rPr>
              <a:t>    }</a:t>
            </a:r>
            <a:endParaRPr b="1" dirty="0">
              <a:latin typeface="+mn-lt"/>
            </a:endParaRPr>
          </a:p>
          <a:p>
            <a:pPr marL="342900" indent="-342900" eaLnBrk="0" hangingPunct="0">
              <a:lnSpc>
                <a:spcPct val="80000"/>
              </a:lnSpc>
              <a:spcBef>
                <a:spcPct val="20000"/>
              </a:spcBef>
              <a:buClr>
                <a:schemeClr val="tx2"/>
              </a:buClr>
              <a:defRPr/>
            </a:pPr>
            <a:r>
              <a:rPr b="1" dirty="0">
                <a:latin typeface="+mn-lt"/>
              </a:rPr>
              <a:t>  }</a:t>
            </a:r>
            <a:endParaRPr b="1" dirty="0">
              <a:latin typeface="+mn-lt"/>
            </a:endParaRPr>
          </a:p>
          <a:p>
            <a:pPr marL="342900" indent="-342900" eaLnBrk="0" hangingPunct="0">
              <a:lnSpc>
                <a:spcPct val="80000"/>
              </a:lnSpc>
              <a:spcBef>
                <a:spcPct val="20000"/>
              </a:spcBef>
              <a:buClr>
                <a:schemeClr val="tx2"/>
              </a:buClr>
              <a:defRPr/>
            </a:pPr>
            <a:r>
              <a:rPr b="1" dirty="0">
                <a:latin typeface="+mn-lt"/>
              </a:rPr>
              <a:t>}</a:t>
            </a:r>
            <a:endParaRPr b="1" dirty="0">
              <a:latin typeface="+mn-lt"/>
            </a:endParaRPr>
          </a:p>
          <a:p>
            <a:pPr marL="342900" indent="-342900" eaLnBrk="0" hangingPunct="0">
              <a:lnSpc>
                <a:spcPct val="80000"/>
              </a:lnSpc>
              <a:spcBef>
                <a:spcPct val="20000"/>
              </a:spcBef>
              <a:buClr>
                <a:schemeClr val="tx2"/>
              </a:buClr>
              <a:defRPr/>
            </a:pPr>
            <a:r>
              <a:rPr b="1" dirty="0">
                <a:latin typeface="+mn-lt"/>
              </a:rPr>
              <a:t>&lt;/script&gt;</a:t>
            </a:r>
            <a:endParaRPr b="1" dirty="0">
              <a:latin typeface="+mn-lt"/>
            </a:endParaRPr>
          </a:p>
        </p:txBody>
      </p:sp>
      <p:grpSp>
        <p:nvGrpSpPr>
          <p:cNvPr id="7" name="组合 6"/>
          <p:cNvGrpSpPr/>
          <p:nvPr/>
        </p:nvGrpSpPr>
        <p:grpSpPr>
          <a:xfrm>
            <a:off x="4451985" y="5686425"/>
            <a:ext cx="3157855" cy="614479"/>
            <a:chOff x="1488" y="2503"/>
            <a:chExt cx="5768"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618" cy="737"/>
              <a:chOff x="1638" y="2598"/>
              <a:chExt cx="5618" cy="737"/>
            </a:xfrm>
          </p:grpSpPr>
          <p:sp>
            <p:nvSpPr>
              <p:cNvPr id="6" name="文本框 5"/>
              <p:cNvSpPr txBox="1"/>
              <p:nvPr/>
            </p:nvSpPr>
            <p:spPr>
              <a:xfrm>
                <a:off x="2825" y="2648"/>
                <a:ext cx="443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3</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demo</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657252"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24" name="图片 24" descr="图4.3 数据展示"/>
          <p:cNvPicPr>
            <a:picLocks noChangeAspect="1"/>
          </p:cNvPicPr>
          <p:nvPr/>
        </p:nvPicPr>
        <p:blipFill>
          <a:blip r:embed="rId2"/>
          <a:stretch>
            <a:fillRect/>
          </a:stretch>
        </p:blipFill>
        <p:spPr>
          <a:xfrm>
            <a:off x="5120640" y="1218565"/>
            <a:ext cx="5910580" cy="3663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插值表达式</a:t>
            </a:r>
            <a:r>
              <a:rPr lang="en-US" sz="3700">
                <a:sym typeface="+mn-ea"/>
              </a:rPr>
              <a:t>2-1</a:t>
            </a:r>
            <a:endParaRPr lang="en-US" sz="3700">
              <a:sym typeface="+mn-ea"/>
            </a:endParaRPr>
          </a:p>
        </p:txBody>
      </p:sp>
      <p:sp>
        <p:nvSpPr>
          <p:cNvPr id="7171" name="内容占位符 2"/>
          <p:cNvSpPr>
            <a:spLocks noGrp="1" noChangeArrowheads="1"/>
          </p:cNvSpPr>
          <p:nvPr>
            <p:ph idx="1"/>
          </p:nvPr>
        </p:nvSpPr>
        <p:spPr>
          <a:xfrm>
            <a:off x="771525" y="1308100"/>
            <a:ext cx="10270490" cy="4818380"/>
          </a:xfrm>
        </p:spPr>
        <p:txBody>
          <a:bodyPr/>
          <a:lstStyle/>
          <a:p>
            <a:r>
              <a:t>插值表达式可以理解为使用双大括号来包裹 js 代码构成插值表达式，作用是将双大括号中的数据替换成对应属性值进行展示</a:t>
            </a:r>
          </a:p>
          <a:p/>
          <a:p/>
          <a:p>
            <a:r>
              <a:t>双大括号语法也叫模板语法（Mustache语法），Mustache 是一款经典的前端模板引擎</a:t>
            </a:r>
          </a:p>
          <a:p/>
          <a:p/>
          <a:p>
            <a:endParaRPr lang="zh-CN" altLang="en-US">
              <a:sym typeface="+mn-ea"/>
            </a:endParaRPr>
          </a:p>
          <a:p>
            <a:endParaRPr lang="en-US" altLang="zh-CN">
              <a:sym typeface="+mn-ea"/>
            </a:endParaRPr>
          </a:p>
          <a:p>
            <a:pPr marL="609600" lvl="1" indent="0">
              <a:buNone/>
            </a:pPr>
            <a:endParaRPr lang="zh-CN" altLang="en-US">
              <a:sym typeface="+mn-ea"/>
            </a:endParaRPr>
          </a:p>
          <a:p>
            <a:endParaRPr lang="zh-CN" altLang="en-US"/>
          </a:p>
        </p:txBody>
      </p:sp>
      <p:sp>
        <p:nvSpPr>
          <p:cNvPr id="14" name="AutoShape 7"/>
          <p:cNvSpPr>
            <a:spLocks noChangeArrowheads="1"/>
          </p:cNvSpPr>
          <p:nvPr/>
        </p:nvSpPr>
        <p:spPr bwMode="auto">
          <a:xfrm>
            <a:off x="1428115" y="2825115"/>
            <a:ext cx="8080375" cy="62230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50000"/>
              </a:lnSpc>
              <a:spcBef>
                <a:spcPct val="20000"/>
              </a:spcBef>
              <a:buClr>
                <a:schemeClr val="tx2"/>
              </a:buClr>
              <a:defRPr/>
            </a:pPr>
            <a:r>
              <a:rPr lang="en-US" altLang="zh-CN" b="1" dirty="0">
                <a:latin typeface="+mn-lt"/>
              </a:rPr>
              <a:t>{{ js</a:t>
            </a:r>
            <a:r>
              <a:rPr lang="zh-CN" altLang="en-US" b="1" dirty="0">
                <a:latin typeface="+mn-lt"/>
              </a:rPr>
              <a:t>表达式</a:t>
            </a:r>
            <a:r>
              <a:rPr lang="en-US" altLang="zh-CN" b="1" dirty="0">
                <a:latin typeface="+mn-lt"/>
              </a:rPr>
              <a:t> }}</a:t>
            </a:r>
            <a:endParaRPr lang="en-US" altLang="zh-CN" b="1" dirty="0">
              <a:latin typeface="+mn-lt"/>
            </a:endParaRPr>
          </a:p>
        </p:txBody>
      </p:sp>
      <p:grpSp>
        <p:nvGrpSpPr>
          <p:cNvPr id="3" name="组合 2"/>
          <p:cNvGrpSpPr/>
          <p:nvPr/>
        </p:nvGrpSpPr>
        <p:grpSpPr>
          <a:xfrm>
            <a:off x="356870" y="2555240"/>
            <a:ext cx="1039495" cy="400050"/>
            <a:chOff x="1850" y="3686"/>
            <a:chExt cx="1637" cy="630"/>
          </a:xfrm>
        </p:grpSpPr>
        <p:sp>
          <p:nvSpPr>
            <p:cNvPr id="24" name="TextBox 14"/>
            <p:cNvSpPr txBox="1"/>
            <p:nvPr/>
          </p:nvSpPr>
          <p:spPr>
            <a:xfrm>
              <a:off x="2385" y="3686"/>
              <a:ext cx="1102" cy="630"/>
            </a:xfrm>
            <a:prstGeom prst="rect">
              <a:avLst/>
            </a:prstGeom>
            <a:noFill/>
            <a:effectLst>
              <a:outerShdw blurRad="25400" dist="12700" dir="5400000" algn="t" rotWithShape="0">
                <a:prstClr val="black">
                  <a:alpha val="40000"/>
                </a:prstClr>
              </a:outerShdw>
            </a:effectLst>
          </p:spPr>
          <p:txBody>
            <a:bodyPr wrap="none" anchor="ctr">
              <a:spAutoFit/>
            </a:bodyPr>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pic>
          <p:nvPicPr>
            <p:cNvPr id="122" name="图片 121" descr="语法"/>
            <p:cNvPicPr>
              <a:picLocks noChangeAspect="1"/>
            </p:cNvPicPr>
            <p:nvPr/>
          </p:nvPicPr>
          <p:blipFill>
            <a:blip r:embed="rId1"/>
            <a:stretch>
              <a:fillRect/>
            </a:stretch>
          </p:blipFill>
          <p:spPr>
            <a:xfrm>
              <a:off x="1850" y="3686"/>
              <a:ext cx="614" cy="61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wipe(left)">
                                      <p:cBhvr>
                                        <p:cTn id="16"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插值表达式</a:t>
            </a:r>
            <a:r>
              <a:rPr lang="en-US" sz="3700">
                <a:sym typeface="+mn-ea"/>
              </a:rPr>
              <a:t>2-2</a:t>
            </a:r>
            <a:endParaRPr lang="en-US" sz="3700">
              <a:sym typeface="+mn-ea"/>
            </a:endParaRPr>
          </a:p>
        </p:txBody>
      </p:sp>
      <p:sp>
        <p:nvSpPr>
          <p:cNvPr id="7171" name="内容占位符 2"/>
          <p:cNvSpPr>
            <a:spLocks noGrp="1" noChangeArrowheads="1"/>
          </p:cNvSpPr>
          <p:nvPr>
            <p:ph idx="1"/>
          </p:nvPr>
        </p:nvSpPr>
        <p:spPr>
          <a:xfrm>
            <a:off x="771525" y="1308100"/>
            <a:ext cx="10270490" cy="4818380"/>
          </a:xfrm>
        </p:spPr>
        <p:txBody>
          <a:bodyPr/>
          <a:lstStyle/>
          <a:p>
            <a:r>
              <a:t>插值表达式中可以写入</a:t>
            </a:r>
            <a:r>
              <a:rPr lang="zh-CN"/>
              <a:t>的</a:t>
            </a:r>
            <a:r>
              <a:t>内容</a:t>
            </a:r>
          </a:p>
          <a:p>
            <a:pPr lvl="1"/>
            <a:r>
              <a:t>JSON数据</a:t>
            </a:r>
          </a:p>
          <a:p>
            <a:pPr lvl="1"/>
            <a:r>
              <a:t>数字</a:t>
            </a:r>
          </a:p>
          <a:p>
            <a:pPr lvl="1"/>
            <a:r>
              <a:t>字符串</a:t>
            </a:r>
          </a:p>
          <a:p>
            <a:pPr lvl="1"/>
            <a:r>
              <a:t>插值表达式</a:t>
            </a:r>
          </a:p>
          <a:p/>
          <a:p/>
          <a:p/>
          <a:p/>
          <a:p>
            <a:endParaRPr lang="zh-CN" altLang="en-US">
              <a:sym typeface="+mn-ea"/>
            </a:endParaRPr>
          </a:p>
          <a:p>
            <a:endParaRPr lang="en-US" altLang="zh-CN">
              <a:sym typeface="+mn-ea"/>
            </a:endParaRPr>
          </a:p>
          <a:p>
            <a:pPr marL="609600" lvl="1" indent="0">
              <a:buNone/>
            </a:pPr>
            <a:endParaRPr lang="zh-CN" altLang="en-US">
              <a:sym typeface="+mn-ea"/>
            </a:endParaRPr>
          </a:p>
          <a:p>
            <a:endParaRPr lang="zh-CN" altLang="en-US"/>
          </a:p>
        </p:txBody>
      </p:sp>
      <p:sp>
        <p:nvSpPr>
          <p:cNvPr id="2" name="AutoShape 7"/>
          <p:cNvSpPr>
            <a:spLocks noChangeArrowheads="1"/>
          </p:cNvSpPr>
          <p:nvPr/>
        </p:nvSpPr>
        <p:spPr bwMode="auto">
          <a:xfrm>
            <a:off x="1316990" y="1218565"/>
            <a:ext cx="8080375" cy="431673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00000"/>
              </a:lnSpc>
              <a:spcBef>
                <a:spcPct val="20000"/>
              </a:spcBef>
              <a:buClr>
                <a:schemeClr val="tx2"/>
              </a:buClr>
              <a:defRPr/>
            </a:pPr>
            <a:r>
              <a:rPr b="1" dirty="0">
                <a:latin typeface="+mn-lt"/>
                <a:sym typeface="+mn-ea"/>
              </a:rPr>
              <a:t>&lt;!--</a:t>
            </a:r>
            <a:r>
              <a:rPr lang="zh-CN" b="1" dirty="0">
                <a:latin typeface="+mn-lt"/>
                <a:sym typeface="+mn-ea"/>
              </a:rPr>
              <a:t>省略其他代码</a:t>
            </a:r>
            <a:r>
              <a:rPr b="1" dirty="0">
                <a:latin typeface="+mn-lt"/>
                <a:sym typeface="+mn-ea"/>
              </a:rPr>
              <a:t>--&gt;</a:t>
            </a:r>
            <a:endParaRPr b="1" dirty="0">
              <a:latin typeface="+mn-lt"/>
            </a:endParaRPr>
          </a:p>
          <a:p>
            <a:pPr marL="342900" indent="-342900" eaLnBrk="0" hangingPunct="0">
              <a:lnSpc>
                <a:spcPct val="100000"/>
              </a:lnSpc>
              <a:spcBef>
                <a:spcPct val="20000"/>
              </a:spcBef>
              <a:buClr>
                <a:schemeClr val="tx2"/>
              </a:buClr>
              <a:defRPr/>
            </a:pPr>
            <a:r>
              <a:rPr b="1" dirty="0">
                <a:latin typeface="+mn-lt"/>
              </a:rPr>
              <a:t>&lt;!-- json 数据(变量) --&gt;</a:t>
            </a:r>
            <a:endParaRPr b="1" dirty="0">
              <a:latin typeface="+mn-lt"/>
            </a:endParaRPr>
          </a:p>
          <a:p>
            <a:pPr marL="342900" indent="-342900" eaLnBrk="0" hangingPunct="0">
              <a:lnSpc>
                <a:spcPct val="100000"/>
              </a:lnSpc>
              <a:spcBef>
                <a:spcPct val="20000"/>
              </a:spcBef>
              <a:buClr>
                <a:schemeClr val="tx2"/>
              </a:buClr>
              <a:defRPr/>
            </a:pPr>
            <a:r>
              <a:rPr b="1" dirty="0">
                <a:solidFill>
                  <a:srgbClr val="FF0000"/>
                </a:solidFill>
                <a:latin typeface="+mn-lt"/>
              </a:rPr>
              <a:t>&lt;h1&gt;{{ msg }}&lt;/h1&gt;</a:t>
            </a:r>
            <a:endParaRPr b="1" dirty="0">
              <a:latin typeface="+mn-lt"/>
            </a:endParaRPr>
          </a:p>
          <a:p>
            <a:pPr marL="342900" indent="-342900" eaLnBrk="0" hangingPunct="0">
              <a:lnSpc>
                <a:spcPct val="100000"/>
              </a:lnSpc>
              <a:spcBef>
                <a:spcPct val="20000"/>
              </a:spcBef>
              <a:buClr>
                <a:schemeClr val="tx2"/>
              </a:buClr>
              <a:defRPr/>
            </a:pPr>
            <a:r>
              <a:rPr b="1" dirty="0">
                <a:latin typeface="+mn-lt"/>
              </a:rPr>
              <a:t>&lt;!-- 数字 --&gt;</a:t>
            </a:r>
            <a:endParaRPr b="1" dirty="0">
              <a:latin typeface="+mn-lt"/>
            </a:endParaRPr>
          </a:p>
          <a:p>
            <a:pPr marL="342900" indent="-342900" eaLnBrk="0" hangingPunct="0">
              <a:lnSpc>
                <a:spcPct val="100000"/>
              </a:lnSpc>
              <a:spcBef>
                <a:spcPct val="20000"/>
              </a:spcBef>
              <a:buClr>
                <a:schemeClr val="tx2"/>
              </a:buClr>
              <a:defRPr/>
            </a:pPr>
            <a:r>
              <a:rPr b="1" dirty="0">
                <a:solidFill>
                  <a:srgbClr val="FF0000"/>
                </a:solidFill>
                <a:latin typeface="+mn-lt"/>
              </a:rPr>
              <a:t>&lt;p&gt;{{ 10 }}&lt;/p&gt;</a:t>
            </a:r>
            <a:endParaRPr b="1" dirty="0">
              <a:latin typeface="+mn-lt"/>
            </a:endParaRPr>
          </a:p>
          <a:p>
            <a:pPr marL="342900" indent="-342900" eaLnBrk="0" hangingPunct="0">
              <a:lnSpc>
                <a:spcPct val="100000"/>
              </a:lnSpc>
              <a:spcBef>
                <a:spcPct val="20000"/>
              </a:spcBef>
              <a:buClr>
                <a:schemeClr val="tx2"/>
              </a:buClr>
              <a:defRPr/>
            </a:pPr>
            <a:r>
              <a:rPr b="1" dirty="0">
                <a:latin typeface="+mn-lt"/>
              </a:rPr>
              <a:t>&lt;!-- 字符串 --&gt;</a:t>
            </a:r>
            <a:endParaRPr b="1" dirty="0">
              <a:latin typeface="+mn-lt"/>
            </a:endParaRPr>
          </a:p>
          <a:p>
            <a:pPr marL="342900" indent="-342900" eaLnBrk="0" hangingPunct="0">
              <a:lnSpc>
                <a:spcPct val="100000"/>
              </a:lnSpc>
              <a:spcBef>
                <a:spcPct val="20000"/>
              </a:spcBef>
              <a:buClr>
                <a:schemeClr val="tx2"/>
              </a:buClr>
              <a:defRPr/>
            </a:pPr>
            <a:r>
              <a:rPr b="1" dirty="0">
                <a:solidFill>
                  <a:srgbClr val="FF0000"/>
                </a:solidFill>
                <a:latin typeface="+mn-lt"/>
              </a:rPr>
              <a:t>&lt;h1&gt;{{ "string" }}&lt;/h1&gt;</a:t>
            </a:r>
            <a:endParaRPr b="1" dirty="0">
              <a:latin typeface="+mn-lt"/>
            </a:endParaRPr>
          </a:p>
          <a:p>
            <a:pPr marL="342900" indent="-342900" eaLnBrk="0" hangingPunct="0">
              <a:lnSpc>
                <a:spcPct val="100000"/>
              </a:lnSpc>
              <a:spcBef>
                <a:spcPct val="20000"/>
              </a:spcBef>
              <a:buClr>
                <a:schemeClr val="tx2"/>
              </a:buClr>
              <a:defRPr/>
            </a:pPr>
            <a:r>
              <a:rPr b="1" dirty="0">
                <a:latin typeface="+mn-lt"/>
              </a:rPr>
              <a:t>&lt;!-- 表达式 --&gt;</a:t>
            </a:r>
            <a:endParaRPr b="1" dirty="0">
              <a:latin typeface="+mn-lt"/>
            </a:endParaRPr>
          </a:p>
          <a:p>
            <a:pPr marL="342900" indent="-342900" eaLnBrk="0" hangingPunct="0">
              <a:lnSpc>
                <a:spcPct val="100000"/>
              </a:lnSpc>
              <a:spcBef>
                <a:spcPct val="20000"/>
              </a:spcBef>
              <a:buClr>
                <a:schemeClr val="tx2"/>
              </a:buClr>
              <a:defRPr/>
            </a:pPr>
            <a:r>
              <a:rPr b="1" dirty="0">
                <a:solidFill>
                  <a:srgbClr val="FF0000"/>
                </a:solidFill>
                <a:latin typeface="+mn-lt"/>
              </a:rPr>
              <a:t>&lt;h1&gt;{{ 1+1 }}&lt;/h1&gt;</a:t>
            </a:r>
            <a:endParaRPr b="1" dirty="0">
              <a:solidFill>
                <a:srgbClr val="FF0000"/>
              </a:solidFill>
              <a:latin typeface="+mn-lt"/>
            </a:endParaRPr>
          </a:p>
          <a:p>
            <a:pPr marL="342900" indent="-342900" eaLnBrk="0" hangingPunct="0">
              <a:lnSpc>
                <a:spcPct val="100000"/>
              </a:lnSpc>
              <a:spcBef>
                <a:spcPct val="20000"/>
              </a:spcBef>
              <a:buClr>
                <a:schemeClr val="tx2"/>
              </a:buClr>
              <a:defRPr/>
            </a:pPr>
            <a:r>
              <a:rPr b="1" dirty="0">
                <a:solidFill>
                  <a:srgbClr val="FF0000"/>
                </a:solidFill>
                <a:latin typeface="+mn-lt"/>
              </a:rPr>
              <a:t>&lt;h1&gt;{{ 'hello'+name}}&lt;/h1&gt;</a:t>
            </a:r>
            <a:endParaRPr b="1" dirty="0">
              <a:solidFill>
                <a:srgbClr val="FF0000"/>
              </a:solidFill>
              <a:latin typeface="+mn-lt"/>
            </a:endParaRPr>
          </a:p>
          <a:p>
            <a:pPr marL="342900" indent="-342900" eaLnBrk="0" hangingPunct="0">
              <a:lnSpc>
                <a:spcPct val="100000"/>
              </a:lnSpc>
              <a:spcBef>
                <a:spcPct val="20000"/>
              </a:spcBef>
              <a:buClr>
                <a:schemeClr val="tx2"/>
              </a:buClr>
              <a:defRPr/>
            </a:pPr>
            <a:r>
              <a:rPr b="1" dirty="0">
                <a:solidFill>
                  <a:srgbClr val="FF0000"/>
                </a:solidFill>
                <a:latin typeface="+mn-lt"/>
              </a:rPr>
              <a:t>&lt;h1&gt;{{ 2&gt;3?'true':'false' }}&lt;/h1&gt;</a:t>
            </a:r>
            <a:endParaRPr b="1" dirty="0">
              <a:solidFill>
                <a:srgbClr val="FF0000"/>
              </a:solidFill>
              <a:latin typeface="+mn-lt"/>
            </a:endParaRPr>
          </a:p>
        </p:txBody>
      </p:sp>
      <p:grpSp>
        <p:nvGrpSpPr>
          <p:cNvPr id="7" name="组合 6"/>
          <p:cNvGrpSpPr/>
          <p:nvPr/>
        </p:nvGrpSpPr>
        <p:grpSpPr>
          <a:xfrm>
            <a:off x="4451985" y="5686425"/>
            <a:ext cx="3157855" cy="614479"/>
            <a:chOff x="1488" y="2503"/>
            <a:chExt cx="5768"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618" cy="737"/>
              <a:chOff x="1638" y="2598"/>
              <a:chExt cx="5618" cy="737"/>
            </a:xfrm>
          </p:grpSpPr>
          <p:sp>
            <p:nvSpPr>
              <p:cNvPr id="6" name="文本框 5"/>
              <p:cNvSpPr txBox="1"/>
              <p:nvPr/>
            </p:nvSpPr>
            <p:spPr>
              <a:xfrm>
                <a:off x="2825" y="2648"/>
                <a:ext cx="443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4</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demo</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657252"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8" name="图片 1" descr="图4.4 插值表达式"/>
          <p:cNvPicPr>
            <a:picLocks noChangeAspect="1"/>
          </p:cNvPicPr>
          <p:nvPr/>
        </p:nvPicPr>
        <p:blipFill>
          <a:blip r:embed="rId2"/>
          <a:stretch>
            <a:fillRect/>
          </a:stretch>
        </p:blipFill>
        <p:spPr>
          <a:xfrm>
            <a:off x="4533900" y="1218565"/>
            <a:ext cx="6823075" cy="4041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r>
              <a:t> 生命周期</a:t>
            </a:r>
            <a:r>
              <a:rPr lang="en-US"/>
              <a:t>2-1</a:t>
            </a:r>
            <a:endParaRPr lang="en-US"/>
          </a:p>
        </p:txBody>
      </p:sp>
      <p:sp>
        <p:nvSpPr>
          <p:cNvPr id="206" name="Shape 206"/>
          <p:cNvSpPr/>
          <p:nvPr>
            <p:ph type="body" idx="1"/>
          </p:nvPr>
        </p:nvSpPr>
        <p:spPr>
          <a:xfrm>
            <a:off x="771525" y="1308100"/>
            <a:ext cx="9838690" cy="4818380"/>
          </a:xfrm>
          <a:prstGeom prst="rect">
            <a:avLst/>
          </a:prstGeom>
        </p:spPr>
        <p:txBody>
          <a:bodyPr/>
          <a:lstStyle/>
          <a:p>
            <a:r>
              <a:t>什么是实例的生命周期</a:t>
            </a:r>
          </a:p>
          <a:p>
            <a:pPr lvl="1"/>
            <a:r>
              <a:t>所谓“生命周期”，是指</a:t>
            </a:r>
            <a:r>
              <a:rPr lang="zh-CN"/>
              <a:t>实例</a:t>
            </a:r>
            <a:r>
              <a:t>对象从构造函数开始执行（被创建）到被</a:t>
            </a:r>
            <a:r>
              <a:rPr lang="en-US"/>
              <a:t>GC</a:t>
            </a:r>
            <a:r>
              <a:t>（Garbage Collection：垃圾回收）回收销毁的整个存在的时期</a:t>
            </a:r>
          </a:p>
          <a:p>
            <a:r>
              <a:t>什么是生命周期钩子</a:t>
            </a:r>
          </a:p>
          <a:p>
            <a:pPr lvl="1"/>
            <a:r>
              <a:t>在生命周期中被自动调用的函数叫做生命周期</a:t>
            </a:r>
            <a:r>
              <a:rPr lang="zh-CN"/>
              <a:t>函数，也被形象的称为钩子函数</a:t>
            </a:r>
            <a:r>
              <a:t>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r>
              <a:t> 生命周期</a:t>
            </a:r>
            <a:r>
              <a:rPr lang="en-US"/>
              <a:t>2-2</a:t>
            </a:r>
            <a:endParaRPr lang="en-US"/>
          </a:p>
        </p:txBody>
      </p:sp>
      <p:sp>
        <p:nvSpPr>
          <p:cNvPr id="211" name="Shape 211"/>
          <p:cNvSpPr/>
          <p:nvPr>
            <p:ph type="body" idx="1"/>
          </p:nvPr>
        </p:nvSpPr>
        <p:spPr>
          <a:prstGeom prst="rect">
            <a:avLst/>
          </a:prstGeom>
        </p:spPr>
        <p:txBody>
          <a:bodyPr/>
          <a:lstStyle/>
          <a:p>
            <a:r>
              <a:t>生命周期钩子的用途</a:t>
            </a:r>
          </a:p>
          <a:p>
            <a:pPr lvl="1"/>
            <a:r>
              <a:rPr lang="zh-CN" altLang="en-US">
                <a:cs typeface="+mj-cs"/>
                <a:sym typeface="Helvetica"/>
              </a:rPr>
              <a:t>在对象从创建到被回收的整个过程中会在不同的时期有不同的钩子函数，我们可以利用不同时期的钩子函数去完成不同的操作</a:t>
            </a:r>
            <a:endParaRPr lang="zh-CN" altLang="en-US">
              <a:cs typeface="+mj-cs"/>
              <a:sym typeface="Helvetica"/>
            </a:endParaRPr>
          </a:p>
          <a:p>
            <a:r>
              <a:t>钩子函数有哪些</a:t>
            </a:r>
          </a:p>
          <a:p>
            <a:pPr lvl="1"/>
            <a:r>
              <a:t>beforeCreate、created、beforeMount、mounted、beforeUpdate、updated、beforeDestroy、destroyed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r>
              <a:rPr lang="zh-CN"/>
              <a:t>钩子函数介绍</a:t>
            </a:r>
            <a:endParaRPr lang="zh-CN"/>
          </a:p>
        </p:txBody>
      </p:sp>
      <p:sp>
        <p:nvSpPr>
          <p:cNvPr id="211" name="Shape 211"/>
          <p:cNvSpPr/>
          <p:nvPr>
            <p:ph type="body" idx="1"/>
          </p:nvPr>
        </p:nvSpPr>
        <p:spPr>
          <a:prstGeom prst="rect">
            <a:avLst/>
          </a:prstGeom>
        </p:spPr>
        <p:txBody>
          <a:bodyPr/>
          <a:lstStyle/>
          <a:p/>
        </p:txBody>
      </p:sp>
      <p:graphicFrame>
        <p:nvGraphicFramePr>
          <p:cNvPr id="4" name="表格 3"/>
          <p:cNvGraphicFramePr/>
          <p:nvPr/>
        </p:nvGraphicFramePr>
        <p:xfrm>
          <a:off x="1224009" y="1308100"/>
          <a:ext cx="9476740" cy="4681855"/>
        </p:xfrm>
        <a:graphic>
          <a:graphicData uri="http://schemas.openxmlformats.org/drawingml/2006/table">
            <a:tbl>
              <a:tblPr firstRow="1" bandRow="1">
                <a:tableStyleId>{5C22544A-7EE6-4342-B048-85BDC9FD1C3A}</a:tableStyleId>
              </a:tblPr>
              <a:tblGrid>
                <a:gridCol w="4540885"/>
                <a:gridCol w="4935855"/>
              </a:tblGrid>
              <a:tr h="581660">
                <a:tc>
                  <a:txBody>
                    <a:bodyPr/>
                    <a:p>
                      <a:pPr algn="ctr">
                        <a:lnSpc>
                          <a:spcPct val="140000"/>
                        </a:lnSpc>
                        <a:buNone/>
                      </a:pPr>
                      <a:r>
                        <a:rPr lang="zh-CN" altLang="en-US" sz="2000" b="1">
                          <a:latin typeface="微软雅黑" panose="020B0503020204020204" pitchFamily="34" charset="-122"/>
                          <a:ea typeface="微软雅黑" panose="020B0503020204020204" pitchFamily="34" charset="-122"/>
                        </a:rPr>
                        <a:t>生命周期函数</a:t>
                      </a:r>
                      <a:endParaRPr lang="zh-CN" altLang="en-US" sz="2000" b="1">
                        <a:latin typeface="微软雅黑" panose="020B0503020204020204" pitchFamily="34" charset="-122"/>
                        <a:ea typeface="微软雅黑" panose="020B0503020204020204" pitchFamily="34" charset="-122"/>
                      </a:endParaRPr>
                    </a:p>
                  </a:txBody>
                  <a:tcPr>
                    <a:solidFill>
                      <a:srgbClr val="00C77A"/>
                    </a:solidFill>
                  </a:tcPr>
                </a:tc>
                <a:tc>
                  <a:txBody>
                    <a:bodyPr/>
                    <a:p>
                      <a:pPr algn="ctr">
                        <a:lnSpc>
                          <a:spcPct val="140000"/>
                        </a:lnSpc>
                        <a:buNone/>
                      </a:pPr>
                      <a:r>
                        <a:rPr lang="zh-CN" altLang="en-US" sz="2000" b="1">
                          <a:latin typeface="微软雅黑" panose="020B0503020204020204" pitchFamily="34" charset="-122"/>
                          <a:ea typeface="微软雅黑" panose="020B0503020204020204" pitchFamily="34" charset="-122"/>
                        </a:rPr>
                        <a:t>含义</a:t>
                      </a:r>
                      <a:endParaRPr lang="zh-CN" altLang="en-US" sz="2000" b="1">
                        <a:latin typeface="微软雅黑" panose="020B0503020204020204" pitchFamily="34" charset="-122"/>
                        <a:ea typeface="微软雅黑" panose="020B0503020204020204" pitchFamily="34" charset="-122"/>
                      </a:endParaRPr>
                    </a:p>
                  </a:txBody>
                  <a:tcPr>
                    <a:solidFill>
                      <a:srgbClr val="00C77A"/>
                    </a:solidFill>
                  </a:tcPr>
                </a:tc>
              </a:tr>
              <a:tr h="613410">
                <a:tc>
                  <a:txBody>
                    <a:bodyPr/>
                    <a:p>
                      <a:pPr algn="ctr">
                        <a:lnSpc>
                          <a:spcPct val="170000"/>
                        </a:lnSpc>
                        <a:buNone/>
                      </a:pPr>
                      <a:r>
                        <a:rPr lang="en-US" sz="1800" b="1">
                          <a:latin typeface="微软雅黑" panose="020B0503020204020204" pitchFamily="34" charset="-122"/>
                          <a:ea typeface="微软雅黑" panose="020B0503020204020204" pitchFamily="34" charset="-122"/>
                          <a:cs typeface="微软雅黑" panose="020B0503020204020204" pitchFamily="34" charset="-122"/>
                        </a:rPr>
                        <a:t>beforeCreate（创建前）</a:t>
                      </a:r>
                      <a:endParaRPr lang="en-US" altLang="en-US" sz="18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tc>
                <a:tc>
                  <a:txBody>
                    <a:bodyPr/>
                    <a:p>
                      <a:pPr algn="ctr">
                        <a:buNone/>
                      </a:pPr>
                      <a:r>
                        <a:rPr lang="en-US" sz="1800" b="1">
                          <a:latin typeface="微软雅黑" panose="020B0503020204020204" pitchFamily="34" charset="-122"/>
                          <a:ea typeface="微软雅黑" panose="020B0503020204020204" pitchFamily="34" charset="-122"/>
                          <a:cs typeface="微软雅黑" panose="020B0503020204020204" pitchFamily="34" charset="-122"/>
                        </a:rPr>
                        <a:t>组件实例刚被创建，组件属性计算之前，比如data属性等等</a:t>
                      </a:r>
                      <a:endParaRPr lang="en-US" altLang="en-US" sz="18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tc>
              </a:tr>
              <a:tr h="612775">
                <a:tc>
                  <a:txBody>
                    <a:bodyPr/>
                    <a:p>
                      <a:pPr algn="ctr">
                        <a:lnSpc>
                          <a:spcPct val="170000"/>
                        </a:lnSpc>
                        <a:buNone/>
                      </a:pPr>
                      <a:r>
                        <a:rPr lang="en-US" sz="1800" b="1">
                          <a:latin typeface="微软雅黑" panose="020B0503020204020204" pitchFamily="34" charset="-122"/>
                          <a:ea typeface="微软雅黑" panose="020B0503020204020204" pitchFamily="34" charset="-122"/>
                          <a:cs typeface="微软雅黑" panose="020B0503020204020204" pitchFamily="34" charset="-122"/>
                        </a:rPr>
                        <a:t>created（创建后）</a:t>
                      </a:r>
                      <a:endParaRPr lang="en-US" altLang="en-US" sz="18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tc>
                <a:tc>
                  <a:txBody>
                    <a:bodyPr/>
                    <a:p>
                      <a:pPr algn="ctr">
                        <a:buNone/>
                      </a:pPr>
                      <a:r>
                        <a:rPr lang="en-US" sz="1800" b="1">
                          <a:latin typeface="微软雅黑" panose="020B0503020204020204" pitchFamily="34" charset="-122"/>
                          <a:ea typeface="微软雅黑" panose="020B0503020204020204" pitchFamily="34" charset="-122"/>
                          <a:cs typeface="微软雅黑" panose="020B0503020204020204" pitchFamily="34" charset="-122"/>
                        </a:rPr>
                        <a:t>组件实例刚创建完成，属性已经绑定，当时DOM还未生成，$le属性还不存在</a:t>
                      </a:r>
                      <a:endParaRPr lang="en-US" altLang="en-US" sz="18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tc>
              </a:tr>
              <a:tr h="479425">
                <a:tc>
                  <a:txBody>
                    <a:bodyPr/>
                    <a:p>
                      <a:pPr algn="ctr">
                        <a:lnSpc>
                          <a:spcPct val="170000"/>
                        </a:lnSpc>
                        <a:buNone/>
                      </a:pPr>
                      <a:r>
                        <a:rPr lang="en-US" sz="1800" b="1">
                          <a:latin typeface="微软雅黑" panose="020B0503020204020204" pitchFamily="34" charset="-122"/>
                          <a:ea typeface="微软雅黑" panose="020B0503020204020204" pitchFamily="34" charset="-122"/>
                          <a:cs typeface="微软雅黑" panose="020B0503020204020204" pitchFamily="34" charset="-122"/>
                        </a:rPr>
                        <a:t>beforeMount(载入前)</a:t>
                      </a:r>
                      <a:endParaRPr lang="en-US" altLang="en-US" sz="18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tc>
                <a:tc>
                  <a:txBody>
                    <a:bodyPr/>
                    <a:p>
                      <a:pPr algn="ctr">
                        <a:lnSpc>
                          <a:spcPct val="160000"/>
                        </a:lnSpc>
                        <a:buNone/>
                      </a:pPr>
                      <a:r>
                        <a:rPr lang="en-US" sz="1800" b="1">
                          <a:latin typeface="微软雅黑" panose="020B0503020204020204" pitchFamily="34" charset="-122"/>
                          <a:ea typeface="微软雅黑" panose="020B0503020204020204" pitchFamily="34" charset="-122"/>
                          <a:cs typeface="宋体" panose="02010600030101010101" pitchFamily="2" charset="-122"/>
                        </a:rPr>
                        <a:t>模板编译、挂载之前</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tc>
              </a:tr>
              <a:tr h="478790">
                <a:tc>
                  <a:txBody>
                    <a:bodyPr/>
                    <a:p>
                      <a:pPr algn="ctr">
                        <a:lnSpc>
                          <a:spcPct val="170000"/>
                        </a:lnSpc>
                        <a:buNone/>
                      </a:pPr>
                      <a:r>
                        <a:rPr lang="en-US" sz="1800" b="1">
                          <a:latin typeface="微软雅黑" panose="020B0503020204020204" pitchFamily="34" charset="-122"/>
                          <a:ea typeface="微软雅黑" panose="020B0503020204020204" pitchFamily="34" charset="-122"/>
                          <a:cs typeface="微软雅黑" panose="020B0503020204020204" pitchFamily="34" charset="-122"/>
                        </a:rPr>
                        <a:t>mounted（载入后）</a:t>
                      </a:r>
                      <a:endParaRPr lang="en-US" altLang="en-US" sz="18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tc>
                <a:tc>
                  <a:txBody>
                    <a:bodyPr/>
                    <a:p>
                      <a:pPr algn="ctr">
                        <a:lnSpc>
                          <a:spcPct val="160000"/>
                        </a:lnSpc>
                        <a:buNone/>
                      </a:pPr>
                      <a:r>
                        <a:rPr lang="en-US" sz="1800" b="1">
                          <a:latin typeface="微软雅黑" panose="020B0503020204020204" pitchFamily="34" charset="-122"/>
                          <a:ea typeface="微软雅黑" panose="020B0503020204020204" pitchFamily="34" charset="-122"/>
                          <a:cs typeface="宋体" panose="02010600030101010101" pitchFamily="2" charset="-122"/>
                        </a:rPr>
                        <a:t>模板编译、挂载之后</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tc>
              </a:tr>
              <a:tr h="479425">
                <a:tc>
                  <a:txBody>
                    <a:bodyPr/>
                    <a:p>
                      <a:pPr algn="ctr">
                        <a:lnSpc>
                          <a:spcPct val="170000"/>
                        </a:lnSpc>
                        <a:buNone/>
                      </a:pPr>
                      <a:r>
                        <a:rPr lang="en-US" sz="1800" b="1">
                          <a:latin typeface="微软雅黑" panose="020B0503020204020204" pitchFamily="34" charset="-122"/>
                          <a:ea typeface="微软雅黑" panose="020B0503020204020204" pitchFamily="34" charset="-122"/>
                          <a:cs typeface="微软雅黑" panose="020B0503020204020204" pitchFamily="34" charset="-122"/>
                        </a:rPr>
                        <a:t>beforeUpdate（更新前）</a:t>
                      </a:r>
                      <a:endParaRPr lang="en-US" altLang="en-US" sz="18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tc>
                <a:tc>
                  <a:txBody>
                    <a:bodyPr/>
                    <a:p>
                      <a:pPr algn="ctr">
                        <a:lnSpc>
                          <a:spcPct val="160000"/>
                        </a:lnSpc>
                        <a:buNone/>
                      </a:pPr>
                      <a:r>
                        <a:rPr lang="en-US" sz="1800" b="1">
                          <a:latin typeface="微软雅黑" panose="020B0503020204020204" pitchFamily="34" charset="-122"/>
                          <a:ea typeface="微软雅黑" panose="020B0503020204020204" pitchFamily="34" charset="-122"/>
                          <a:cs typeface="宋体" panose="02010600030101010101" pitchFamily="2" charset="-122"/>
                        </a:rPr>
                        <a:t>组件更新之前</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tc>
              </a:tr>
              <a:tr h="478155">
                <a:tc>
                  <a:txBody>
                    <a:bodyPr/>
                    <a:p>
                      <a:pPr algn="ctr">
                        <a:lnSpc>
                          <a:spcPct val="170000"/>
                        </a:lnSpc>
                        <a:buNone/>
                      </a:pPr>
                      <a:r>
                        <a:rPr lang="en-US" sz="1800" b="1">
                          <a:latin typeface="微软雅黑" panose="020B0503020204020204" pitchFamily="34" charset="-122"/>
                          <a:ea typeface="微软雅黑" panose="020B0503020204020204" pitchFamily="34" charset="-122"/>
                          <a:cs typeface="微软雅黑" panose="020B0503020204020204" pitchFamily="34" charset="-122"/>
                        </a:rPr>
                        <a:t>updated（更新后）</a:t>
                      </a:r>
                      <a:endParaRPr lang="en-US" altLang="en-US" sz="18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tc>
                <a:tc>
                  <a:txBody>
                    <a:bodyPr/>
                    <a:p>
                      <a:pPr algn="ctr">
                        <a:lnSpc>
                          <a:spcPct val="160000"/>
                        </a:lnSpc>
                        <a:buNone/>
                      </a:pPr>
                      <a:r>
                        <a:rPr lang="en-US" sz="1800" b="1">
                          <a:latin typeface="微软雅黑" panose="020B0503020204020204" pitchFamily="34" charset="-122"/>
                          <a:ea typeface="微软雅黑" panose="020B0503020204020204" pitchFamily="34" charset="-122"/>
                          <a:cs typeface="宋体" panose="02010600030101010101" pitchFamily="2" charset="-122"/>
                        </a:rPr>
                        <a:t>组件更新之后</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tc>
              </a:tr>
              <a:tr h="479425">
                <a:tc>
                  <a:txBody>
                    <a:bodyPr/>
                    <a:p>
                      <a:pPr algn="ctr">
                        <a:lnSpc>
                          <a:spcPct val="170000"/>
                        </a:lnSpc>
                        <a:buNone/>
                      </a:pPr>
                      <a:r>
                        <a:rPr lang="en-US" sz="1800" b="1">
                          <a:latin typeface="微软雅黑" panose="020B0503020204020204" pitchFamily="34" charset="-122"/>
                          <a:ea typeface="微软雅黑" panose="020B0503020204020204" pitchFamily="34" charset="-122"/>
                          <a:cs typeface="微软雅黑" panose="020B0503020204020204" pitchFamily="34" charset="-122"/>
                        </a:rPr>
                        <a:t>beforeDestroy（销毁前）</a:t>
                      </a:r>
                      <a:endParaRPr lang="en-US" altLang="en-US" sz="18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tc>
                <a:tc>
                  <a:txBody>
                    <a:bodyPr/>
                    <a:p>
                      <a:pPr algn="ctr">
                        <a:lnSpc>
                          <a:spcPct val="160000"/>
                        </a:lnSpc>
                        <a:buNone/>
                      </a:pPr>
                      <a:r>
                        <a:rPr lang="en-US" sz="1800" b="1">
                          <a:latin typeface="微软雅黑" panose="020B0503020204020204" pitchFamily="34" charset="-122"/>
                          <a:ea typeface="微软雅黑" panose="020B0503020204020204" pitchFamily="34" charset="-122"/>
                          <a:cs typeface="宋体" panose="02010600030101010101" pitchFamily="2" charset="-122"/>
                        </a:rPr>
                        <a:t>组件销毁前调用</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tc>
              </a:tr>
              <a:tr h="478790">
                <a:tc>
                  <a:txBody>
                    <a:bodyPr/>
                    <a:p>
                      <a:pPr algn="ctr">
                        <a:lnSpc>
                          <a:spcPct val="170000"/>
                        </a:lnSpc>
                        <a:buNone/>
                      </a:pPr>
                      <a:r>
                        <a:rPr lang="en-US" sz="1800" b="1">
                          <a:latin typeface="微软雅黑" panose="020B0503020204020204" pitchFamily="34" charset="-122"/>
                          <a:ea typeface="微软雅黑" panose="020B0503020204020204" pitchFamily="34" charset="-122"/>
                          <a:cs typeface="微软雅黑" panose="020B0503020204020204" pitchFamily="34" charset="-122"/>
                        </a:rPr>
                        <a:t>destroyed（销毁后）</a:t>
                      </a:r>
                      <a:endParaRPr lang="en-US" altLang="en-US" sz="18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tc>
                <a:tc>
                  <a:txBody>
                    <a:bodyPr/>
                    <a:p>
                      <a:pPr algn="ctr">
                        <a:lnSpc>
                          <a:spcPct val="160000"/>
                        </a:lnSpc>
                        <a:buNone/>
                      </a:pPr>
                      <a:r>
                        <a:rPr lang="en-US" sz="1800" b="1">
                          <a:latin typeface="微软雅黑" panose="020B0503020204020204" pitchFamily="34" charset="-122"/>
                          <a:ea typeface="微软雅黑" panose="020B0503020204020204" pitchFamily="34" charset="-122"/>
                          <a:cs typeface="宋体" panose="02010600030101010101" pitchFamily="2" charset="-122"/>
                        </a:rPr>
                        <a:t>组件销毁后调用</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r>
              <a:rPr lang="zh-CN"/>
              <a:t>钩子函数使用</a:t>
            </a:r>
            <a:endParaRPr lang="zh-CN"/>
          </a:p>
        </p:txBody>
      </p:sp>
      <p:sp>
        <p:nvSpPr>
          <p:cNvPr id="216" name="Shape 216"/>
          <p:cNvSpPr/>
          <p:nvPr>
            <p:ph type="body" idx="1"/>
          </p:nvPr>
        </p:nvSpPr>
        <p:spPr>
          <a:prstGeom prst="rect">
            <a:avLst/>
          </a:prstGeom>
        </p:spPr>
        <p:txBody>
          <a:bodyPr/>
          <a:lstStyle/>
          <a:p>
            <a:pPr lvl="0" eaLnBrk="1" hangingPunct="1"/>
            <a:r>
              <a:rPr lang="zh-CN" altLang="en-US">
                <a:solidFill>
                  <a:schemeClr val="tx1">
                    <a:lumMod val="75000"/>
                    <a:lumOff val="25000"/>
                  </a:schemeClr>
                </a:solidFill>
                <a:uFillTx/>
                <a:sym typeface="+mn-ea"/>
              </a:rPr>
              <a:t>beforeCreate</a:t>
            </a:r>
            <a:endParaRPr lang="zh-CN" altLang="en-US">
              <a:solidFill>
                <a:schemeClr val="tx1">
                  <a:lumMod val="75000"/>
                  <a:lumOff val="25000"/>
                </a:schemeClr>
              </a:solidFill>
              <a:uFillTx/>
              <a:sym typeface="+mn-ea"/>
            </a:endParaRPr>
          </a:p>
          <a:p>
            <a:pPr lvl="1" eaLnBrk="1" hangingPunct="1"/>
            <a:r>
              <a:rPr lang="zh-CN" altLang="en-US">
                <a:solidFill>
                  <a:schemeClr val="tx1">
                    <a:lumMod val="75000"/>
                    <a:lumOff val="25000"/>
                  </a:schemeClr>
                </a:solidFill>
                <a:uFillTx/>
                <a:sym typeface="+mn-ea"/>
              </a:rPr>
              <a:t>加一些</a:t>
            </a:r>
            <a:r>
              <a:rPr lang="en-US" altLang="zh-CN">
                <a:solidFill>
                  <a:schemeClr val="tx1">
                    <a:lumMod val="75000"/>
                    <a:lumOff val="25000"/>
                  </a:schemeClr>
                </a:solidFill>
                <a:uFillTx/>
                <a:sym typeface="+mn-ea"/>
              </a:rPr>
              <a:t>loading</a:t>
            </a:r>
            <a:r>
              <a:rPr lang="zh-CN" altLang="en-US">
                <a:solidFill>
                  <a:schemeClr val="tx1">
                    <a:lumMod val="75000"/>
                    <a:lumOff val="25000"/>
                  </a:schemeClr>
                </a:solidFill>
                <a:uFillTx/>
                <a:sym typeface="+mn-ea"/>
              </a:rPr>
              <a:t>事件</a:t>
            </a:r>
            <a:endParaRPr lang="zh-CN" altLang="en-US">
              <a:solidFill>
                <a:schemeClr val="tx1">
                  <a:lumMod val="75000"/>
                  <a:lumOff val="25000"/>
                </a:schemeClr>
              </a:solidFill>
              <a:uFillTx/>
              <a:sym typeface="+mn-ea"/>
            </a:endParaRPr>
          </a:p>
          <a:p>
            <a:pPr lvl="0" eaLnBrk="1" hangingPunct="1"/>
            <a:r>
              <a:rPr lang="zh-CN" altLang="en-US">
                <a:solidFill>
                  <a:schemeClr val="tx1">
                    <a:lumMod val="75000"/>
                    <a:lumOff val="25000"/>
                  </a:schemeClr>
                </a:solidFill>
                <a:uFillTx/>
                <a:sym typeface="+mn-ea"/>
              </a:rPr>
              <a:t>created</a:t>
            </a:r>
            <a:endParaRPr lang="zh-CN" altLang="en-US">
              <a:solidFill>
                <a:schemeClr val="tx1">
                  <a:lumMod val="75000"/>
                  <a:lumOff val="25000"/>
                </a:schemeClr>
              </a:solidFill>
              <a:uFillTx/>
              <a:sym typeface="+mn-ea"/>
            </a:endParaRPr>
          </a:p>
          <a:p>
            <a:pPr lvl="1" eaLnBrk="1" hangingPunct="1"/>
            <a:r>
              <a:rPr lang="zh-CN" altLang="en-US">
                <a:solidFill>
                  <a:schemeClr val="tx1">
                    <a:lumMod val="75000"/>
                    <a:lumOff val="25000"/>
                  </a:schemeClr>
                </a:solidFill>
                <a:uFillTx/>
                <a:sym typeface="+mn-ea"/>
              </a:rPr>
              <a:t>结束</a:t>
            </a:r>
            <a:r>
              <a:rPr lang="en-US" altLang="zh-CN">
                <a:solidFill>
                  <a:schemeClr val="tx1">
                    <a:lumMod val="75000"/>
                    <a:lumOff val="25000"/>
                  </a:schemeClr>
                </a:solidFill>
                <a:uFillTx/>
                <a:sym typeface="+mn-ea"/>
              </a:rPr>
              <a:t>loading</a:t>
            </a:r>
            <a:r>
              <a:rPr lang="zh-CN" altLang="en-US">
                <a:solidFill>
                  <a:schemeClr val="tx1">
                    <a:lumMod val="75000"/>
                    <a:lumOff val="25000"/>
                  </a:schemeClr>
                </a:solidFill>
                <a:uFillTx/>
                <a:sym typeface="+mn-ea"/>
              </a:rPr>
              <a:t>事件，还做一些初始化，实现函数自执行等</a:t>
            </a:r>
            <a:endParaRPr lang="zh-CN" altLang="en-US">
              <a:solidFill>
                <a:schemeClr val="tx1">
                  <a:lumMod val="75000"/>
                  <a:lumOff val="25000"/>
                </a:schemeClr>
              </a:solidFill>
              <a:uFillTx/>
              <a:sym typeface="+mn-ea"/>
            </a:endParaRPr>
          </a:p>
          <a:p>
            <a:pPr lvl="0" eaLnBrk="1" hangingPunct="1"/>
            <a:r>
              <a:rPr lang="en-US" altLang="zh-CN">
                <a:solidFill>
                  <a:schemeClr val="tx1">
                    <a:lumMod val="75000"/>
                    <a:lumOff val="25000"/>
                  </a:schemeClr>
                </a:solidFill>
                <a:uFillTx/>
                <a:sym typeface="+mn-ea"/>
              </a:rPr>
              <a:t>mounted</a:t>
            </a:r>
            <a:endParaRPr lang="zh-CN" altLang="en-US">
              <a:solidFill>
                <a:schemeClr val="tx1">
                  <a:lumMod val="75000"/>
                  <a:lumOff val="25000"/>
                </a:schemeClr>
              </a:solidFill>
              <a:uFillTx/>
            </a:endParaRPr>
          </a:p>
          <a:p>
            <a:pPr lvl="1"/>
            <a:r>
              <a:rPr lang="zh-CN" altLang="en-US">
                <a:solidFill>
                  <a:schemeClr val="tx1">
                    <a:lumMod val="75000"/>
                    <a:lumOff val="25000"/>
                  </a:schemeClr>
                </a:solidFill>
                <a:uFillTx/>
                <a:sym typeface="+mn-ea"/>
              </a:rPr>
              <a:t>发起后端请求，取回数据</a:t>
            </a:r>
            <a:endParaRPr lang="zh-CN" altLang="en-US">
              <a:solidFill>
                <a:schemeClr val="tx1">
                  <a:lumMod val="75000"/>
                  <a:lumOff val="25000"/>
                </a:schemeClr>
              </a:solidFill>
              <a:uFillTx/>
            </a:endParaRPr>
          </a:p>
          <a:p>
            <a:pPr lvl="1"/>
            <a:r>
              <a:rPr lang="zh-CN" altLang="en-US">
                <a:solidFill>
                  <a:schemeClr val="tx1">
                    <a:lumMod val="75000"/>
                    <a:lumOff val="25000"/>
                  </a:schemeClr>
                </a:solidFill>
                <a:uFillTx/>
                <a:sym typeface="+mn-ea"/>
              </a:rPr>
              <a:t>接收页面之间传递的参数</a:t>
            </a:r>
            <a:endParaRPr lang="zh-CN" altLang="en-US">
              <a:solidFill>
                <a:schemeClr val="tx1">
                  <a:lumMod val="75000"/>
                  <a:lumOff val="25000"/>
                </a:schemeClr>
              </a:solidFill>
              <a:uFillTx/>
            </a:endParaRPr>
          </a:p>
          <a:p>
            <a:pPr lvl="1"/>
            <a:r>
              <a:rPr lang="zh-CN" altLang="en-US">
                <a:solidFill>
                  <a:schemeClr val="tx1">
                    <a:lumMod val="75000"/>
                    <a:lumOff val="25000"/>
                  </a:schemeClr>
                </a:solidFill>
                <a:uFillTx/>
                <a:sym typeface="+mn-ea"/>
              </a:rPr>
              <a:t>子组件向父组件传递参数</a:t>
            </a:r>
            <a:endParaRPr lang="zh-CN" altLang="en-US">
              <a:solidFill>
                <a:schemeClr val="tx1">
                  <a:lumMod val="75000"/>
                  <a:lumOff val="25000"/>
                </a:schemeClr>
              </a:solidFill>
              <a:uFillTx/>
              <a:sym typeface="+mn-ea"/>
            </a:endParaRPr>
          </a:p>
        </p:txBody>
      </p:sp>
      <p:grpSp>
        <p:nvGrpSpPr>
          <p:cNvPr id="7" name="组合 6"/>
          <p:cNvGrpSpPr/>
          <p:nvPr/>
        </p:nvGrpSpPr>
        <p:grpSpPr>
          <a:xfrm>
            <a:off x="4538027" y="5746750"/>
            <a:ext cx="311594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3" name="组合 2"/>
            <p:cNvGrpSpPr/>
            <p:nvPr/>
          </p:nvGrpSpPr>
          <p:grpSpPr>
            <a:xfrm>
              <a:off x="1638" y="2598"/>
              <a:ext cx="5490" cy="737"/>
              <a:chOff x="1638" y="2598"/>
              <a:chExt cx="5490" cy="737"/>
            </a:xfrm>
          </p:grpSpPr>
          <p:sp>
            <p:nvSpPr>
              <p:cNvPr id="6" name="文本框 5"/>
              <p:cNvSpPr txBox="1"/>
              <p:nvPr/>
            </p:nvSpPr>
            <p:spPr>
              <a:xfrm>
                <a:off x="2732" y="2648"/>
                <a:ext cx="4396"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5</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demo</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82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523102"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class与style绑定</a:t>
            </a:r>
            <a:endParaRPr sz="3700">
              <a:sym typeface="+mn-ea"/>
            </a:endParaRPr>
          </a:p>
        </p:txBody>
      </p:sp>
      <p:sp>
        <p:nvSpPr>
          <p:cNvPr id="95" name="Shape 95"/>
          <p:cNvSpPr/>
          <p:nvPr>
            <p:ph type="body" idx="1"/>
          </p:nvPr>
        </p:nvSpPr>
        <p:spPr>
          <a:xfrm>
            <a:off x="771525" y="1308100"/>
            <a:ext cx="9959340" cy="4818380"/>
          </a:xfrm>
          <a:prstGeom prst="rect">
            <a:avLst/>
          </a:prstGeom>
        </p:spPr>
        <p:txBody>
          <a:bodyPr/>
          <a:lstStyle/>
          <a:p>
            <a:r>
              <a:t>了解v-bind指令</a:t>
            </a:r>
          </a:p>
          <a:p>
            <a:r>
              <a:t>绑定class的方式</a:t>
            </a:r>
          </a:p>
          <a:p>
            <a:r>
              <a:t>绑定内联样式</a:t>
            </a:r>
          </a:p>
          <a:p>
            <a:pPr lvl="1"/>
            <a:endParaRPr lang="zh-CN"/>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sz="3700">
                <a:sym typeface="+mn-ea"/>
              </a:rPr>
              <a:t>本章目标</a:t>
            </a:r>
            <a:endParaRPr lang="zh-CN" altLang="en-US">
              <a:latin typeface="微软雅黑" panose="020B0503020204020204" pitchFamily="34" charset="-122"/>
              <a:ea typeface="微软雅黑" panose="020B0503020204020204" pitchFamily="34" charset="-122"/>
            </a:endParaRPr>
          </a:p>
        </p:txBody>
      </p:sp>
      <p:sp>
        <p:nvSpPr>
          <p:cNvPr id="6147" name="内容占位符 2"/>
          <p:cNvSpPr>
            <a:spLocks noGrp="1" noChangeArrowheads="1"/>
          </p:cNvSpPr>
          <p:nvPr>
            <p:ph idx="1"/>
          </p:nvPr>
        </p:nvSpPr>
        <p:spPr/>
        <p:txBody>
          <a:bodyPr/>
          <a:lstStyle/>
          <a:p>
            <a:r>
              <a:t>了解Vue.js的开发模式</a:t>
            </a:r>
          </a:p>
          <a:p>
            <a:r>
              <a:t>掌握Vue生命周期函数</a:t>
            </a:r>
          </a:p>
          <a:p>
            <a:r>
              <a:t>掌握插值表达式</a:t>
            </a:r>
          </a:p>
          <a:p>
            <a:r>
              <a:t>掌握Class与Style绑定</a:t>
            </a:r>
          </a:p>
        </p:txBody>
      </p:sp>
      <p:pic>
        <p:nvPicPr>
          <p:cNvPr id="2" name="图片 1" descr="难点"/>
          <p:cNvPicPr>
            <a:picLocks noChangeAspect="1"/>
          </p:cNvPicPr>
          <p:nvPr/>
        </p:nvPicPr>
        <p:blipFill>
          <a:blip r:embed="rId1"/>
          <a:stretch>
            <a:fillRect/>
          </a:stretch>
        </p:blipFill>
        <p:spPr>
          <a:xfrm>
            <a:off x="6623050" y="3442335"/>
            <a:ext cx="835025" cy="549910"/>
          </a:xfrm>
          <a:prstGeom prst="rect">
            <a:avLst/>
          </a:prstGeom>
        </p:spPr>
      </p:pic>
      <p:pic>
        <p:nvPicPr>
          <p:cNvPr id="4" name="图片 3" descr="重点"/>
          <p:cNvPicPr>
            <a:picLocks noChangeAspect="1"/>
          </p:cNvPicPr>
          <p:nvPr/>
        </p:nvPicPr>
        <p:blipFill>
          <a:blip r:embed="rId2"/>
          <a:stretch>
            <a:fillRect/>
          </a:stretch>
        </p:blipFill>
        <p:spPr>
          <a:xfrm>
            <a:off x="5556250" y="2763520"/>
            <a:ext cx="834390" cy="549275"/>
          </a:xfrm>
          <a:prstGeom prst="rect">
            <a:avLst/>
          </a:prstGeom>
        </p:spPr>
      </p:pic>
      <p:pic>
        <p:nvPicPr>
          <p:cNvPr id="5" name="图片 4" descr="重点"/>
          <p:cNvPicPr>
            <a:picLocks noChangeAspect="1"/>
          </p:cNvPicPr>
          <p:nvPr/>
        </p:nvPicPr>
        <p:blipFill>
          <a:blip r:embed="rId2"/>
          <a:stretch>
            <a:fillRect/>
          </a:stretch>
        </p:blipFill>
        <p:spPr>
          <a:xfrm>
            <a:off x="5535930" y="2161540"/>
            <a:ext cx="834390" cy="549275"/>
          </a:xfrm>
          <a:prstGeom prst="rect">
            <a:avLst/>
          </a:prstGeom>
        </p:spPr>
      </p:pic>
      <p:pic>
        <p:nvPicPr>
          <p:cNvPr id="3" name="图片 2" descr="重点"/>
          <p:cNvPicPr>
            <a:picLocks noChangeAspect="1"/>
          </p:cNvPicPr>
          <p:nvPr/>
        </p:nvPicPr>
        <p:blipFill>
          <a:blip r:embed="rId2"/>
          <a:stretch>
            <a:fillRect/>
          </a:stretch>
        </p:blipFill>
        <p:spPr>
          <a:xfrm>
            <a:off x="5535930" y="3410585"/>
            <a:ext cx="834390" cy="5492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了解v-bind指令</a:t>
            </a:r>
            <a:r>
              <a:rPr lang="en-US" sz="3700">
                <a:sym typeface="+mn-ea"/>
              </a:rPr>
              <a:t>2-1</a:t>
            </a:r>
            <a:endParaRPr lang="en-US" sz="3700">
              <a:sym typeface="+mn-ea"/>
            </a:endParaRPr>
          </a:p>
        </p:txBody>
      </p:sp>
      <p:sp>
        <p:nvSpPr>
          <p:cNvPr id="95" name="Shape 95"/>
          <p:cNvSpPr/>
          <p:nvPr>
            <p:ph type="body" idx="1"/>
          </p:nvPr>
        </p:nvSpPr>
        <p:spPr>
          <a:xfrm>
            <a:off x="771525" y="1308100"/>
            <a:ext cx="9959340" cy="4818380"/>
          </a:xfrm>
          <a:prstGeom prst="rect">
            <a:avLst/>
          </a:prstGeom>
        </p:spPr>
        <p:txBody>
          <a:bodyPr/>
          <a:lstStyle/>
          <a:p>
            <a:r>
              <a:t>指令</a:t>
            </a:r>
          </a:p>
          <a:p>
            <a:pPr lvl="1"/>
            <a:r>
              <a:rPr lang="zh-CN"/>
              <a:t>指令（Directive）是特殊的带有 v- 前缀的特性，指令的作用是当表达式的值改变时，将某些行为应用到DOM上</a:t>
            </a:r>
            <a:endParaRPr lang="zh-CN"/>
          </a:p>
          <a:p>
            <a:pPr lvl="0"/>
            <a:r>
              <a:rPr lang="zh-CN"/>
              <a:t>为什么要使用指令</a:t>
            </a:r>
            <a:endParaRPr lang="zh-CN"/>
          </a:p>
          <a:p>
            <a:pPr lvl="1"/>
            <a:r>
              <a:rPr lang="zh-CN"/>
              <a:t>使用指令可以帮简化操作，可以更加方便的完成一些业务代码</a:t>
            </a:r>
            <a:endParaRPr lang="zh-CN"/>
          </a:p>
          <a:p>
            <a:pPr lvl="0"/>
            <a:r>
              <a:rPr lang="zh-CN"/>
              <a:t>指令书写位置</a:t>
            </a:r>
            <a:endParaRPr lang="zh-CN"/>
          </a:p>
          <a:p>
            <a:pPr lvl="1"/>
            <a:r>
              <a:rPr lang="zh-CN"/>
              <a:t>可以是任意 HTML 元素的开始标签内，可写入多个指令，多个指令间使用空格分隔</a:t>
            </a:r>
            <a:endParaRPr lang="zh-CN"/>
          </a:p>
        </p:txBody>
      </p:sp>
      <p:sp>
        <p:nvSpPr>
          <p:cNvPr id="2" name="AutoShape 7"/>
          <p:cNvSpPr>
            <a:spLocks noChangeArrowheads="1"/>
          </p:cNvSpPr>
          <p:nvPr/>
        </p:nvSpPr>
        <p:spPr bwMode="auto">
          <a:xfrm>
            <a:off x="1178560" y="5492115"/>
            <a:ext cx="9525635" cy="55118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&lt;a href="#"</a:t>
            </a:r>
            <a:r>
              <a:rPr lang="en-US" altLang="zh-CN" b="1" dirty="0">
                <a:solidFill>
                  <a:srgbClr val="FF0000"/>
                </a:solidFill>
                <a:latin typeface="+mn-lt"/>
              </a:rPr>
              <a:t> v-bind:class="{active:timeflag}" v-on:click="queryAll('time')"</a:t>
            </a:r>
            <a:r>
              <a:rPr lang="en-US" altLang="zh-CN" b="1" dirty="0">
                <a:latin typeface="+mn-lt"/>
              </a:rPr>
              <a:t>&gt;全部&lt;/a&gt;</a:t>
            </a:r>
            <a:endParaRPr lang="en-US" altLang="zh-CN" b="1" dirty="0">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了解v-bind指令</a:t>
            </a:r>
            <a:r>
              <a:rPr lang="en-US" sz="3700">
                <a:sym typeface="+mn-ea"/>
              </a:rPr>
              <a:t>2-2</a:t>
            </a:r>
            <a:endParaRPr lang="en-US" sz="3700">
              <a:sym typeface="+mn-ea"/>
            </a:endParaRPr>
          </a:p>
        </p:txBody>
      </p:sp>
      <p:sp>
        <p:nvSpPr>
          <p:cNvPr id="95" name="Shape 95"/>
          <p:cNvSpPr/>
          <p:nvPr>
            <p:ph type="body" idx="1"/>
          </p:nvPr>
        </p:nvSpPr>
        <p:spPr>
          <a:xfrm>
            <a:off x="771525" y="1308100"/>
            <a:ext cx="9959340" cy="4818380"/>
          </a:xfrm>
          <a:prstGeom prst="rect">
            <a:avLst/>
          </a:prstGeom>
        </p:spPr>
        <p:txBody>
          <a:bodyPr/>
          <a:lstStyle/>
          <a:p>
            <a:r>
              <a:rPr lang="zh-CN"/>
              <a:t>v-bind指令主要用法是动态更新HTML元素上的属性</a:t>
            </a:r>
            <a:endParaRPr lang="zh-CN"/>
          </a:p>
          <a:p>
            <a:r>
              <a:rPr lang="zh-CN"/>
              <a:t>在compontents文件夹下新建Directive.vue组件</a:t>
            </a:r>
            <a:endParaRPr lang="zh-CN"/>
          </a:p>
        </p:txBody>
      </p:sp>
      <p:grpSp>
        <p:nvGrpSpPr>
          <p:cNvPr id="7" name="组合 6"/>
          <p:cNvGrpSpPr/>
          <p:nvPr/>
        </p:nvGrpSpPr>
        <p:grpSpPr>
          <a:xfrm>
            <a:off x="4451699" y="5527675"/>
            <a:ext cx="3288602" cy="614680"/>
            <a:chOff x="1488" y="2503"/>
            <a:chExt cx="580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655" cy="737"/>
              <a:chOff x="1638" y="2598"/>
              <a:chExt cx="5655" cy="737"/>
            </a:xfrm>
          </p:grpSpPr>
          <p:sp>
            <p:nvSpPr>
              <p:cNvPr id="6" name="文本框 5"/>
              <p:cNvSpPr txBox="1"/>
              <p:nvPr/>
            </p:nvSpPr>
            <p:spPr>
              <a:xfrm>
                <a:off x="2422" y="2648"/>
                <a:ext cx="487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6</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demo</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82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533495"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364615" y="2636520"/>
            <a:ext cx="7666990" cy="261048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00000"/>
              </a:lnSpc>
              <a:spcBef>
                <a:spcPct val="20000"/>
              </a:spcBef>
              <a:buClr>
                <a:schemeClr val="tx2"/>
              </a:buClr>
              <a:defRPr/>
            </a:pPr>
            <a:r>
              <a:rPr b="1" dirty="0">
                <a:latin typeface="+mn-lt"/>
              </a:rPr>
              <a:t>&lt;template&gt;</a:t>
            </a:r>
            <a:endParaRPr b="1" dirty="0">
              <a:latin typeface="+mn-lt"/>
            </a:endParaRPr>
          </a:p>
          <a:p>
            <a:pPr marL="342900" indent="-342900" eaLnBrk="0" hangingPunct="0">
              <a:lnSpc>
                <a:spcPct val="100000"/>
              </a:lnSpc>
              <a:spcBef>
                <a:spcPct val="20000"/>
              </a:spcBef>
              <a:buClr>
                <a:schemeClr val="tx2"/>
              </a:buClr>
              <a:defRPr/>
            </a:pPr>
            <a:r>
              <a:rPr b="1" dirty="0">
                <a:latin typeface="+mn-lt"/>
              </a:rPr>
              <a:t>  &lt;div class="page"&gt;</a:t>
            </a:r>
            <a:endParaRPr b="1" dirty="0">
              <a:latin typeface="+mn-lt"/>
            </a:endParaRPr>
          </a:p>
          <a:p>
            <a:pPr marL="342900" indent="-342900" eaLnBrk="0" hangingPunct="0">
              <a:lnSpc>
                <a:spcPct val="100000"/>
              </a:lnSpc>
              <a:spcBef>
                <a:spcPct val="20000"/>
              </a:spcBef>
              <a:buClr>
                <a:schemeClr val="tx2"/>
              </a:buClr>
              <a:defRPr/>
            </a:pPr>
            <a:r>
              <a:rPr b="1" dirty="0">
                <a:latin typeface="+mn-lt"/>
              </a:rPr>
              <a:t>      &lt;a </a:t>
            </a:r>
            <a:r>
              <a:rPr b="1" dirty="0">
                <a:solidFill>
                  <a:srgbClr val="FF0000"/>
                </a:solidFill>
                <a:latin typeface="+mn-lt"/>
              </a:rPr>
              <a:t>v-bind:href="url"</a:t>
            </a:r>
            <a:r>
              <a:rPr b="1" dirty="0">
                <a:latin typeface="+mn-lt"/>
              </a:rPr>
              <a:t>&gt;链接&lt;/a&gt;</a:t>
            </a:r>
            <a:endParaRPr b="1" dirty="0">
              <a:latin typeface="+mn-lt"/>
            </a:endParaRPr>
          </a:p>
          <a:p>
            <a:pPr marL="342900" indent="-342900" eaLnBrk="0" hangingPunct="0">
              <a:lnSpc>
                <a:spcPct val="100000"/>
              </a:lnSpc>
              <a:spcBef>
                <a:spcPct val="20000"/>
              </a:spcBef>
              <a:buClr>
                <a:schemeClr val="tx2"/>
              </a:buClr>
              <a:defRPr/>
            </a:pPr>
            <a:r>
              <a:rPr b="1" dirty="0">
                <a:latin typeface="+mn-lt"/>
              </a:rPr>
              <a:t>      &lt;!-- v-bind可以省略，缩写为 --&gt;</a:t>
            </a:r>
            <a:endParaRPr b="1" dirty="0">
              <a:latin typeface="+mn-lt"/>
            </a:endParaRPr>
          </a:p>
          <a:p>
            <a:pPr marL="342900" indent="-342900" eaLnBrk="0" hangingPunct="0">
              <a:lnSpc>
                <a:spcPct val="100000"/>
              </a:lnSpc>
              <a:spcBef>
                <a:spcPct val="20000"/>
              </a:spcBef>
              <a:buClr>
                <a:schemeClr val="tx2"/>
              </a:buClr>
              <a:defRPr/>
            </a:pPr>
            <a:r>
              <a:rPr b="1" dirty="0">
                <a:latin typeface="+mn-lt"/>
              </a:rPr>
              <a:t>      &lt;br&gt;</a:t>
            </a:r>
            <a:endParaRPr b="1" dirty="0">
              <a:latin typeface="+mn-lt"/>
            </a:endParaRPr>
          </a:p>
          <a:p>
            <a:pPr marL="342900" indent="-342900" eaLnBrk="0" hangingPunct="0">
              <a:lnSpc>
                <a:spcPct val="100000"/>
              </a:lnSpc>
              <a:spcBef>
                <a:spcPct val="20000"/>
              </a:spcBef>
              <a:buClr>
                <a:schemeClr val="tx2"/>
              </a:buClr>
              <a:defRPr/>
            </a:pPr>
            <a:r>
              <a:rPr b="1" dirty="0">
                <a:latin typeface="+mn-lt"/>
              </a:rPr>
              <a:t>      &lt;a </a:t>
            </a:r>
            <a:r>
              <a:rPr b="1" dirty="0">
                <a:solidFill>
                  <a:srgbClr val="FF0000"/>
                </a:solidFill>
                <a:latin typeface="+mn-lt"/>
              </a:rPr>
              <a:t>:href="url"</a:t>
            </a:r>
            <a:r>
              <a:rPr b="1" dirty="0">
                <a:latin typeface="+mn-lt"/>
              </a:rPr>
              <a:t>&gt;链接&lt;/a&gt;</a:t>
            </a:r>
            <a:endParaRPr b="1" dirty="0">
              <a:latin typeface="+mn-lt"/>
            </a:endParaRPr>
          </a:p>
          <a:p>
            <a:pPr marL="342900" indent="-342900" eaLnBrk="0" hangingPunct="0">
              <a:lnSpc>
                <a:spcPct val="100000"/>
              </a:lnSpc>
              <a:spcBef>
                <a:spcPct val="20000"/>
              </a:spcBef>
              <a:buClr>
                <a:schemeClr val="tx2"/>
              </a:buClr>
              <a:defRPr/>
            </a:pPr>
            <a:r>
              <a:rPr b="1" dirty="0">
                <a:latin typeface="+mn-lt"/>
              </a:rPr>
              <a:t>  &lt;/div&gt;</a:t>
            </a:r>
            <a:endParaRPr b="1" dirty="0">
              <a:latin typeface="+mn-lt"/>
            </a:endParaRPr>
          </a:p>
          <a:p>
            <a:pPr marL="342900" indent="-342900" eaLnBrk="0" hangingPunct="0">
              <a:lnSpc>
                <a:spcPct val="100000"/>
              </a:lnSpc>
              <a:spcBef>
                <a:spcPct val="20000"/>
              </a:spcBef>
              <a:buClr>
                <a:schemeClr val="tx2"/>
              </a:buClr>
              <a:defRPr/>
            </a:pPr>
            <a:r>
              <a:rPr b="1" dirty="0">
                <a:latin typeface="+mn-lt"/>
              </a:rPr>
              <a:t>&lt;/template&gt;</a:t>
            </a:r>
            <a:endParaRPr b="1" dirty="0">
              <a:latin typeface="+mn-lt"/>
            </a:endParaRPr>
          </a:p>
        </p:txBody>
      </p:sp>
      <p:pic>
        <p:nvPicPr>
          <p:cNvPr id="33" name="图片 33" descr="图4.6 v-bind指令"/>
          <p:cNvPicPr>
            <a:picLocks noChangeAspect="1"/>
          </p:cNvPicPr>
          <p:nvPr/>
        </p:nvPicPr>
        <p:blipFill>
          <a:blip r:embed="rId2"/>
          <a:stretch>
            <a:fillRect/>
          </a:stretch>
        </p:blipFill>
        <p:spPr>
          <a:xfrm>
            <a:off x="5339080" y="1450975"/>
            <a:ext cx="5659755" cy="3693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绑定class的方式</a:t>
            </a:r>
            <a:r>
              <a:rPr lang="en-US" sz="3700">
                <a:sym typeface="+mn-ea"/>
              </a:rPr>
              <a:t>4-1</a:t>
            </a:r>
            <a:endParaRPr lang="en-US" sz="3700">
              <a:sym typeface="+mn-ea"/>
            </a:endParaRPr>
          </a:p>
        </p:txBody>
      </p:sp>
      <p:sp>
        <p:nvSpPr>
          <p:cNvPr id="95" name="Shape 95"/>
          <p:cNvSpPr/>
          <p:nvPr>
            <p:ph type="body" idx="1"/>
          </p:nvPr>
        </p:nvSpPr>
        <p:spPr>
          <a:xfrm>
            <a:off x="771525" y="1308100"/>
            <a:ext cx="9959340" cy="4818380"/>
          </a:xfrm>
          <a:prstGeom prst="rect">
            <a:avLst/>
          </a:prstGeom>
        </p:spPr>
        <p:txBody>
          <a:bodyPr/>
          <a:lstStyle/>
          <a:p>
            <a:r>
              <a:t>对象语法</a:t>
            </a:r>
          </a:p>
          <a:p>
            <a:pPr lvl="1"/>
            <a:r>
              <a:t>给v-bind:class设置一个对象，可以动态的切换class</a:t>
            </a:r>
          </a:p>
        </p:txBody>
      </p:sp>
      <p:sp>
        <p:nvSpPr>
          <p:cNvPr id="14" name="AutoShape 7"/>
          <p:cNvSpPr>
            <a:spLocks noChangeArrowheads="1"/>
          </p:cNvSpPr>
          <p:nvPr/>
        </p:nvSpPr>
        <p:spPr bwMode="auto">
          <a:xfrm>
            <a:off x="1240155" y="2562225"/>
            <a:ext cx="8619490" cy="274002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30000"/>
              </a:lnSpc>
              <a:spcBef>
                <a:spcPct val="20000"/>
              </a:spcBef>
              <a:buClr>
                <a:schemeClr val="tx2"/>
              </a:buClr>
              <a:defRPr/>
            </a:pPr>
            <a:r>
              <a:rPr b="1" dirty="0">
                <a:latin typeface="+mn-lt"/>
              </a:rPr>
              <a:t>&lt;div :class="{ </a:t>
            </a:r>
            <a:r>
              <a:rPr b="1" dirty="0">
                <a:solidFill>
                  <a:srgbClr val="FF0000"/>
                </a:solidFill>
                <a:latin typeface="+mn-lt"/>
              </a:rPr>
              <a:t>active: isActive</a:t>
            </a:r>
            <a:r>
              <a:rPr b="1" dirty="0">
                <a:latin typeface="+mn-lt"/>
              </a:rPr>
              <a:t> }"&gt;对象语法&lt;/div&gt;</a:t>
            </a:r>
            <a:endParaRPr b="1" dirty="0">
              <a:latin typeface="+mn-lt"/>
            </a:endParaRPr>
          </a:p>
          <a:p>
            <a:pPr marL="342900" indent="-342900" eaLnBrk="0" hangingPunct="0">
              <a:lnSpc>
                <a:spcPct val="130000"/>
              </a:lnSpc>
              <a:spcBef>
                <a:spcPct val="20000"/>
              </a:spcBef>
              <a:buClr>
                <a:schemeClr val="tx2"/>
              </a:buClr>
              <a:defRPr/>
            </a:pPr>
            <a:r>
              <a:rPr b="1" dirty="0">
                <a:latin typeface="+mn-lt"/>
              </a:rPr>
              <a:t>&lt;style scoped&gt;</a:t>
            </a:r>
            <a:endParaRPr b="1" dirty="0">
              <a:latin typeface="+mn-lt"/>
            </a:endParaRPr>
          </a:p>
          <a:p>
            <a:pPr marL="342900" indent="-342900" eaLnBrk="0" hangingPunct="0">
              <a:lnSpc>
                <a:spcPct val="130000"/>
              </a:lnSpc>
              <a:spcBef>
                <a:spcPct val="20000"/>
              </a:spcBef>
              <a:buClr>
                <a:schemeClr val="tx2"/>
              </a:buClr>
              <a:defRPr/>
            </a:pPr>
            <a:r>
              <a:rPr b="1" dirty="0">
                <a:solidFill>
                  <a:srgbClr val="FF0000"/>
                </a:solidFill>
                <a:latin typeface="+mn-lt"/>
              </a:rPr>
              <a:t>.active</a:t>
            </a:r>
            <a:r>
              <a:rPr b="1" dirty="0">
                <a:latin typeface="+mn-lt"/>
              </a:rPr>
              <a:t>{</a:t>
            </a:r>
            <a:endParaRPr b="1" dirty="0">
              <a:latin typeface="+mn-lt"/>
            </a:endParaRPr>
          </a:p>
          <a:p>
            <a:pPr marL="342900" indent="-342900" eaLnBrk="0" hangingPunct="0">
              <a:lnSpc>
                <a:spcPct val="130000"/>
              </a:lnSpc>
              <a:spcBef>
                <a:spcPct val="20000"/>
              </a:spcBef>
              <a:buClr>
                <a:schemeClr val="tx2"/>
              </a:buClr>
              <a:defRPr/>
            </a:pPr>
            <a:r>
              <a:rPr b="1" dirty="0">
                <a:latin typeface="+mn-lt"/>
              </a:rPr>
              <a:t>    border: 1px solid #000;</a:t>
            </a:r>
            <a:endParaRPr b="1" dirty="0">
              <a:latin typeface="+mn-lt"/>
            </a:endParaRPr>
          </a:p>
          <a:p>
            <a:pPr marL="342900" indent="-342900" eaLnBrk="0" hangingPunct="0">
              <a:lnSpc>
                <a:spcPct val="130000"/>
              </a:lnSpc>
              <a:spcBef>
                <a:spcPct val="20000"/>
              </a:spcBef>
              <a:buClr>
                <a:schemeClr val="tx2"/>
              </a:buClr>
              <a:defRPr/>
            </a:pPr>
            <a:r>
              <a:rPr b="1" dirty="0">
                <a:latin typeface="+mn-lt"/>
              </a:rPr>
              <a:t>}</a:t>
            </a:r>
            <a:endParaRPr b="1" dirty="0">
              <a:latin typeface="+mn-lt"/>
            </a:endParaRPr>
          </a:p>
          <a:p>
            <a:pPr marL="342900" indent="-342900" eaLnBrk="0" hangingPunct="0">
              <a:lnSpc>
                <a:spcPct val="130000"/>
              </a:lnSpc>
              <a:spcBef>
                <a:spcPct val="20000"/>
              </a:spcBef>
              <a:buClr>
                <a:schemeClr val="tx2"/>
              </a:buClr>
              <a:defRPr/>
            </a:pPr>
            <a:r>
              <a:rPr b="1" dirty="0">
                <a:latin typeface="+mn-lt"/>
              </a:rPr>
              <a:t>&lt;/style&gt;</a:t>
            </a:r>
            <a:endParaRPr b="1" dirty="0">
              <a:latin typeface="+mn-lt"/>
            </a:endParaRPr>
          </a:p>
        </p:txBody>
      </p:sp>
      <p:grpSp>
        <p:nvGrpSpPr>
          <p:cNvPr id="7" name="组合 6"/>
          <p:cNvGrpSpPr/>
          <p:nvPr/>
        </p:nvGrpSpPr>
        <p:grpSpPr>
          <a:xfrm>
            <a:off x="4451699" y="5527675"/>
            <a:ext cx="3288602" cy="614680"/>
            <a:chOff x="1488" y="2503"/>
            <a:chExt cx="580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655" cy="737"/>
              <a:chOff x="1638" y="2598"/>
              <a:chExt cx="5655" cy="737"/>
            </a:xfrm>
          </p:grpSpPr>
          <p:sp>
            <p:nvSpPr>
              <p:cNvPr id="6" name="文本框 5"/>
              <p:cNvSpPr txBox="1"/>
              <p:nvPr/>
            </p:nvSpPr>
            <p:spPr>
              <a:xfrm>
                <a:off x="2422" y="2648"/>
                <a:ext cx="487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7</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demo</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82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533495"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42" name="图片 42" descr="图4.7 对象语法"/>
          <p:cNvPicPr>
            <a:picLocks noChangeAspect="1"/>
          </p:cNvPicPr>
          <p:nvPr/>
        </p:nvPicPr>
        <p:blipFill>
          <a:blip r:embed="rId2"/>
          <a:stretch>
            <a:fillRect/>
          </a:stretch>
        </p:blipFill>
        <p:spPr>
          <a:xfrm>
            <a:off x="4451985" y="1308100"/>
            <a:ext cx="6844030" cy="3994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绑定class的方式</a:t>
            </a:r>
            <a:r>
              <a:rPr lang="en-US" sz="3700">
                <a:sym typeface="+mn-ea"/>
              </a:rPr>
              <a:t>4-2</a:t>
            </a:r>
            <a:endParaRPr lang="en-US" sz="3700">
              <a:sym typeface="+mn-ea"/>
            </a:endParaRPr>
          </a:p>
        </p:txBody>
      </p:sp>
      <p:sp>
        <p:nvSpPr>
          <p:cNvPr id="95" name="Shape 95"/>
          <p:cNvSpPr/>
          <p:nvPr>
            <p:ph type="body" idx="1"/>
          </p:nvPr>
        </p:nvSpPr>
        <p:spPr>
          <a:xfrm>
            <a:off x="771525" y="1308100"/>
            <a:ext cx="9959340" cy="4818380"/>
          </a:xfrm>
          <a:prstGeom prst="rect">
            <a:avLst/>
          </a:prstGeom>
        </p:spPr>
        <p:txBody>
          <a:bodyPr/>
          <a:lstStyle/>
          <a:p>
            <a:r>
              <a:t>对象中也可以传入多个属性，来动态切换class，另外特别强调一点，动态绑定的class可以与普通的class共存</a:t>
            </a:r>
          </a:p>
        </p:txBody>
      </p:sp>
      <p:sp>
        <p:nvSpPr>
          <p:cNvPr id="14" name="AutoShape 7"/>
          <p:cNvSpPr>
            <a:spLocks noChangeArrowheads="1"/>
          </p:cNvSpPr>
          <p:nvPr/>
        </p:nvSpPr>
        <p:spPr bwMode="auto">
          <a:xfrm>
            <a:off x="1240155" y="2644775"/>
            <a:ext cx="8619490" cy="230822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30000"/>
              </a:lnSpc>
              <a:spcBef>
                <a:spcPct val="20000"/>
              </a:spcBef>
              <a:buClr>
                <a:schemeClr val="tx2"/>
              </a:buClr>
              <a:defRPr/>
            </a:pPr>
            <a:r>
              <a:rPr b="1" dirty="0">
                <a:latin typeface="+mn-lt"/>
              </a:rPr>
              <a:t>&lt;!-- 省略部分代码 --&gt;</a:t>
            </a:r>
            <a:endParaRPr b="1" dirty="0">
              <a:latin typeface="+mn-lt"/>
            </a:endParaRPr>
          </a:p>
          <a:p>
            <a:pPr marL="342900" indent="-342900" eaLnBrk="0" hangingPunct="0">
              <a:lnSpc>
                <a:spcPct val="130000"/>
              </a:lnSpc>
              <a:spcBef>
                <a:spcPct val="20000"/>
              </a:spcBef>
              <a:buClr>
                <a:schemeClr val="tx2"/>
              </a:buClr>
              <a:defRPr/>
            </a:pPr>
            <a:r>
              <a:rPr b="1" dirty="0">
                <a:latin typeface="+mn-lt"/>
              </a:rPr>
              <a:t>&lt;div :class="{ active: isActive }"&gt;对象语法&lt;/div&gt;</a:t>
            </a:r>
            <a:endParaRPr b="1" dirty="0">
              <a:latin typeface="+mn-lt"/>
            </a:endParaRPr>
          </a:p>
          <a:p>
            <a:pPr marL="342900" indent="-342900" eaLnBrk="0" hangingPunct="0">
              <a:lnSpc>
                <a:spcPct val="130000"/>
              </a:lnSpc>
              <a:spcBef>
                <a:spcPct val="20000"/>
              </a:spcBef>
              <a:buClr>
                <a:schemeClr val="tx2"/>
              </a:buClr>
              <a:defRPr/>
            </a:pPr>
            <a:r>
              <a:rPr b="1" dirty="0">
                <a:latin typeface="+mn-lt"/>
              </a:rPr>
              <a:t>&lt;div class="static" :class="{ active: isActive, danger: hasError }"&gt;多个属性的对象语法&lt;/div&gt;</a:t>
            </a:r>
            <a:endParaRPr b="1" dirty="0">
              <a:latin typeface="+mn-lt"/>
            </a:endParaRPr>
          </a:p>
        </p:txBody>
      </p:sp>
      <p:grpSp>
        <p:nvGrpSpPr>
          <p:cNvPr id="7" name="组合 6"/>
          <p:cNvGrpSpPr/>
          <p:nvPr/>
        </p:nvGrpSpPr>
        <p:grpSpPr>
          <a:xfrm>
            <a:off x="4451699" y="5527675"/>
            <a:ext cx="3288602" cy="614680"/>
            <a:chOff x="1488" y="2503"/>
            <a:chExt cx="580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655" cy="737"/>
              <a:chOff x="1638" y="2598"/>
              <a:chExt cx="5655" cy="737"/>
            </a:xfrm>
          </p:grpSpPr>
          <p:sp>
            <p:nvSpPr>
              <p:cNvPr id="6" name="文本框 5"/>
              <p:cNvSpPr txBox="1"/>
              <p:nvPr/>
            </p:nvSpPr>
            <p:spPr>
              <a:xfrm>
                <a:off x="2422" y="2648"/>
                <a:ext cx="487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8</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demo</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82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533495"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43" name="图片 43" descr="图4.8 多个属性的对象语法"/>
          <p:cNvPicPr>
            <a:picLocks noChangeAspect="1"/>
          </p:cNvPicPr>
          <p:nvPr/>
        </p:nvPicPr>
        <p:blipFill>
          <a:blip r:embed="rId2"/>
          <a:stretch>
            <a:fillRect/>
          </a:stretch>
        </p:blipFill>
        <p:spPr>
          <a:xfrm>
            <a:off x="4022090" y="1218565"/>
            <a:ext cx="6741795" cy="3934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绑定class的方式</a:t>
            </a:r>
            <a:r>
              <a:rPr lang="en-US" sz="3700">
                <a:sym typeface="+mn-ea"/>
              </a:rPr>
              <a:t>4-3</a:t>
            </a:r>
            <a:endParaRPr lang="en-US" sz="3700">
              <a:sym typeface="+mn-ea"/>
            </a:endParaRPr>
          </a:p>
        </p:txBody>
      </p:sp>
      <p:sp>
        <p:nvSpPr>
          <p:cNvPr id="95" name="Shape 95"/>
          <p:cNvSpPr/>
          <p:nvPr>
            <p:ph type="body" idx="1"/>
          </p:nvPr>
        </p:nvSpPr>
        <p:spPr>
          <a:xfrm>
            <a:off x="771525" y="1308100"/>
            <a:ext cx="9959340" cy="4818380"/>
          </a:xfrm>
          <a:prstGeom prst="rect">
            <a:avLst/>
          </a:prstGeom>
        </p:spPr>
        <p:txBody>
          <a:bodyPr/>
          <a:lstStyle/>
          <a:p>
            <a:r>
              <a:t>数组语法</a:t>
            </a:r>
          </a:p>
          <a:p>
            <a:pPr lvl="1"/>
            <a:r>
              <a:t>当需要应用多个class时，可以使用数组语法，给:class绑定一个数组，应用一个class列表</a:t>
            </a:r>
          </a:p>
        </p:txBody>
      </p:sp>
      <p:sp>
        <p:nvSpPr>
          <p:cNvPr id="14" name="AutoShape 7"/>
          <p:cNvSpPr>
            <a:spLocks noChangeArrowheads="1"/>
          </p:cNvSpPr>
          <p:nvPr/>
        </p:nvSpPr>
        <p:spPr bwMode="auto">
          <a:xfrm>
            <a:off x="1240155" y="2974975"/>
            <a:ext cx="8619490" cy="129540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30000"/>
              </a:lnSpc>
              <a:spcBef>
                <a:spcPct val="20000"/>
              </a:spcBef>
              <a:buClr>
                <a:schemeClr val="tx2"/>
              </a:buClr>
              <a:defRPr/>
            </a:pPr>
            <a:r>
              <a:rPr b="1" dirty="0">
                <a:latin typeface="+mn-lt"/>
              </a:rPr>
              <a:t>&lt;!-- 数组语法 --&gt;</a:t>
            </a:r>
            <a:endParaRPr b="1" dirty="0">
              <a:latin typeface="+mn-lt"/>
            </a:endParaRPr>
          </a:p>
          <a:p>
            <a:pPr marL="342900" indent="-342900" eaLnBrk="0" hangingPunct="0">
              <a:lnSpc>
                <a:spcPct val="130000"/>
              </a:lnSpc>
              <a:spcBef>
                <a:spcPct val="20000"/>
              </a:spcBef>
              <a:buClr>
                <a:schemeClr val="tx2"/>
              </a:buClr>
              <a:defRPr/>
            </a:pPr>
            <a:r>
              <a:rPr b="1" dirty="0">
                <a:latin typeface="+mn-lt"/>
              </a:rPr>
              <a:t>&lt;div v-bind:class="</a:t>
            </a:r>
            <a:r>
              <a:rPr b="1" dirty="0">
                <a:solidFill>
                  <a:srgbClr val="FF0000"/>
                </a:solidFill>
                <a:latin typeface="+mn-lt"/>
              </a:rPr>
              <a:t>[activeClass, errorClass]</a:t>
            </a:r>
            <a:r>
              <a:rPr b="1" dirty="0">
                <a:latin typeface="+mn-lt"/>
              </a:rPr>
              <a:t>"&gt;数组语法&lt;/div&gt;</a:t>
            </a:r>
            <a:endParaRPr b="1" dirty="0">
              <a:latin typeface="+mn-lt"/>
            </a:endParaRPr>
          </a:p>
        </p:txBody>
      </p:sp>
      <p:grpSp>
        <p:nvGrpSpPr>
          <p:cNvPr id="7" name="组合 6"/>
          <p:cNvGrpSpPr/>
          <p:nvPr/>
        </p:nvGrpSpPr>
        <p:grpSpPr>
          <a:xfrm>
            <a:off x="4451699" y="5527675"/>
            <a:ext cx="3288602" cy="614680"/>
            <a:chOff x="1488" y="2503"/>
            <a:chExt cx="580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655" cy="737"/>
              <a:chOff x="1638" y="2598"/>
              <a:chExt cx="5655" cy="737"/>
            </a:xfrm>
          </p:grpSpPr>
          <p:sp>
            <p:nvSpPr>
              <p:cNvPr id="6" name="文本框 5"/>
              <p:cNvSpPr txBox="1"/>
              <p:nvPr/>
            </p:nvSpPr>
            <p:spPr>
              <a:xfrm>
                <a:off x="2422" y="2648"/>
                <a:ext cx="487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9</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demo</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82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533495"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51" name="图片 51" descr="图4.9 数组语法"/>
          <p:cNvPicPr>
            <a:picLocks noChangeAspect="1"/>
          </p:cNvPicPr>
          <p:nvPr/>
        </p:nvPicPr>
        <p:blipFill>
          <a:blip r:embed="rId2"/>
          <a:stretch>
            <a:fillRect/>
          </a:stretch>
        </p:blipFill>
        <p:spPr>
          <a:xfrm>
            <a:off x="4451985" y="1308100"/>
            <a:ext cx="6250305" cy="3647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绑定class的方式</a:t>
            </a:r>
            <a:r>
              <a:rPr lang="en-US" sz="3700">
                <a:sym typeface="+mn-ea"/>
              </a:rPr>
              <a:t>4-4</a:t>
            </a:r>
            <a:endParaRPr lang="en-US" sz="3700">
              <a:sym typeface="+mn-ea"/>
            </a:endParaRPr>
          </a:p>
        </p:txBody>
      </p:sp>
      <p:sp>
        <p:nvSpPr>
          <p:cNvPr id="95" name="Shape 95"/>
          <p:cNvSpPr/>
          <p:nvPr>
            <p:ph type="body" idx="1"/>
          </p:nvPr>
        </p:nvSpPr>
        <p:spPr>
          <a:xfrm>
            <a:off x="771525" y="1308100"/>
            <a:ext cx="9959340" cy="4818380"/>
          </a:xfrm>
          <a:prstGeom prst="rect">
            <a:avLst/>
          </a:prstGeom>
        </p:spPr>
        <p:txBody>
          <a:bodyPr/>
          <a:lstStyle/>
          <a:p>
            <a:r>
              <a:t>可以使用三元表达式来根据条件切换class</a:t>
            </a:r>
          </a:p>
        </p:txBody>
      </p:sp>
      <p:sp>
        <p:nvSpPr>
          <p:cNvPr id="14" name="AutoShape 7"/>
          <p:cNvSpPr>
            <a:spLocks noChangeArrowheads="1"/>
          </p:cNvSpPr>
          <p:nvPr/>
        </p:nvSpPr>
        <p:spPr bwMode="auto">
          <a:xfrm>
            <a:off x="1240155" y="2249170"/>
            <a:ext cx="8619490" cy="156019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30000"/>
              </a:lnSpc>
              <a:spcBef>
                <a:spcPct val="20000"/>
              </a:spcBef>
              <a:buClr>
                <a:schemeClr val="tx2"/>
              </a:buClr>
              <a:defRPr/>
            </a:pPr>
            <a:r>
              <a:rPr b="1" dirty="0">
                <a:latin typeface="+mn-lt"/>
              </a:rPr>
              <a:t>&lt;!-- 省略部分代码 --&gt;</a:t>
            </a:r>
            <a:endParaRPr b="1" dirty="0">
              <a:latin typeface="+mn-lt"/>
            </a:endParaRPr>
          </a:p>
          <a:p>
            <a:pPr marL="342900" indent="-342900" eaLnBrk="0" hangingPunct="0">
              <a:lnSpc>
                <a:spcPct val="130000"/>
              </a:lnSpc>
              <a:spcBef>
                <a:spcPct val="20000"/>
              </a:spcBef>
              <a:buClr>
                <a:schemeClr val="tx2"/>
              </a:buClr>
              <a:defRPr/>
            </a:pPr>
            <a:r>
              <a:rPr b="1" dirty="0">
                <a:latin typeface="+mn-lt"/>
              </a:rPr>
              <a:t>&lt;div v-bind:class="</a:t>
            </a:r>
            <a:r>
              <a:rPr b="1" dirty="0">
                <a:solidFill>
                  <a:srgbClr val="FF0000"/>
                </a:solidFill>
                <a:latin typeface="+mn-lt"/>
              </a:rPr>
              <a:t>[isActive?activeClass:'', errorClass]</a:t>
            </a:r>
            <a:r>
              <a:rPr b="1" dirty="0">
                <a:latin typeface="+mn-lt"/>
              </a:rPr>
              <a:t>"&gt;三元表达式的数组语法&lt;/div&gt;</a:t>
            </a:r>
            <a:endParaRPr b="1" dirty="0">
              <a:latin typeface="+mn-lt"/>
            </a:endParaRPr>
          </a:p>
        </p:txBody>
      </p:sp>
      <p:grpSp>
        <p:nvGrpSpPr>
          <p:cNvPr id="7" name="组合 6"/>
          <p:cNvGrpSpPr/>
          <p:nvPr/>
        </p:nvGrpSpPr>
        <p:grpSpPr>
          <a:xfrm>
            <a:off x="4451699" y="5527675"/>
            <a:ext cx="3288602" cy="614680"/>
            <a:chOff x="1488" y="2503"/>
            <a:chExt cx="580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655" cy="737"/>
              <a:chOff x="1638" y="2598"/>
              <a:chExt cx="5655" cy="737"/>
            </a:xfrm>
          </p:grpSpPr>
          <p:sp>
            <p:nvSpPr>
              <p:cNvPr id="6" name="文本框 5"/>
              <p:cNvSpPr txBox="1"/>
              <p:nvPr/>
            </p:nvSpPr>
            <p:spPr>
              <a:xfrm>
                <a:off x="2422" y="2648"/>
                <a:ext cx="487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10</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demo</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82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533495"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3" name="图片 3" descr="图4.10 数组语法中使用三目运算符"/>
          <p:cNvPicPr>
            <a:picLocks noChangeAspect="1"/>
          </p:cNvPicPr>
          <p:nvPr/>
        </p:nvPicPr>
        <p:blipFill>
          <a:blip r:embed="rId2"/>
          <a:stretch>
            <a:fillRect/>
          </a:stretch>
        </p:blipFill>
        <p:spPr>
          <a:xfrm>
            <a:off x="4536440" y="1102995"/>
            <a:ext cx="5772785" cy="4219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绑定内联样式</a:t>
            </a:r>
            <a:r>
              <a:rPr lang="en-US" sz="3700">
                <a:sym typeface="+mn-ea"/>
              </a:rPr>
              <a:t>2-1</a:t>
            </a:r>
            <a:endParaRPr lang="en-US" sz="3700">
              <a:sym typeface="+mn-ea"/>
            </a:endParaRPr>
          </a:p>
        </p:txBody>
      </p:sp>
      <p:sp>
        <p:nvSpPr>
          <p:cNvPr id="95" name="Shape 95"/>
          <p:cNvSpPr/>
          <p:nvPr>
            <p:ph type="body" idx="1"/>
          </p:nvPr>
        </p:nvSpPr>
        <p:spPr>
          <a:xfrm>
            <a:off x="771525" y="1308100"/>
            <a:ext cx="9959340" cy="4818380"/>
          </a:xfrm>
          <a:prstGeom prst="rect">
            <a:avLst/>
          </a:prstGeom>
        </p:spPr>
        <p:txBody>
          <a:bodyPr/>
          <a:lstStyle/>
          <a:p>
            <a:r>
              <a:t>使用v-bind:style(即 :style)可以给元素绑定内联样式，方法与:class类似</a:t>
            </a:r>
          </a:p>
        </p:txBody>
      </p:sp>
      <p:sp>
        <p:nvSpPr>
          <p:cNvPr id="14" name="AutoShape 7"/>
          <p:cNvSpPr>
            <a:spLocks noChangeArrowheads="1"/>
          </p:cNvSpPr>
          <p:nvPr/>
        </p:nvSpPr>
        <p:spPr bwMode="auto">
          <a:xfrm>
            <a:off x="1285875" y="2578735"/>
            <a:ext cx="8511540" cy="137922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30000"/>
              </a:lnSpc>
              <a:spcBef>
                <a:spcPct val="20000"/>
              </a:spcBef>
              <a:buClr>
                <a:schemeClr val="tx2"/>
              </a:buClr>
              <a:defRPr/>
            </a:pPr>
            <a:r>
              <a:rPr b="1" dirty="0">
                <a:latin typeface="+mn-lt"/>
              </a:rPr>
              <a:t>&lt;div :style="</a:t>
            </a:r>
            <a:r>
              <a:rPr b="1" dirty="0">
                <a:solidFill>
                  <a:srgbClr val="FF0000"/>
                </a:solidFill>
                <a:latin typeface="+mn-lt"/>
              </a:rPr>
              <a:t>{border: activeColor, fontSize: fontSize + 'px'}</a:t>
            </a:r>
            <a:r>
              <a:rPr b="1" dirty="0">
                <a:latin typeface="+mn-lt"/>
              </a:rPr>
              <a:t>"&gt;绑定内联样式&lt;/div&gt;</a:t>
            </a:r>
            <a:endParaRPr b="1" dirty="0">
              <a:latin typeface="+mn-lt"/>
            </a:endParaRPr>
          </a:p>
        </p:txBody>
      </p:sp>
      <p:grpSp>
        <p:nvGrpSpPr>
          <p:cNvPr id="7" name="组合 6"/>
          <p:cNvGrpSpPr/>
          <p:nvPr/>
        </p:nvGrpSpPr>
        <p:grpSpPr>
          <a:xfrm>
            <a:off x="4451699" y="5527675"/>
            <a:ext cx="3288602" cy="614680"/>
            <a:chOff x="1488" y="2503"/>
            <a:chExt cx="580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655" cy="737"/>
              <a:chOff x="1638" y="2598"/>
              <a:chExt cx="5655" cy="737"/>
            </a:xfrm>
          </p:grpSpPr>
          <p:sp>
            <p:nvSpPr>
              <p:cNvPr id="6" name="文本框 5"/>
              <p:cNvSpPr txBox="1"/>
              <p:nvPr/>
            </p:nvSpPr>
            <p:spPr>
              <a:xfrm>
                <a:off x="2422" y="2648"/>
                <a:ext cx="487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11</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demo</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82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533495"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55" name="图片 55" descr="图4.11 绑定内联样式"/>
          <p:cNvPicPr>
            <a:picLocks noChangeAspect="1"/>
          </p:cNvPicPr>
          <p:nvPr/>
        </p:nvPicPr>
        <p:blipFill>
          <a:blip r:embed="rId2"/>
          <a:stretch>
            <a:fillRect/>
          </a:stretch>
        </p:blipFill>
        <p:spPr>
          <a:xfrm>
            <a:off x="4866640" y="784860"/>
            <a:ext cx="6146800" cy="4490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lef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绑定内联样式</a:t>
            </a:r>
            <a:r>
              <a:rPr lang="en-US" sz="3700">
                <a:sym typeface="+mn-ea"/>
              </a:rPr>
              <a:t>2-2</a:t>
            </a:r>
            <a:endParaRPr lang="en-US" sz="3700">
              <a:sym typeface="+mn-ea"/>
            </a:endParaRPr>
          </a:p>
        </p:txBody>
      </p:sp>
      <p:sp>
        <p:nvSpPr>
          <p:cNvPr id="95" name="Shape 95"/>
          <p:cNvSpPr/>
          <p:nvPr>
            <p:ph type="body" idx="1"/>
          </p:nvPr>
        </p:nvSpPr>
        <p:spPr>
          <a:xfrm>
            <a:off x="771525" y="1308100"/>
            <a:ext cx="9959340" cy="4818380"/>
          </a:xfrm>
          <a:prstGeom prst="rect">
            <a:avLst/>
          </a:prstGeom>
        </p:spPr>
        <p:txBody>
          <a:bodyPr/>
          <a:lstStyle/>
          <a:p>
            <a:r>
              <a:t>大多数情况下，直接写一长串的样式不便于阅读和维护，实际的开发中一般是写在data或者computed里</a:t>
            </a:r>
            <a:r>
              <a:rPr lang="zh-CN"/>
              <a:t>，下面以data的形式来改写 </a:t>
            </a:r>
            <a:endParaRPr lang="en-US" altLang="zh-CN"/>
          </a:p>
        </p:txBody>
      </p:sp>
      <p:sp>
        <p:nvSpPr>
          <p:cNvPr id="14" name="AutoShape 7"/>
          <p:cNvSpPr>
            <a:spLocks noChangeArrowheads="1"/>
          </p:cNvSpPr>
          <p:nvPr/>
        </p:nvSpPr>
        <p:spPr bwMode="auto">
          <a:xfrm>
            <a:off x="1294130" y="1549400"/>
            <a:ext cx="8511540" cy="406019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10000"/>
              </a:lnSpc>
              <a:spcBef>
                <a:spcPct val="20000"/>
              </a:spcBef>
              <a:buClr>
                <a:schemeClr val="tx2"/>
              </a:buClr>
              <a:defRPr/>
            </a:pPr>
            <a:r>
              <a:rPr b="1" dirty="0">
                <a:latin typeface="+mn-lt"/>
              </a:rPr>
              <a:t>&lt;div </a:t>
            </a:r>
            <a:r>
              <a:rPr b="1" dirty="0">
                <a:solidFill>
                  <a:srgbClr val="FF0000"/>
                </a:solidFill>
                <a:latin typeface="+mn-lt"/>
              </a:rPr>
              <a:t>:style="styles"</a:t>
            </a:r>
            <a:r>
              <a:rPr b="1" dirty="0">
                <a:latin typeface="+mn-lt"/>
              </a:rPr>
              <a:t>&gt;绑定内联样式&lt;/div&gt; </a:t>
            </a:r>
            <a:endParaRPr b="1" dirty="0">
              <a:latin typeface="+mn-lt"/>
            </a:endParaRPr>
          </a:p>
          <a:p>
            <a:pPr marL="342900" indent="-342900" eaLnBrk="0" hangingPunct="0">
              <a:lnSpc>
                <a:spcPct val="110000"/>
              </a:lnSpc>
              <a:spcBef>
                <a:spcPct val="20000"/>
              </a:spcBef>
              <a:buClr>
                <a:schemeClr val="tx2"/>
              </a:buClr>
              <a:defRPr/>
            </a:pPr>
            <a:r>
              <a:rPr lang="en-US" b="1" dirty="0">
                <a:latin typeface="+mn-lt"/>
              </a:rPr>
              <a:t>// data </a:t>
            </a:r>
            <a:r>
              <a:rPr lang="zh-CN" altLang="en-US" b="1" dirty="0">
                <a:latin typeface="+mn-lt"/>
              </a:rPr>
              <a:t>部分</a:t>
            </a:r>
            <a:endParaRPr b="1" dirty="0">
              <a:latin typeface="+mn-lt"/>
            </a:endParaRPr>
          </a:p>
          <a:p>
            <a:pPr marL="342900" indent="-342900" eaLnBrk="0" hangingPunct="0">
              <a:lnSpc>
                <a:spcPct val="110000"/>
              </a:lnSpc>
              <a:spcBef>
                <a:spcPct val="20000"/>
              </a:spcBef>
              <a:buClr>
                <a:schemeClr val="tx2"/>
              </a:buClr>
              <a:defRPr/>
            </a:pPr>
            <a:r>
              <a:rPr b="1" dirty="0">
                <a:latin typeface="+mn-lt"/>
              </a:rPr>
              <a:t>data() {</a:t>
            </a:r>
            <a:endParaRPr b="1" dirty="0">
              <a:latin typeface="+mn-lt"/>
            </a:endParaRPr>
          </a:p>
          <a:p>
            <a:pPr marL="342900" indent="-342900" eaLnBrk="0" hangingPunct="0">
              <a:lnSpc>
                <a:spcPct val="110000"/>
              </a:lnSpc>
              <a:spcBef>
                <a:spcPct val="20000"/>
              </a:spcBef>
              <a:buClr>
                <a:schemeClr val="tx2"/>
              </a:buClr>
              <a:defRPr/>
            </a:pPr>
            <a:r>
              <a:rPr b="1" dirty="0">
                <a:latin typeface="+mn-lt"/>
              </a:rPr>
              <a:t>    return {</a:t>
            </a:r>
            <a:endParaRPr b="1" dirty="0">
              <a:latin typeface="+mn-lt"/>
            </a:endParaRPr>
          </a:p>
          <a:p>
            <a:pPr marL="342900" indent="-342900" eaLnBrk="0" hangingPunct="0">
              <a:lnSpc>
                <a:spcPct val="110000"/>
              </a:lnSpc>
              <a:spcBef>
                <a:spcPct val="20000"/>
              </a:spcBef>
              <a:buClr>
                <a:schemeClr val="tx2"/>
              </a:buClr>
              <a:defRPr/>
            </a:pPr>
            <a:r>
              <a:rPr b="1" dirty="0">
                <a:latin typeface="+mn-lt"/>
              </a:rPr>
              <a:t>    </a:t>
            </a:r>
            <a:r>
              <a:rPr b="1" dirty="0">
                <a:solidFill>
                  <a:srgbClr val="FF0000"/>
                </a:solidFill>
                <a:latin typeface="+mn-lt"/>
              </a:rPr>
              <a:t> styles</a:t>
            </a:r>
            <a:r>
              <a:rPr b="1" dirty="0">
                <a:latin typeface="+mn-lt"/>
              </a:rPr>
              <a:t>:{</a:t>
            </a:r>
            <a:endParaRPr b="1" dirty="0">
              <a:latin typeface="+mn-lt"/>
            </a:endParaRPr>
          </a:p>
          <a:p>
            <a:pPr marL="342900" indent="-342900" eaLnBrk="0" hangingPunct="0">
              <a:lnSpc>
                <a:spcPct val="110000"/>
              </a:lnSpc>
              <a:spcBef>
                <a:spcPct val="20000"/>
              </a:spcBef>
              <a:buClr>
                <a:schemeClr val="tx2"/>
              </a:buClr>
              <a:defRPr/>
            </a:pPr>
            <a:r>
              <a:rPr b="1" dirty="0">
                <a:latin typeface="+mn-lt"/>
              </a:rPr>
              <a:t>          border: '1px solid #000',</a:t>
            </a:r>
            <a:endParaRPr b="1" dirty="0">
              <a:latin typeface="+mn-lt"/>
            </a:endParaRPr>
          </a:p>
          <a:p>
            <a:pPr marL="342900" indent="-342900" eaLnBrk="0" hangingPunct="0">
              <a:lnSpc>
                <a:spcPct val="110000"/>
              </a:lnSpc>
              <a:spcBef>
                <a:spcPct val="20000"/>
              </a:spcBef>
              <a:buClr>
                <a:schemeClr val="tx2"/>
              </a:buClr>
              <a:defRPr/>
            </a:pPr>
            <a:r>
              <a:rPr b="1" dirty="0">
                <a:latin typeface="+mn-lt"/>
              </a:rPr>
              <a:t>          fontSize: 22 + 'px'</a:t>
            </a:r>
            <a:endParaRPr b="1" dirty="0">
              <a:latin typeface="+mn-lt"/>
            </a:endParaRPr>
          </a:p>
          <a:p>
            <a:pPr marL="342900" indent="-342900" eaLnBrk="0" hangingPunct="0">
              <a:lnSpc>
                <a:spcPct val="110000"/>
              </a:lnSpc>
              <a:spcBef>
                <a:spcPct val="20000"/>
              </a:spcBef>
              <a:buClr>
                <a:schemeClr val="tx2"/>
              </a:buClr>
              <a:defRPr/>
            </a:pPr>
            <a:r>
              <a:rPr b="1" dirty="0">
                <a:latin typeface="+mn-lt"/>
              </a:rPr>
              <a:t>      }</a:t>
            </a:r>
            <a:endParaRPr b="1" dirty="0">
              <a:latin typeface="+mn-lt"/>
            </a:endParaRPr>
          </a:p>
          <a:p>
            <a:pPr marL="342900" indent="-342900" eaLnBrk="0" hangingPunct="0">
              <a:lnSpc>
                <a:spcPct val="110000"/>
              </a:lnSpc>
              <a:spcBef>
                <a:spcPct val="20000"/>
              </a:spcBef>
              <a:buClr>
                <a:schemeClr val="tx2"/>
              </a:buClr>
              <a:defRPr/>
            </a:pPr>
            <a:r>
              <a:rPr b="1" dirty="0">
                <a:latin typeface="+mn-lt"/>
              </a:rPr>
              <a:t>    };</a:t>
            </a:r>
            <a:endParaRPr b="1" dirty="0">
              <a:latin typeface="+mn-lt"/>
            </a:endParaRPr>
          </a:p>
          <a:p>
            <a:pPr marL="342900" indent="-342900" eaLnBrk="0" hangingPunct="0">
              <a:lnSpc>
                <a:spcPct val="110000"/>
              </a:lnSpc>
              <a:spcBef>
                <a:spcPct val="20000"/>
              </a:spcBef>
              <a:buClr>
                <a:schemeClr val="tx2"/>
              </a:buClr>
              <a:defRPr/>
            </a:pPr>
            <a:r>
              <a:rPr b="1" dirty="0">
                <a:latin typeface="+mn-lt"/>
              </a:rPr>
              <a:t>  }</a:t>
            </a:r>
            <a:endParaRPr b="1" dirty="0">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t>总结</a:t>
            </a:r>
          </a:p>
        </p:txBody>
      </p:sp>
      <p:sp>
        <p:nvSpPr>
          <p:cNvPr id="53251" name="TextBox 4"/>
          <p:cNvSpPr txBox="1">
            <a:spLocks noChangeArrowheads="1"/>
          </p:cNvSpPr>
          <p:nvPr/>
        </p:nvSpPr>
        <p:spPr bwMode="auto">
          <a:xfrm>
            <a:off x="3543717" y="1617209"/>
            <a:ext cx="6383338"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404040"/>
                </a:solidFill>
                <a:ea typeface="微软雅黑" panose="020B0503020204020204" pitchFamily="34" charset="-122"/>
                <a:cs typeface="Arial" panose="020B0604020202020204" pitchFamily="34" charset="0"/>
              </a:rPr>
              <a:t>Vue.js是什么</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latin typeface="微软雅黑" panose="020B0503020204020204" pitchFamily="34" charset="-122"/>
              <a:ea typeface="微软雅黑" panose="020B0503020204020204" pitchFamily="34" charset="-122"/>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Vue实例与数据绑定</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zh-CN" altLang="en-US" sz="2000" b="1" dirty="0">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class与style绑定</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ea typeface="微软雅黑" panose="020B0503020204020204" pitchFamily="34" charset="-122"/>
              <a:cs typeface="Arial" panose="020B0604020202020204" pitchFamily="34" charset="0"/>
            </a:endParaRPr>
          </a:p>
          <a:p>
            <a:pPr eaLnBrk="1" hangingPunct="1"/>
            <a:endParaRPr lang="zh-CN" altLang="en-US" sz="2000" b="1" dirty="0">
              <a:ea typeface="微软雅黑" panose="020B0503020204020204" pitchFamily="34" charset="-122"/>
              <a:cs typeface="Arial" panose="020B0604020202020204" pitchFamily="34" charset="0"/>
            </a:endParaRPr>
          </a:p>
        </p:txBody>
      </p:sp>
      <p:sp>
        <p:nvSpPr>
          <p:cNvPr id="53252" name="AutoShape 3"/>
          <p:cNvSpPr/>
          <p:nvPr/>
        </p:nvSpPr>
        <p:spPr bwMode="auto">
          <a:xfrm>
            <a:off x="5644515" y="4255770"/>
            <a:ext cx="214630" cy="1231900"/>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53254" name="TextBox 12"/>
          <p:cNvSpPr txBox="1">
            <a:spLocks noChangeArrowheads="1"/>
          </p:cNvSpPr>
          <p:nvPr/>
        </p:nvSpPr>
        <p:spPr bwMode="auto">
          <a:xfrm>
            <a:off x="5859780" y="4237355"/>
            <a:ext cx="3739515" cy="117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sz="1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了解v-bind指令</a:t>
            </a:r>
            <a:endParaRPr sz="1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30000"/>
              </a:lnSpc>
            </a:pPr>
            <a:r>
              <a:rPr lang="en-US" altLang="zh-CN" sz="18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绑定class的方式</a:t>
            </a:r>
            <a:endParaRPr lang="en-US" altLang="zh-CN" sz="18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30000"/>
              </a:lnSpc>
            </a:pPr>
            <a:r>
              <a:rPr lang="zh-CN" altLang="en-US"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绑定内联样式</a:t>
            </a:r>
            <a:endParaRPr lang="zh-CN" altLang="en-US"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256" name="TextBox 15"/>
          <p:cNvSpPr txBox="1">
            <a:spLocks noChangeArrowheads="1"/>
          </p:cNvSpPr>
          <p:nvPr/>
        </p:nvSpPr>
        <p:spPr bwMode="auto">
          <a:xfrm>
            <a:off x="598170" y="3382010"/>
            <a:ext cx="265366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sz="2000" b="1" dirty="0">
                <a:solidFill>
                  <a:srgbClr val="404040"/>
                </a:solidFill>
                <a:ea typeface="微软雅黑" panose="020B0503020204020204" pitchFamily="34" charset="-122"/>
                <a:cs typeface="Arial" panose="020B0604020202020204" pitchFamily="34" charset="0"/>
              </a:rPr>
              <a:t>大觅项目的路由配置</a:t>
            </a:r>
            <a:endParaRPr sz="2000" b="1" dirty="0">
              <a:solidFill>
                <a:srgbClr val="404040"/>
              </a:solidFill>
              <a:ea typeface="微软雅黑" panose="020B0503020204020204" pitchFamily="34" charset="-122"/>
              <a:cs typeface="Arial" panose="020B0604020202020204" pitchFamily="34" charset="0"/>
            </a:endParaRPr>
          </a:p>
        </p:txBody>
      </p:sp>
      <p:sp>
        <p:nvSpPr>
          <p:cNvPr id="53257" name="AutoShape 3"/>
          <p:cNvSpPr/>
          <p:nvPr/>
        </p:nvSpPr>
        <p:spPr bwMode="auto">
          <a:xfrm>
            <a:off x="3182620" y="1501140"/>
            <a:ext cx="233680" cy="4161155"/>
          </a:xfrm>
          <a:prstGeom prst="leftBrace">
            <a:avLst>
              <a:gd name="adj1" fmla="val 62112"/>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4" name="AutoShape 3"/>
          <p:cNvSpPr/>
          <p:nvPr/>
        </p:nvSpPr>
        <p:spPr bwMode="auto">
          <a:xfrm>
            <a:off x="5176520" y="1326515"/>
            <a:ext cx="206375" cy="917575"/>
          </a:xfrm>
          <a:prstGeom prst="leftBrace">
            <a:avLst>
              <a:gd name="adj1" fmla="val 62207"/>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2" name="矩形 1"/>
          <p:cNvSpPr/>
          <p:nvPr/>
        </p:nvSpPr>
        <p:spPr>
          <a:xfrm>
            <a:off x="5452285" y="1247317"/>
            <a:ext cx="4748574" cy="1050925"/>
          </a:xfrm>
          <a:prstGeom prst="rect">
            <a:avLst/>
          </a:prstGeom>
        </p:spPr>
        <p:txBody>
          <a:bodyPr wrap="square">
            <a:spAutoFit/>
          </a:bodyPr>
          <a:lstStyle/>
          <a:p>
            <a:pPr lvl="0">
              <a:lnSpc>
                <a:spcPct val="130000"/>
              </a:lnSpc>
            </a:pPr>
            <a:r>
              <a:rPr lang="zh-CN" altLang="zh-CN" sz="1600" b="1" dirty="0">
                <a:solidFill>
                  <a:srgbClr val="404040"/>
                </a:solidFill>
                <a:ea typeface="微软雅黑" panose="020B0503020204020204" pitchFamily="34" charset="-122"/>
                <a:cs typeface="Arial" panose="020B0604020202020204" pitchFamily="34" charset="0"/>
              </a:rPr>
              <a:t>MVVM模式</a:t>
            </a:r>
            <a:endParaRPr lang="zh-CN" altLang="zh-CN" sz="1600" b="1" dirty="0">
              <a:solidFill>
                <a:srgbClr val="404040"/>
              </a:solidFill>
              <a:ea typeface="微软雅黑" panose="020B0503020204020204" pitchFamily="34" charset="-122"/>
              <a:cs typeface="Arial" panose="020B0604020202020204" pitchFamily="34" charset="0"/>
            </a:endParaRPr>
          </a:p>
          <a:p>
            <a:pPr lvl="0">
              <a:lnSpc>
                <a:spcPct val="130000"/>
              </a:lnSpc>
            </a:pPr>
            <a:r>
              <a:rPr lang="zh-CN" altLang="zh-CN" sz="1600" b="1" dirty="0">
                <a:solidFill>
                  <a:srgbClr val="404040"/>
                </a:solidFill>
                <a:ea typeface="微软雅黑" panose="020B0503020204020204" pitchFamily="34" charset="-122"/>
                <a:cs typeface="Arial" panose="020B0604020202020204" pitchFamily="34" charset="0"/>
              </a:rPr>
              <a:t>Vue.js的开发模式</a:t>
            </a:r>
            <a:endParaRPr lang="zh-CN" altLang="zh-CN" sz="1600" b="1" dirty="0">
              <a:solidFill>
                <a:srgbClr val="404040"/>
              </a:solidFill>
              <a:ea typeface="微软雅黑" panose="020B0503020204020204" pitchFamily="34" charset="-122"/>
              <a:cs typeface="Arial" panose="020B0604020202020204" pitchFamily="34" charset="0"/>
            </a:endParaRPr>
          </a:p>
          <a:p>
            <a:pPr lvl="0">
              <a:lnSpc>
                <a:spcPct val="130000"/>
              </a:lnSpc>
            </a:pPr>
            <a:r>
              <a:rPr lang="zh-CN" altLang="zh-CN" sz="1600" b="1" dirty="0">
                <a:solidFill>
                  <a:srgbClr val="FF0000"/>
                </a:solidFill>
                <a:ea typeface="微软雅黑" panose="020B0503020204020204" pitchFamily="34" charset="-122"/>
                <a:cs typeface="Arial" panose="020B0604020202020204" pitchFamily="34" charset="0"/>
              </a:rPr>
              <a:t>单文件组件的使用</a:t>
            </a:r>
            <a:endParaRPr lang="zh-CN" altLang="zh-CN" sz="1600" b="1" dirty="0">
              <a:solidFill>
                <a:srgbClr val="FF0000"/>
              </a:solidFill>
              <a:ea typeface="微软雅黑" panose="020B0503020204020204" pitchFamily="34" charset="-122"/>
              <a:cs typeface="Arial" panose="020B0604020202020204" pitchFamily="34" charset="0"/>
            </a:endParaRPr>
          </a:p>
        </p:txBody>
      </p:sp>
      <p:sp>
        <p:nvSpPr>
          <p:cNvPr id="19" name="AutoShape 3"/>
          <p:cNvSpPr/>
          <p:nvPr/>
        </p:nvSpPr>
        <p:spPr bwMode="auto">
          <a:xfrm>
            <a:off x="5924550" y="2805430"/>
            <a:ext cx="234315" cy="986790"/>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8" name="TextBox 17"/>
          <p:cNvSpPr txBox="1"/>
          <p:nvPr/>
        </p:nvSpPr>
        <p:spPr>
          <a:xfrm>
            <a:off x="6270625" y="2567305"/>
            <a:ext cx="3138170" cy="1170305"/>
          </a:xfrm>
          <a:prstGeom prst="rect">
            <a:avLst/>
          </a:prstGeom>
          <a:noFill/>
        </p:spPr>
        <p:txBody>
          <a:bodyPr wrap="square" rtlCol="0">
            <a:spAutoFit/>
          </a:bodyPr>
          <a:lstStyle/>
          <a:p>
            <a:pPr algn="l">
              <a:lnSpc>
                <a:spcPct val="130000"/>
              </a:lnSpc>
            </a:pPr>
            <a:r>
              <a:rPr lang="zh-CN" altLang="en-US" b="1" dirty="0">
                <a:solidFill>
                  <a:srgbClr val="404040"/>
                </a:solidFill>
                <a:latin typeface="微软雅黑" panose="020B0503020204020204" pitchFamily="34" charset="-122"/>
                <a:ea typeface="微软雅黑" panose="020B0503020204020204" pitchFamily="34" charset="-122"/>
              </a:rPr>
              <a:t>实例与数据</a:t>
            </a:r>
            <a:endParaRPr lang="zh-CN" altLang="en-US" b="1" dirty="0">
              <a:solidFill>
                <a:srgbClr val="404040"/>
              </a:solidFill>
              <a:latin typeface="微软雅黑" panose="020B0503020204020204" pitchFamily="34" charset="-122"/>
              <a:ea typeface="微软雅黑" panose="020B0503020204020204" pitchFamily="34" charset="-122"/>
            </a:endParaRPr>
          </a:p>
          <a:p>
            <a:pPr algn="l">
              <a:lnSpc>
                <a:spcPct val="130000"/>
              </a:lnSpc>
            </a:pPr>
            <a:r>
              <a:rPr lang="zh-CN" altLang="en-US" b="1" dirty="0">
                <a:solidFill>
                  <a:srgbClr val="404040"/>
                </a:solidFill>
                <a:latin typeface="微软雅黑" panose="020B0503020204020204" pitchFamily="34" charset="-122"/>
                <a:ea typeface="微软雅黑" panose="020B0503020204020204" pitchFamily="34" charset="-122"/>
              </a:rPr>
              <a:t>插值表达式</a:t>
            </a:r>
            <a:endParaRPr lang="zh-CN" altLang="en-US" b="1" dirty="0">
              <a:solidFill>
                <a:srgbClr val="404040"/>
              </a:solidFill>
              <a:latin typeface="微软雅黑" panose="020B0503020204020204" pitchFamily="34" charset="-122"/>
              <a:ea typeface="微软雅黑" panose="020B0503020204020204" pitchFamily="34" charset="-122"/>
            </a:endParaRPr>
          </a:p>
          <a:p>
            <a:pPr algn="l">
              <a:lnSpc>
                <a:spcPct val="130000"/>
              </a:lnSpc>
            </a:pPr>
            <a:r>
              <a:rPr b="1" dirty="0">
                <a:solidFill>
                  <a:srgbClr val="FF0000"/>
                </a:solidFill>
                <a:latin typeface="微软雅黑" panose="020B0503020204020204" pitchFamily="34" charset="-122"/>
                <a:ea typeface="微软雅黑" panose="020B0503020204020204" pitchFamily="34" charset="-122"/>
              </a:rPr>
              <a:t>生命周期</a:t>
            </a:r>
            <a:endParaRPr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作业</a:t>
            </a:r>
            <a:endParaRPr lang="zh-CN" altLang="en-US" dirty="0"/>
          </a:p>
        </p:txBody>
      </p:sp>
      <p:sp>
        <p:nvSpPr>
          <p:cNvPr id="3" name="内容占位符 2"/>
          <p:cNvSpPr>
            <a:spLocks noGrp="1"/>
          </p:cNvSpPr>
          <p:nvPr>
            <p:ph idx="1"/>
          </p:nvPr>
        </p:nvSpPr>
        <p:spPr/>
        <p:txBody>
          <a:bodyPr/>
          <a:lstStyle/>
          <a:p>
            <a:pPr lvl="0"/>
            <a:r>
              <a:rPr lang="zh-CN" altLang="en-US"/>
              <a:t>课后作业</a:t>
            </a:r>
            <a:endParaRPr lang="zh-CN" altLang="en-US"/>
          </a:p>
          <a:p>
            <a:pPr lvl="1"/>
            <a:r>
              <a:rPr lang="zh-CN" altLang="en-US">
                <a:solidFill>
                  <a:srgbClr val="FF0000"/>
                </a:solidFill>
              </a:rPr>
              <a:t>教员备课时根据班级情况在此添加内容，应区分必做、选做内容，以满足不同层次学员的需求</a:t>
            </a:r>
            <a:endParaRPr lang="zh-CN" altLang="en-US">
              <a:solidFill>
                <a:srgbClr val="FF0000"/>
              </a:solidFill>
            </a:endParaRPr>
          </a:p>
          <a:p>
            <a:pPr lvl="1"/>
            <a:endParaRPr lang="zh-CN" altLang="en-US"/>
          </a:p>
          <a:p>
            <a:pPr lvl="0"/>
            <a:r>
              <a:rPr lang="zh-CN" altLang="en-US"/>
              <a:t>预习作业</a:t>
            </a:r>
            <a:endParaRPr lang="zh-CN" altLang="en-US"/>
          </a:p>
          <a:p>
            <a:pPr lvl="1"/>
            <a:r>
              <a:rPr lang="zh-CN" altLang="en-US">
                <a:solidFill>
                  <a:srgbClr val="FF0000"/>
                </a:solidFill>
              </a:rPr>
              <a:t>教员备课时根据班级情况在此添加预习内容</a:t>
            </a:r>
            <a:endParaRPr lang="zh-CN" altLang="en-US">
              <a:solidFill>
                <a:srgbClr val="FF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t>Vue.js是什么</a:t>
            </a:r>
          </a:p>
        </p:txBody>
      </p:sp>
      <p:sp>
        <p:nvSpPr>
          <p:cNvPr id="7171" name="内容占位符 2"/>
          <p:cNvSpPr>
            <a:spLocks noGrp="1" noChangeArrowheads="1"/>
          </p:cNvSpPr>
          <p:nvPr>
            <p:ph idx="1"/>
          </p:nvPr>
        </p:nvSpPr>
        <p:spPr/>
        <p:txBody>
          <a:bodyPr/>
          <a:lstStyle/>
          <a:p>
            <a:r>
              <a:t>Vue.js官方介绍</a:t>
            </a:r>
            <a:r>
              <a:rPr lang="zh-CN"/>
              <a:t>它是</a:t>
            </a:r>
            <a:r>
              <a:t>简单小巧的核心，渐进式技术栈，足以应付任何规模的应用</a:t>
            </a:r>
          </a:p>
          <a:p>
            <a:r>
              <a:rPr lang="zh-CN"/>
              <a:t>主要内容部分</a:t>
            </a:r>
            <a:endParaRPr lang="zh-CN"/>
          </a:p>
          <a:p>
            <a:pPr lvl="1"/>
            <a:r>
              <a:t>MVVM模式</a:t>
            </a:r>
          </a:p>
          <a:p>
            <a:pPr lvl="1"/>
            <a:r>
              <a:rPr altLang="en-US"/>
              <a:t>Vue.js的开发模式</a:t>
            </a:r>
            <a:endParaRPr altLang="en-US"/>
          </a:p>
          <a:p>
            <a:pPr lvl="1"/>
            <a:r>
              <a:rPr altLang="en-US"/>
              <a:t>单文件组件</a:t>
            </a:r>
            <a:r>
              <a:rPr lang="zh-CN"/>
              <a:t>的使用</a:t>
            </a:r>
            <a:endParaRPr altLang="en-US"/>
          </a:p>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组合 1"/>
          <p:cNvGrpSpPr/>
          <p:nvPr/>
        </p:nvGrpSpPr>
        <p:grpSpPr>
          <a:xfrm>
            <a:off x="1938338" y="1322388"/>
            <a:ext cx="8239125" cy="4249737"/>
            <a:chOff x="5131" y="3475"/>
            <a:chExt cx="9508" cy="4905"/>
          </a:xfrm>
        </p:grpSpPr>
        <p:sp>
          <p:nvSpPr>
            <p:cNvPr id="3" name="文本框 4"/>
            <p:cNvSpPr txBox="1"/>
            <p:nvPr/>
          </p:nvSpPr>
          <p:spPr>
            <a:xfrm>
              <a:off x="5410" y="7920"/>
              <a:ext cx="3850" cy="460"/>
            </a:xfrm>
            <a:prstGeom prst="rect">
              <a:avLst/>
            </a:prstGeom>
            <a:noFill/>
            <a:ln w="9525">
              <a:noFill/>
            </a:ln>
          </p:spPr>
          <p:txBody>
            <a:bodyPr anchor="t">
              <a:spAutoFit/>
            </a:bodyPr>
            <a:p>
              <a:pPr algn="ctr"/>
              <a:r>
                <a:rPr lang="zh-CN" altLang="en-US" sz="2000" b="1" dirty="0">
                  <a:solidFill>
                    <a:srgbClr val="A0C101"/>
                  </a:solidFill>
                  <a:latin typeface="微软雅黑" panose="020B0503020204020204" pitchFamily="34" charset="-122"/>
                  <a:ea typeface="微软雅黑" panose="020B0503020204020204" pitchFamily="34" charset="-122"/>
                </a:rPr>
                <a:t>扫一扫 关注课工场</a:t>
              </a:r>
              <a:endParaRPr lang="zh-CN" altLang="en-US" sz="2000" b="1" dirty="0">
                <a:solidFill>
                  <a:srgbClr val="A0C101"/>
                </a:solidFill>
                <a:latin typeface="微软雅黑" panose="020B0503020204020204" pitchFamily="34" charset="-122"/>
                <a:ea typeface="微软雅黑" panose="020B0503020204020204" pitchFamily="34" charset="-122"/>
              </a:endParaRPr>
            </a:p>
          </p:txBody>
        </p:sp>
        <p:sp>
          <p:nvSpPr>
            <p:cNvPr id="4" name="文本框 5"/>
            <p:cNvSpPr txBox="1"/>
            <p:nvPr/>
          </p:nvSpPr>
          <p:spPr>
            <a:xfrm>
              <a:off x="10642" y="7920"/>
              <a:ext cx="3848" cy="460"/>
            </a:xfrm>
            <a:prstGeom prst="rect">
              <a:avLst/>
            </a:prstGeom>
            <a:noFill/>
            <a:ln w="9525">
              <a:noFill/>
            </a:ln>
          </p:spPr>
          <p:txBody>
            <a:bodyPr anchor="t">
              <a:spAutoFit/>
            </a:bodyPr>
            <a:p>
              <a:pPr algn="ctr"/>
              <a:r>
                <a:rPr lang="zh-CN" altLang="en-US" sz="2000" b="1" dirty="0">
                  <a:solidFill>
                    <a:srgbClr val="A0C101"/>
                  </a:solidFill>
                  <a:latin typeface="微软雅黑" panose="020B0503020204020204" pitchFamily="34" charset="-122"/>
                  <a:ea typeface="微软雅黑" panose="020B0503020204020204" pitchFamily="34" charset="-122"/>
                </a:rPr>
                <a:t>扫一扫 下载</a:t>
              </a:r>
              <a:r>
                <a:rPr lang="en-US" altLang="zh-CN" sz="2000" b="1" dirty="0">
                  <a:solidFill>
                    <a:srgbClr val="A0C101"/>
                  </a:solidFill>
                  <a:latin typeface="微软雅黑" panose="020B0503020204020204" pitchFamily="34" charset="-122"/>
                  <a:ea typeface="微软雅黑" panose="020B0503020204020204" pitchFamily="34" charset="-122"/>
                </a:rPr>
                <a:t>APP</a:t>
              </a:r>
              <a:endParaRPr lang="en-US" altLang="zh-CN" sz="2000" b="1" dirty="0">
                <a:solidFill>
                  <a:srgbClr val="A0C101"/>
                </a:solidFill>
                <a:latin typeface="微软雅黑" panose="020B0503020204020204" pitchFamily="34" charset="-122"/>
                <a:ea typeface="微软雅黑" panose="020B0503020204020204" pitchFamily="34" charset="-122"/>
              </a:endParaRPr>
            </a:p>
          </p:txBody>
        </p:sp>
        <p:pic>
          <p:nvPicPr>
            <p:cNvPr id="5" name="图片 2" descr="课工场最新APP二维码"/>
            <p:cNvPicPr>
              <a:picLocks noChangeAspect="1"/>
            </p:cNvPicPr>
            <p:nvPr/>
          </p:nvPicPr>
          <p:blipFill>
            <a:blip r:embed="rId1"/>
            <a:stretch>
              <a:fillRect/>
            </a:stretch>
          </p:blipFill>
          <p:spPr>
            <a:xfrm>
              <a:off x="10309" y="3475"/>
              <a:ext cx="4330" cy="4330"/>
            </a:xfrm>
            <a:prstGeom prst="rect">
              <a:avLst/>
            </a:prstGeom>
            <a:noFill/>
            <a:ln w="9525">
              <a:noFill/>
            </a:ln>
          </p:spPr>
        </p:pic>
        <p:pic>
          <p:nvPicPr>
            <p:cNvPr id="6" name="图片 1" descr="课工场最新微信"/>
            <p:cNvPicPr>
              <a:picLocks noChangeAspect="1"/>
            </p:cNvPicPr>
            <p:nvPr/>
          </p:nvPicPr>
          <p:blipFill>
            <a:blip r:embed="rId2"/>
            <a:stretch>
              <a:fillRect/>
            </a:stretch>
          </p:blipFill>
          <p:spPr>
            <a:xfrm>
              <a:off x="5131" y="3475"/>
              <a:ext cx="4332" cy="4330"/>
            </a:xfrm>
            <a:prstGeom prst="rect">
              <a:avLst/>
            </a:prstGeom>
            <a:noFill/>
            <a:ln w="9525">
              <a:noFill/>
            </a:ln>
          </p:spPr>
        </p:pic>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MVVM模式</a:t>
            </a:r>
            <a:r>
              <a:rPr lang="en-US" sz="3700">
                <a:sym typeface="+mn-ea"/>
              </a:rPr>
              <a:t>2-1</a:t>
            </a:r>
            <a:endParaRPr lang="en-US" sz="3700">
              <a:latin typeface="微软雅黑" panose="020B0503020204020204" pitchFamily="34" charset="-122"/>
              <a:ea typeface="微软雅黑" panose="020B0503020204020204" pitchFamily="34" charset="-122"/>
              <a:sym typeface="+mn-ea"/>
            </a:endParaRPr>
          </a:p>
        </p:txBody>
      </p:sp>
      <p:sp>
        <p:nvSpPr>
          <p:cNvPr id="7171" name="内容占位符 2"/>
          <p:cNvSpPr>
            <a:spLocks noGrp="1" noChangeArrowheads="1"/>
          </p:cNvSpPr>
          <p:nvPr>
            <p:ph idx="1"/>
          </p:nvPr>
        </p:nvSpPr>
        <p:spPr>
          <a:xfrm>
            <a:off x="771525" y="1308100"/>
            <a:ext cx="10627995" cy="4818380"/>
          </a:xfrm>
        </p:spPr>
        <p:txBody>
          <a:bodyPr/>
          <a:lstStyle/>
          <a:p>
            <a:r>
              <a:rPr lang="zh-CN" altLang="en-US">
                <a:sym typeface="+mn-ea"/>
              </a:rPr>
              <a:t>MVVM模式（Model-View-ViewModel）</a:t>
            </a:r>
            <a:endParaRPr lang="zh-CN" altLang="en-US">
              <a:sym typeface="+mn-ea"/>
            </a:endParaRPr>
          </a:p>
          <a:p>
            <a:pPr lvl="1"/>
            <a:r>
              <a:rPr lang="zh-CN" altLang="en-US">
                <a:sym typeface="+mn-ea"/>
              </a:rPr>
              <a:t>Model:负责数据存储</a:t>
            </a:r>
            <a:endParaRPr lang="zh-CN" altLang="en-US">
              <a:sym typeface="+mn-ea"/>
            </a:endParaRPr>
          </a:p>
          <a:p>
            <a:pPr lvl="1"/>
            <a:r>
              <a:rPr lang="zh-CN" altLang="en-US">
                <a:sym typeface="+mn-ea"/>
              </a:rPr>
              <a:t>View:负责页面展示</a:t>
            </a:r>
            <a:endParaRPr lang="zh-CN" altLang="en-US">
              <a:sym typeface="+mn-ea"/>
            </a:endParaRPr>
          </a:p>
          <a:p>
            <a:pPr lvl="1"/>
            <a:r>
              <a:rPr lang="zh-CN" altLang="en-US">
                <a:sym typeface="+mn-ea"/>
              </a:rPr>
              <a:t>ViewModel:负责业务逻辑处理（比如Ajax请求等），对数据进行加工后交给视图展示</a:t>
            </a:r>
            <a:endParaRPr lang="zh-CN" altLang="en-US">
              <a:sym typeface="+mn-ea"/>
            </a:endParaRPr>
          </a:p>
          <a:p>
            <a:endParaRPr lang="zh-CN" altLang="en-US"/>
          </a:p>
        </p:txBody>
      </p:sp>
      <p:pic>
        <p:nvPicPr>
          <p:cNvPr id="20" name="图片 20" descr="图4.1 MVVM框架"/>
          <p:cNvPicPr>
            <a:picLocks noChangeAspect="1"/>
          </p:cNvPicPr>
          <p:nvPr/>
        </p:nvPicPr>
        <p:blipFill>
          <a:blip r:embed="rId1"/>
          <a:stretch>
            <a:fillRect/>
          </a:stretch>
        </p:blipFill>
        <p:spPr>
          <a:xfrm>
            <a:off x="3636645" y="3653155"/>
            <a:ext cx="4136390" cy="24733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MVVM模式</a:t>
            </a:r>
            <a:r>
              <a:rPr lang="en-US" sz="3700">
                <a:sym typeface="+mn-ea"/>
              </a:rPr>
              <a:t>2-2</a:t>
            </a:r>
            <a:endParaRPr lang="en-US" sz="3700">
              <a:latin typeface="微软雅黑" panose="020B0503020204020204" pitchFamily="34" charset="-122"/>
              <a:ea typeface="微软雅黑" panose="020B0503020204020204" pitchFamily="34" charset="-122"/>
              <a:sym typeface="+mn-ea"/>
            </a:endParaRPr>
          </a:p>
        </p:txBody>
      </p:sp>
      <p:sp>
        <p:nvSpPr>
          <p:cNvPr id="7171" name="内容占位符 2"/>
          <p:cNvSpPr>
            <a:spLocks noGrp="1" noChangeArrowheads="1"/>
          </p:cNvSpPr>
          <p:nvPr>
            <p:ph idx="1"/>
          </p:nvPr>
        </p:nvSpPr>
        <p:spPr>
          <a:xfrm>
            <a:off x="771525" y="1308100"/>
            <a:ext cx="10627995" cy="4818380"/>
          </a:xfrm>
        </p:spPr>
        <p:txBody>
          <a:bodyPr/>
          <a:lstStyle/>
          <a:p>
            <a:r>
              <a:rPr lang="zh-CN" altLang="en-US">
                <a:sym typeface="+mn-ea"/>
              </a:rPr>
              <a:t>MVVM模式开发优势</a:t>
            </a:r>
            <a:endParaRPr lang="zh-CN" altLang="en-US">
              <a:sym typeface="+mn-ea"/>
            </a:endParaRPr>
          </a:p>
          <a:p>
            <a:pPr lvl="1"/>
            <a:r>
              <a:rPr lang="zh-CN" altLang="en-US">
                <a:sym typeface="+mn-ea"/>
              </a:rPr>
              <a:t>低耦合</a:t>
            </a:r>
            <a:endParaRPr lang="zh-CN" altLang="en-US">
              <a:sym typeface="+mn-ea"/>
            </a:endParaRPr>
          </a:p>
          <a:p>
            <a:pPr lvl="2"/>
            <a:r>
              <a:rPr lang="zh-CN" altLang="en-US">
                <a:sym typeface="+mn-ea"/>
              </a:rPr>
              <a:t>视图（View）可以独立于Model变化和修改，一个ViewModel可以绑定到不同的"View"上，当View变化的时候Model可以不变，当Model变化的时候View也可以不变</a:t>
            </a:r>
            <a:endParaRPr lang="zh-CN" altLang="en-US">
              <a:sym typeface="+mn-ea"/>
            </a:endParaRPr>
          </a:p>
          <a:p>
            <a:pPr lvl="1"/>
            <a:r>
              <a:rPr lang="zh-CN" altLang="en-US">
                <a:sym typeface="+mn-ea"/>
              </a:rPr>
              <a:t>可重用性</a:t>
            </a:r>
            <a:endParaRPr lang="zh-CN" altLang="en-US">
              <a:sym typeface="+mn-ea"/>
            </a:endParaRPr>
          </a:p>
          <a:p>
            <a:pPr lvl="2"/>
            <a:r>
              <a:rPr lang="zh-CN" altLang="en-US">
                <a:sym typeface="+mn-ea"/>
              </a:rPr>
              <a:t>可以把一些视图逻辑放在一个ViewModel里面，让多个view重用这段视图逻辑</a:t>
            </a:r>
            <a:endParaRPr lang="zh-CN" altLang="en-US">
              <a:sym typeface="+mn-ea"/>
            </a:endParaRPr>
          </a:p>
          <a:p>
            <a:pPr lvl="1"/>
            <a:r>
              <a:rPr lang="zh-CN" altLang="en-US">
                <a:sym typeface="+mn-ea"/>
              </a:rPr>
              <a:t>独立开发</a:t>
            </a:r>
            <a:endParaRPr lang="zh-CN" altLang="en-US">
              <a:sym typeface="+mn-ea"/>
            </a:endParaRPr>
          </a:p>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altLang="en-US"/>
              <a:t>Vue.js的开发模式</a:t>
            </a:r>
            <a:endParaRPr altLang="en-US"/>
          </a:p>
        </p:txBody>
      </p:sp>
      <p:sp>
        <p:nvSpPr>
          <p:cNvPr id="7171" name="内容占位符 2"/>
          <p:cNvSpPr>
            <a:spLocks noGrp="1" noChangeArrowheads="1"/>
          </p:cNvSpPr>
          <p:nvPr>
            <p:ph idx="1"/>
          </p:nvPr>
        </p:nvSpPr>
        <p:spPr>
          <a:xfrm>
            <a:off x="771525" y="1308100"/>
            <a:ext cx="10429875" cy="4818380"/>
          </a:xfrm>
        </p:spPr>
        <p:txBody>
          <a:bodyPr/>
          <a:lstStyle/>
          <a:p>
            <a:r>
              <a:rPr lang="zh-CN"/>
              <a:t>首先通过</a:t>
            </a:r>
            <a:r>
              <a:rPr lang="en-US" altLang="zh-CN"/>
              <a:t>Vue-cli</a:t>
            </a:r>
            <a:r>
              <a:rPr lang="zh-CN" altLang="en-US"/>
              <a:t>快速搭建一个项目，在</a:t>
            </a:r>
            <a:r>
              <a:rPr lang="en-US" altLang="zh-CN"/>
              <a:t>HelloWorld.vue</a:t>
            </a:r>
            <a:r>
              <a:rPr lang="zh-CN" altLang="en-US"/>
              <a:t>写入下面的完整的代码来快速体验Vue</a:t>
            </a:r>
            <a:r>
              <a:rPr lang="en-US" altLang="zh-CN"/>
              <a:t>.js</a:t>
            </a:r>
            <a:r>
              <a:rPr lang="zh-CN" altLang="en-US"/>
              <a:t>的开发模式</a:t>
            </a:r>
            <a:endParaRPr lang="zh-CN" altLang="en-US"/>
          </a:p>
          <a:p/>
          <a:p>
            <a:pPr lvl="1"/>
          </a:p>
          <a:p>
            <a:endParaRPr lang="en-US" altLang="zh-CN"/>
          </a:p>
          <a:p>
            <a:pPr lvl="0"/>
            <a:endParaRPr lang="en-US" altLang="zh-CN"/>
          </a:p>
        </p:txBody>
      </p:sp>
      <p:sp>
        <p:nvSpPr>
          <p:cNvPr id="14" name="AutoShape 7"/>
          <p:cNvSpPr>
            <a:spLocks noChangeArrowheads="1"/>
          </p:cNvSpPr>
          <p:nvPr/>
        </p:nvSpPr>
        <p:spPr bwMode="auto">
          <a:xfrm>
            <a:off x="1364615" y="1217930"/>
            <a:ext cx="8322945" cy="490855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60000"/>
              </a:lnSpc>
              <a:spcBef>
                <a:spcPct val="20000"/>
              </a:spcBef>
              <a:buClr>
                <a:schemeClr val="tx2"/>
              </a:buClr>
              <a:defRPr/>
            </a:pPr>
            <a:r>
              <a:rPr lang="en-US" altLang="zh-CN" b="1" dirty="0">
                <a:latin typeface="+mn-lt"/>
              </a:rPr>
              <a:t>&lt;template&gt;</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&lt;div class="page"&gt;</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&lt;ul&gt;</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&lt;li v-for="book in books"&gt;{{ book.name }}&lt;/li&gt;</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&lt;/ul&gt;</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&lt;/div&gt;</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&lt;/template&gt;</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&lt;script&gt;</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export default {</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data() {</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return {</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books: [</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 name: "《JavaScript 高級程序设计》" },</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 name: "《JavaScript 语言精粹》" },</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 name: "《JavaScript 经典实例》" }</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&lt;/script&gt;</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&lt;style scoped&gt;</a:t>
            </a:r>
            <a:endParaRPr lang="en-US" altLang="zh-CN" b="1" dirty="0">
              <a:latin typeface="+mn-lt"/>
            </a:endParaRPr>
          </a:p>
          <a:p>
            <a:pPr marL="342900" indent="-342900" eaLnBrk="0" hangingPunct="0">
              <a:lnSpc>
                <a:spcPct val="60000"/>
              </a:lnSpc>
              <a:spcBef>
                <a:spcPct val="20000"/>
              </a:spcBef>
              <a:buClr>
                <a:schemeClr val="tx2"/>
              </a:buClr>
              <a:defRPr/>
            </a:pPr>
            <a:r>
              <a:rPr lang="en-US" altLang="zh-CN" b="1" dirty="0">
                <a:latin typeface="+mn-lt"/>
              </a:rPr>
              <a:t>&lt;/style&gt;</a:t>
            </a:r>
            <a:endParaRPr lang="en-US" altLang="zh-CN" b="1" dirty="0">
              <a:latin typeface="+mn-lt"/>
            </a:endParaRPr>
          </a:p>
        </p:txBody>
      </p:sp>
      <p:pic>
        <p:nvPicPr>
          <p:cNvPr id="34" name="图片 34" descr="图4.2 示例1浏览器中访问的效果"/>
          <p:cNvPicPr>
            <a:picLocks noChangeAspect="1"/>
          </p:cNvPicPr>
          <p:nvPr/>
        </p:nvPicPr>
        <p:blipFill>
          <a:blip r:embed="rId1"/>
          <a:stretch>
            <a:fillRect/>
          </a:stretch>
        </p:blipFill>
        <p:spPr>
          <a:xfrm>
            <a:off x="5064760" y="1196975"/>
            <a:ext cx="5955030" cy="3773170"/>
          </a:xfrm>
          <a:prstGeom prst="rect">
            <a:avLst/>
          </a:prstGeom>
        </p:spPr>
      </p:pic>
      <p:grpSp>
        <p:nvGrpSpPr>
          <p:cNvPr id="7" name="组合 6"/>
          <p:cNvGrpSpPr/>
          <p:nvPr/>
        </p:nvGrpSpPr>
        <p:grpSpPr>
          <a:xfrm>
            <a:off x="4451985" y="5448300"/>
            <a:ext cx="2981251" cy="614680"/>
            <a:chOff x="1488" y="2503"/>
            <a:chExt cx="5768"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618" cy="737"/>
              <a:chOff x="1638" y="2598"/>
              <a:chExt cx="5618" cy="737"/>
            </a:xfrm>
          </p:grpSpPr>
          <p:sp>
            <p:nvSpPr>
              <p:cNvPr id="6" name="文本框 5"/>
              <p:cNvSpPr txBox="1"/>
              <p:nvPr/>
            </p:nvSpPr>
            <p:spPr>
              <a:xfrm>
                <a:off x="2825" y="2648"/>
                <a:ext cx="443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dm</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2"/>
                <a:srcRect/>
                <a:stretch>
                  <a:fillRect/>
                </a:stretch>
              </p:blipFill>
              <p:spPr bwMode="auto">
                <a:xfrm>
                  <a:off x="6040078" y="1124092"/>
                  <a:ext cx="657252"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单文件组件</a:t>
            </a:r>
            <a:r>
              <a:rPr lang="zh-CN" sz="3700">
                <a:sym typeface="+mn-ea"/>
              </a:rPr>
              <a:t>的使用</a:t>
            </a:r>
            <a:r>
              <a:rPr lang="en-US" sz="3700">
                <a:sym typeface="+mn-ea"/>
              </a:rPr>
              <a:t>2-1</a:t>
            </a:r>
            <a:endParaRPr lang="en-US" sz="3700">
              <a:sym typeface="+mn-ea"/>
            </a:endParaRPr>
          </a:p>
        </p:txBody>
      </p:sp>
      <p:sp>
        <p:nvSpPr>
          <p:cNvPr id="7171" name="内容占位符 2"/>
          <p:cNvSpPr>
            <a:spLocks noGrp="1" noChangeArrowheads="1"/>
          </p:cNvSpPr>
          <p:nvPr>
            <p:ph idx="1"/>
          </p:nvPr>
        </p:nvSpPr>
        <p:spPr/>
        <p:txBody>
          <a:bodyPr/>
          <a:lstStyle/>
          <a:p>
            <a:r>
              <a:t>Vue.js 自定义了一种.vue文件，把HTML、CSS、JS 写到一个文件中，实现对一个组件的封装， 一个.vue 文件就是一个单独的组件。</a:t>
            </a:r>
          </a:p>
          <a:p>
            <a:r>
              <a:rPr lang="zh-CN"/>
              <a:t>单文件组件的构成</a:t>
            </a:r>
            <a:endParaRPr lang="zh-CN"/>
          </a:p>
          <a:p>
            <a:pPr lvl="1"/>
            <a:r>
              <a:rPr lang="zh-CN" sz="2200"/>
              <a:t>template 标签中是HTML代码，它定义了在页面中显示的内容</a:t>
            </a:r>
            <a:endParaRPr lang="zh-CN" sz="2200"/>
          </a:p>
          <a:p>
            <a:pPr lvl="1"/>
            <a:r>
              <a:t>script标签中都是JS 代码，它定义组件中所需要的数据和及其操作</a:t>
            </a:r>
          </a:p>
          <a:p>
            <a:pPr lvl="1"/>
            <a:r>
              <a:rPr lang="zh-CN" altLang="en-US"/>
              <a:t>style标签里面是CSS样式，定义组件的样式，scoped 表明这里写的css 样式只适用于该组件</a:t>
            </a:r>
            <a:endParaRPr lang="zh-CN" altLang="en-US" sz="2200"/>
          </a:p>
          <a:p>
            <a:pPr lvl="2"/>
            <a:endParaRPr lang="zh-CN" altLang="en-US"/>
          </a:p>
          <a:p>
            <a:pPr marL="609600" lvl="1" indent="0">
              <a:buNone/>
            </a:pPr>
            <a:endParaRPr lang="en-US" altLang="zh-CN">
              <a:sym typeface="+mn-ea"/>
            </a:endParaRPr>
          </a:p>
          <a:p>
            <a:pPr marL="609600" lvl="1" indent="0">
              <a:buNone/>
            </a:pPr>
            <a:endParaRPr lang="zh-CN" altLang="en-US">
              <a:sym typeface="+mn-ea"/>
            </a:endParaRPr>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单文件组件</a:t>
            </a:r>
            <a:r>
              <a:rPr lang="zh-CN" sz="3700">
                <a:sym typeface="+mn-ea"/>
              </a:rPr>
              <a:t>的使用</a:t>
            </a:r>
            <a:r>
              <a:rPr lang="en-US" sz="3700">
                <a:sym typeface="+mn-ea"/>
              </a:rPr>
              <a:t>2-2</a:t>
            </a:r>
            <a:endParaRPr lang="en-US" sz="3700">
              <a:sym typeface="+mn-ea"/>
            </a:endParaRPr>
          </a:p>
        </p:txBody>
      </p:sp>
      <p:sp>
        <p:nvSpPr>
          <p:cNvPr id="7171" name="内容占位符 2"/>
          <p:cNvSpPr>
            <a:spLocks noGrp="1" noChangeArrowheads="1"/>
          </p:cNvSpPr>
          <p:nvPr>
            <p:ph idx="1"/>
          </p:nvPr>
        </p:nvSpPr>
        <p:spPr/>
        <p:txBody>
          <a:bodyPr/>
          <a:lstStyle/>
          <a:p>
            <a:r>
              <a:t>在.vue文件中，export default 后面的对象是定义组件所需要的数据（data）以及操作数据的方法等</a:t>
            </a:r>
            <a:r>
              <a:rPr lang="zh-CN"/>
              <a:t>，更为全面的一个export default 对象组成还有methods、 data、computed等</a:t>
            </a:r>
            <a:endParaRPr lang="zh-CN"/>
          </a:p>
          <a:p>
            <a:r>
              <a:rPr lang="zh-CN"/>
              <a:t>在.vue 组件, data必须是一个函数，它return返回一个对象，返回的对象数据供组件实现</a:t>
            </a:r>
            <a:endParaRPr lang="zh-CN"/>
          </a:p>
          <a:p>
            <a:pPr marL="609600" lvl="1" indent="0">
              <a:buNone/>
            </a:pPr>
            <a:endParaRPr lang="zh-CN" altLang="en-US" sz="2200"/>
          </a:p>
          <a:p>
            <a:pPr lvl="2"/>
            <a:endParaRPr lang="zh-CN" altLang="en-US"/>
          </a:p>
          <a:p>
            <a:pPr marL="609600" lvl="1" indent="0">
              <a:buNone/>
            </a:pPr>
            <a:endParaRPr lang="en-US" altLang="zh-CN">
              <a:sym typeface="+mn-ea"/>
            </a:endParaRPr>
          </a:p>
          <a:p>
            <a:pPr marL="609600" lvl="1" indent="0">
              <a:buNone/>
            </a:pPr>
            <a:endParaRPr lang="zh-CN" altLang="en-US">
              <a:sym typeface="+mn-ea"/>
            </a:endParaRPr>
          </a:p>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Vue实例与数据绑定</a:t>
            </a:r>
            <a:endParaRPr sz="3700">
              <a:sym typeface="+mn-ea"/>
            </a:endParaRPr>
          </a:p>
        </p:txBody>
      </p:sp>
      <p:sp>
        <p:nvSpPr>
          <p:cNvPr id="7171" name="内容占位符 2"/>
          <p:cNvSpPr>
            <a:spLocks noGrp="1" noChangeArrowheads="1"/>
          </p:cNvSpPr>
          <p:nvPr>
            <p:ph idx="1"/>
          </p:nvPr>
        </p:nvSpPr>
        <p:spPr/>
        <p:txBody>
          <a:bodyPr/>
          <a:lstStyle/>
          <a:p>
            <a:r>
              <a:t>实例与数据</a:t>
            </a:r>
          </a:p>
          <a:p>
            <a:pPr lvl="0"/>
            <a:r>
              <a:rPr lang="zh-CN" altLang="en-US"/>
              <a:t>插值表达式的使用</a:t>
            </a:r>
            <a:endParaRPr lang="zh-CN" altLang="en-US"/>
          </a:p>
          <a:p>
            <a:pPr lvl="0"/>
            <a:r>
              <a:t>生命周期</a:t>
            </a:r>
            <a:endParaRPr sz="2200"/>
          </a:p>
          <a:p>
            <a:pPr lvl="0"/>
            <a:endParaRPr lang="en-US"/>
          </a:p>
          <a:p>
            <a:pPr marL="609600" lvl="1" indent="0">
              <a:buNone/>
            </a:pPr>
            <a:endParaRPr lang="en-US" altLang="zh-CN">
              <a:sym typeface="+mn-ea"/>
            </a:endParaRPr>
          </a:p>
          <a:p>
            <a:pPr marL="609600" lvl="1" indent="0">
              <a:buNone/>
            </a:pPr>
            <a:endParaRPr lang="zh-CN" altLang="en-US">
              <a:sym typeface="+mn-ea"/>
            </a:endParaRPr>
          </a:p>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4688</Words>
  <Application>WPS 演示</Application>
  <PresentationFormat>自定义</PresentationFormat>
  <Paragraphs>417</Paragraphs>
  <Slides>30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宋体</vt:lpstr>
      <vt:lpstr>Wingdings</vt:lpstr>
      <vt:lpstr>微软雅黑</vt:lpstr>
      <vt:lpstr>Calibri</vt:lpstr>
      <vt:lpstr>Wingdings</vt:lpstr>
      <vt:lpstr>黑体</vt:lpstr>
      <vt:lpstr>Arial Unicode MS</vt:lpstr>
      <vt:lpstr>Helvetica</vt:lpstr>
      <vt:lpstr>Calibri Light</vt:lpstr>
      <vt:lpstr>Office 主题_2</vt:lpstr>
      <vt:lpstr>第四章  初识Vue.js</vt:lpstr>
      <vt:lpstr>本章目标</vt:lpstr>
      <vt:lpstr>   Vue.js是什么</vt:lpstr>
      <vt:lpstr>MVVM模式2-1</vt:lpstr>
      <vt:lpstr>MVVM模式2-2</vt:lpstr>
      <vt:lpstr>Vue.js的开发模式</vt:lpstr>
      <vt:lpstr>   单文件组件的使用2-1</vt:lpstr>
      <vt:lpstr>   单文件组件的使用2-2</vt:lpstr>
      <vt:lpstr>   Vue实例与数据绑定</vt:lpstr>
      <vt:lpstr>  实例与数据3-1</vt:lpstr>
      <vt:lpstr>  实例与数据3-2</vt:lpstr>
      <vt:lpstr>  实例与数据3-3</vt:lpstr>
      <vt:lpstr>  插值表达式2-1</vt:lpstr>
      <vt:lpstr>  插值表达式2-2</vt:lpstr>
      <vt:lpstr> 生命周期2-1</vt:lpstr>
      <vt:lpstr> 生命周期2-2</vt:lpstr>
      <vt:lpstr>钩子函数介绍</vt:lpstr>
      <vt:lpstr>钩子函数使用</vt:lpstr>
      <vt:lpstr>class与style绑定</vt:lpstr>
      <vt:lpstr>了解v-bind指令2-1</vt:lpstr>
      <vt:lpstr>了解v-bind指令2-2</vt:lpstr>
      <vt:lpstr>绑定class的方式4-1</vt:lpstr>
      <vt:lpstr>绑定class的方式4-2</vt:lpstr>
      <vt:lpstr>绑定class的方式4-3</vt:lpstr>
      <vt:lpstr>绑定class的方式4-4</vt:lpstr>
      <vt:lpstr>绑定内联样式2-1</vt:lpstr>
      <vt:lpstr>绑定内联样式2-2</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谢伟民</dc:creator>
  <cp:lastModifiedBy>小蜗牛</cp:lastModifiedBy>
  <cp:revision>1073</cp:revision>
  <dcterms:created xsi:type="dcterms:W3CDTF">2018-02-05T01:07:00Z</dcterms:created>
  <dcterms:modified xsi:type="dcterms:W3CDTF">2018-08-16T01:24:17Z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