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56" r:id="rId3"/>
    <p:sldId id="1000" r:id="rId5"/>
    <p:sldId id="719" r:id="rId6"/>
    <p:sldId id="722" r:id="rId7"/>
    <p:sldId id="821" r:id="rId8"/>
    <p:sldId id="974" r:id="rId9"/>
    <p:sldId id="1001" r:id="rId10"/>
    <p:sldId id="1002" r:id="rId11"/>
    <p:sldId id="723" r:id="rId12"/>
    <p:sldId id="822" r:id="rId13"/>
    <p:sldId id="1003" r:id="rId14"/>
    <p:sldId id="1004" r:id="rId15"/>
    <p:sldId id="1005" r:id="rId16"/>
    <p:sldId id="1006" r:id="rId17"/>
    <p:sldId id="1008" r:id="rId18"/>
    <p:sldId id="1009" r:id="rId19"/>
    <p:sldId id="1007" r:id="rId20"/>
    <p:sldId id="975" r:id="rId21"/>
    <p:sldId id="1010" r:id="rId22"/>
    <p:sldId id="1011" r:id="rId23"/>
    <p:sldId id="1012" r:id="rId24"/>
    <p:sldId id="1013" r:id="rId25"/>
    <p:sldId id="1019" r:id="rId26"/>
    <p:sldId id="1020" r:id="rId27"/>
    <p:sldId id="850" r:id="rId28"/>
    <p:sldId id="823" r:id="rId29"/>
    <p:sldId id="1014" r:id="rId30"/>
    <p:sldId id="976" r:id="rId31"/>
    <p:sldId id="1015" r:id="rId32"/>
    <p:sldId id="977" r:id="rId33"/>
    <p:sldId id="1016" r:id="rId34"/>
    <p:sldId id="1017" r:id="rId35"/>
    <p:sldId id="1018" r:id="rId36"/>
    <p:sldId id="1021" r:id="rId37"/>
    <p:sldId id="716" r:id="rId38"/>
    <p:sldId id="717" r:id="rId39"/>
    <p:sldId id="718" r:id="rId4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C77A"/>
    <a:srgbClr val="40D59B"/>
    <a:srgbClr val="5CDBAA"/>
    <a:srgbClr val="A6EBD1"/>
    <a:srgbClr val="A0C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896"/>
    <p:restoredTop sz="76994"/>
  </p:normalViewPr>
  <p:slideViewPr>
    <p:cSldViewPr snapToGrid="0" showGuides="1">
      <p:cViewPr varScale="1">
        <p:scale>
          <a:sx n="50" d="100"/>
          <a:sy n="50" d="100"/>
        </p:scale>
        <p:origin x="-1746" y="-84"/>
      </p:cViewPr>
      <p:guideLst>
        <p:guide orient="horz" pos="2022"/>
        <p:guide pos="2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rgbClr val="898989"/>
                </a:solidFill>
                <a:sym typeface="微软雅黑" panose="020B0503020204020204" pitchFamily="34" charset="-122"/>
              </a:rPr>
            </a:fld>
            <a:endParaRPr lang="zh-CN" altLang="en-US" sz="1200" dirty="0">
              <a:solidFill>
                <a:srgbClr val="89898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buFont typeface="Arial" panose="020B0604020202020204" pitchFamily="34" charset="0"/>
              <a:buNone/>
              <a:defRPr sz="1200" noProof="1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3315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、属性名 和 生成规则 之间用竖线 | 分隔。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、生成规则 是可选的。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3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、生成规则 有 7 种格式：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'name|min-max': value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'name|count': value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'name|min-max.dmin-dmax': value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'name|min-max.dcount': value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'name|count.dmin-dmax': value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'name|count.dcount': value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'name|+step': value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4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、生成规则 的 含义 需要依赖 属性值的类型 才能确定。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5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 属性值 中可以含有 @占位符。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6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、属性值 还指定了最终值的初始值和类型。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根据属性值的类型和示例来具体查看数据定义操作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、函数和正则用的并不多，大家作为了解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关于更多的Mock数据示例可以参考http://mockjs.com/examples.html 网站进行学习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  <a:sym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、在本地全局安装了snail-cline，其内部是依赖很多其他的包，读者可以打开下载的snail-cline的package.json，在dependencies选项中可以看到其中是依赖connect-mock-middleware的，依赖内部会自动下载管理依赖的包，同理connect-mock-middleware中依赖mock。由上所知，只需要在本地全局安装snail-cline即可使用mock语法。</a:t>
            </a:r>
            <a:endParaRPr lang="zh-CN" altLang="en-US" smtClean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教学指导：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D8EE3C-B7E1-4C42-B2B9-6D0A36A694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、vue官方表示，</a:t>
            </a:r>
            <a:r>
              <a:rPr lang="en-US" altLang="zh-CN">
                <a:sym typeface="+mn-ea"/>
              </a:rPr>
              <a:t>vue </a:t>
            </a:r>
            <a:r>
              <a:rPr lang="en-US" altLang="zh-CN"/>
              <a:t>1.0</a:t>
            </a:r>
            <a:r>
              <a:rPr lang="zh-CN" altLang="en-US"/>
              <a:t>的时候使用</a:t>
            </a:r>
            <a:r>
              <a:rPr lang="zh-CN" altLang="en-US">
                <a:sym typeface="+mn-ea"/>
              </a:rPr>
              <a:t>vue-resource</a:t>
            </a:r>
            <a:r>
              <a:rPr lang="en-US" altLang="zh-CN">
                <a:sym typeface="+mn-ea"/>
              </a:rPr>
              <a:t>,vue</a:t>
            </a:r>
            <a:r>
              <a:rPr lang="zh-CN" altLang="en-US"/>
              <a:t>2.0后将不再继续维护vue-resource了，并推荐大家使用 axios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、当然作用的话，还有其他的，这里只是列举一部分而已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zh-CN" altLang="en-US"/>
              <a:t>教学指导：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、当然也可以把</a:t>
            </a:r>
            <a:r>
              <a:rPr lang="en-US" altLang="zh-CN"/>
              <a:t>CDN</a:t>
            </a:r>
            <a:r>
              <a:rPr lang="zh-CN" altLang="en-US"/>
              <a:t>保存到本地使用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Axios</a:t>
            </a:r>
            <a:r>
              <a:rPr lang="zh-CN" altLang="en-US"/>
              <a:t>提供了</a:t>
            </a:r>
            <a:r>
              <a:rPr lang="en-US" altLang="zh-CN"/>
              <a:t>8</a:t>
            </a:r>
            <a:r>
              <a:rPr lang="zh-CN" altLang="en-US"/>
              <a:t>种方法，官方并没有说推荐使用哪种，不推荐使用哪种，</a:t>
            </a:r>
            <a:r>
              <a:rPr lang="zh-CN" altLang="en-US">
                <a:sym typeface="+mn-ea"/>
              </a:rPr>
              <a:t>当然也没规定我们必须要用那种方法，结合我们开发使用的经验我们最常使用的还是</a:t>
            </a:r>
            <a:r>
              <a:rPr lang="en-US" altLang="zh-CN">
                <a:sym typeface="+mn-ea"/>
              </a:rPr>
              <a:t>get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post</a:t>
            </a:r>
            <a:r>
              <a:rPr lang="zh-CN" altLang="en-US">
                <a:sym typeface="+mn-ea"/>
              </a:rPr>
              <a:t>方法，其余的方法也可以去使用，但是为团队的配合度上来说，还是使用大众的比较好，对于不经常不用的方法，大家有兴趣可以自行进行试验练习</a:t>
            </a:r>
            <a:endParaRPr lang="zh-CN" altLang="en-US">
              <a:sym typeface="+mn-ea"/>
            </a:endParaRPr>
          </a:p>
          <a:p>
            <a:r>
              <a:rPr lang="en-US" altLang="zh-CN"/>
              <a:t>2</a:t>
            </a:r>
            <a:r>
              <a:rPr lang="zh-CN" altLang="en-US"/>
              <a:t>、方法中没有</a:t>
            </a:r>
            <a:r>
              <a:rPr lang="en-US" altLang="zh-CN"/>
              <a:t>jsonp</a:t>
            </a:r>
            <a:r>
              <a:rPr lang="zh-CN" altLang="en-US"/>
              <a:t>方法，关于跨域的解决方法，我们后期会介绍给大家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8</a:t>
            </a:r>
            <a:r>
              <a:rPr lang="zh-CN" altLang="en-US"/>
              <a:t>种方法中，</a:t>
            </a:r>
            <a:r>
              <a:rPr lang="en-US" altLang="zh-CN"/>
              <a:t>get post</a:t>
            </a:r>
            <a:r>
              <a:rPr lang="zh-CN" altLang="en-US"/>
              <a:t>是使用比较多的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4294967295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>
              <a:sym typeface="+mn-ea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、这里列出常用的一些选项，更多选项请查看官方文档；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ym typeface="+mn-ea"/>
              </a:rPr>
              <a:t>教学指导： </a:t>
            </a:r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课程重难点，课程中重点传授给学生的知识，较难理解或掌握的知识</a:t>
            </a:r>
            <a:endParaRPr lang="en-US" altLang="zh-CN" dirty="0"/>
          </a:p>
          <a:p>
            <a:pPr eaLnBrk="1" hangingPunct="1"/>
            <a:r>
              <a:rPr lang="zh-CN" altLang="en-US" dirty="0">
                <a:sym typeface="+mn-ea"/>
              </a:rPr>
              <a:t>强调：对于重难点部分，一定要给大家指明，让大家心里有底；</a:t>
            </a:r>
            <a:endParaRPr lang="zh-CN" altLang="en-US" dirty="0"/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22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BFFB710E-E9EC-4E36-B125-4C4F5DDC8176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、经过上面对于拦截器代码的演示，对于拦截器的使用有了一定的了解，拦截器在实际的开发中是比较常用的，读者需要重视这块的内容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84919-9516-4A22-BB58-DB9580593F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教学指导：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xxxxxxx</a:t>
            </a:r>
            <a:endParaRPr lang="zh-CN" altLang="en-US" smtClean="0">
              <a:ea typeface="宋体" panose="0201060003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494AB7-8625-4824-800A-BD39FB2F59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、请教员参考 http://www.kgc.cn/web/vue/05.html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教学指导；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DB0C73-0033-4FE0-B621-45CB7BBE68EB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教学指导：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扫码进</a:t>
            </a:r>
            <a:r>
              <a:rPr lang="en-US" altLang="zh-CN" dirty="0"/>
              <a:t>QQ</a:t>
            </a:r>
            <a:r>
              <a:rPr lang="zh-CN" altLang="en-US" dirty="0"/>
              <a:t>群的二维码一般不需要在各个产品</a:t>
            </a:r>
            <a:r>
              <a:rPr lang="en-US" altLang="zh-CN" dirty="0"/>
              <a:t>PPT</a:t>
            </a:r>
            <a:r>
              <a:rPr lang="zh-CN" altLang="en-US" dirty="0"/>
              <a:t>中体现，</a:t>
            </a:r>
            <a:endParaRPr lang="en-US" altLang="zh-CN" dirty="0"/>
          </a:p>
          <a:p>
            <a:pPr lvl="0"/>
            <a:r>
              <a:rPr lang="zh-CN" altLang="en-US" dirty="0"/>
              <a:t>一般出现在直播课或其他类型的课程中，根据实际情况决定是否需要此二维码。</a:t>
            </a:r>
            <a:endParaRPr lang="en-US" altLang="zh-CN" dirty="0"/>
          </a:p>
          <a:p>
            <a:pPr lvl="0"/>
            <a:r>
              <a:rPr lang="zh-CN" altLang="en-US" dirty="0"/>
              <a:t>注意此二维码根据要进去的</a:t>
            </a:r>
            <a:r>
              <a:rPr lang="en-US" altLang="zh-CN" dirty="0"/>
              <a:t>QQ</a:t>
            </a:r>
            <a:r>
              <a:rPr lang="zh-CN" altLang="en-US" dirty="0"/>
              <a:t>群，二维码各不相同，请使用者自行制作添加。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核心的步骤和重点知识要突出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endParaRPr lang="zh-CN" altLang="en-US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、完整代码请查看示例代码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、在看示例</a:t>
            </a:r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的时候 对Mock的部分还不了解，后面介绍Mock语法之后，读者便能轻松理解接口含义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3315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Arial" panose="020B0604020202020204" pitchFamily="34" charset="0"/>
                <a:sym typeface="Arial" panose="020B0604020202020204" pitchFamily="34" charset="0"/>
              </a:rPr>
              <a:t>层次步骤 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Arial" panose="020B0604020202020204" pitchFamily="34" charset="0"/>
              </a:rPr>
              <a:t>、如果正在开发一个前端页面，但是后台还没有完成供前端页面调用的API，并且数据格式已经确定的情况下，如果想要尽可能还原真实的数据，要么编写更多代码，要么手动模拟数据。但是如果遇到特殊的格式，例如IP、随机数、图片、地址等。前端的工作量必然会剧增，为了解决这个问题，可以使用Mock.js来模拟，方便的生成各种类型的假数据来查看页面效果。</a:t>
            </a:r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CFA60C51-E2AC-4C12-A8B4-E1C3C3D8155F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ctrTitle"/>
          </p:nvPr>
        </p:nvSpPr>
        <p:spPr>
          <a:xfrm>
            <a:off x="914401" y="1566853"/>
            <a:ext cx="10363200" cy="1782571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lvl="0" algn="ctr">
              <a:defRPr sz="613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</p:nvPr>
        </p:nvSpPr>
        <p:spPr>
          <a:xfrm>
            <a:off x="1828800" y="3373442"/>
            <a:ext cx="8534401" cy="63754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marR="0" lvl="0" indent="0" algn="ctr" defTabSz="121856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SzTx/>
              <a:buFont typeface="Wingdings" panose="05000000000000000000" pitchFamily="2" charset="2"/>
              <a:buNone/>
              <a:defRPr sz="2645" b="1" kern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609600" algn="l">
              <a:buNone/>
              <a:defRPr sz="3175" kern="1200">
                <a:solidFill>
                  <a:schemeClr val="tx1"/>
                </a:solidFill>
              </a:defRPr>
            </a:lvl2pPr>
            <a:lvl3pPr marL="0" lvl="2" indent="609600" algn="l">
              <a:buNone/>
              <a:defRPr sz="3175" kern="1200">
                <a:solidFill>
                  <a:schemeClr val="tx1"/>
                </a:solidFill>
              </a:defRPr>
            </a:lvl3pPr>
            <a:lvl4pPr marL="0" lvl="3" indent="609600" algn="l">
              <a:buNone/>
              <a:defRPr sz="3175" kern="1200">
                <a:solidFill>
                  <a:schemeClr val="tx1"/>
                </a:solidFill>
              </a:defRPr>
            </a:lvl4pPr>
            <a:lvl5pPr marL="0" lvl="4" indent="609600" algn="l">
              <a:buNone/>
              <a:defRPr sz="3175" kern="12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  <a:p>
            <a:pPr lvl="0"/>
            <a:endParaRPr lang="zh-CN" altLang="en-US" noProof="1"/>
          </a:p>
        </p:txBody>
      </p:sp>
      <p:pic>
        <p:nvPicPr>
          <p:cNvPr id="2" name="图片 1" descr="封面-B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4935" y="-20955"/>
            <a:ext cx="12232640" cy="6880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E:\设计\06-2018\前端5.0PPT\目录-bg.png目录-b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10160" y="-11747"/>
            <a:ext cx="12212955" cy="68694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97480" y="2590800"/>
            <a:ext cx="1341120" cy="1143000"/>
          </a:xfrm>
        </p:spPr>
        <p:txBody>
          <a:bodyPr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内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3074" name="图片 5" descr="C:\Users\xuejie.yu\AppData\Local\Temp\WeChat Files\3a2b4010043f5c844d38aa2b9f5f63b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163" y="6076950"/>
            <a:ext cx="3779837" cy="78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016"/>
            <a:ext cx="9518680" cy="942340"/>
          </a:xfrm>
        </p:spPr>
        <p:txBody>
          <a:bodyPr/>
          <a:lstStyle>
            <a:lvl1pPr>
              <a:defRPr sz="370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10687685" cy="4818380"/>
          </a:xfrm>
        </p:spPr>
        <p:txBody>
          <a:bodyPr/>
          <a:lstStyle>
            <a:lvl1pPr marL="609600" indent="-609600">
              <a:lnSpc>
                <a:spcPct val="140000"/>
              </a:lnSpc>
              <a:buClr>
                <a:srgbClr val="40D59B"/>
              </a:buClr>
              <a:buFont typeface="Wingdings" panose="05000000000000000000" charset="0"/>
              <a:buChar char=""/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66800" indent="-457200">
              <a:lnSpc>
                <a:spcPct val="120000"/>
              </a:lnSpc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00" indent="-381000">
              <a:lnSpc>
                <a:spcPct val="130000"/>
              </a:lnSpc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09800" indent="-381000">
              <a:buClr>
                <a:srgbClr val="40D59B"/>
              </a:buClr>
              <a:buFont typeface="Wingdings" panose="05000000000000000000" charset="0"/>
              <a:buChar char="q"/>
              <a:defRPr/>
            </a:lvl4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endParaRPr lang="zh-CN" altLang="en-US" noProof="1"/>
          </a:p>
        </p:txBody>
      </p:sp>
      <p:sp>
        <p:nvSpPr>
          <p:cNvPr id="6" name="灯片编号占位符 3"/>
          <p:cNvSpPr>
            <a:spLocks noGrp="1"/>
          </p:cNvSpPr>
          <p:nvPr userDrawn="1"/>
        </p:nvSpPr>
        <p:spPr>
          <a:xfrm>
            <a:off x="687388" y="6284278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fld id="{0F2CF01B-DEC6-419C-B3B6-D9E741443E72}" type="slidenum">
              <a:rPr lang="zh-CN" altLang="en-US" sz="1800" smtClean="0"/>
            </a:fld>
            <a:r>
              <a:rPr lang="en-US" altLang="zh-CN" sz="1800" smtClean="0"/>
              <a:t>/37</a:t>
            </a:r>
            <a:endParaRPr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小章节封面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7780" y="-9525"/>
            <a:ext cx="12228195" cy="687768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29100" y="2436813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p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</a:fld>
            <a:r>
              <a:rPr lang="en-US" altLang="zh-CN" dirty="0">
                <a:latin typeface="微软雅黑" panose="020B0503020204020204" pitchFamily="34" charset="-122"/>
              </a:rPr>
              <a:t>/20</a:t>
            </a:r>
            <a:endParaRPr lang="zh-CN" altLang="en-US" dirty="0">
              <a:latin typeface="微软雅黑" panose="020B0503020204020204" pitchFamily="34" charset="-122"/>
            </a:endParaRPr>
          </a:p>
        </p:txBody>
      </p:sp>
      <p:pic>
        <p:nvPicPr>
          <p:cNvPr id="7171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pic>
        <p:nvPicPr>
          <p:cNvPr id="5123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3000" y="219075"/>
            <a:ext cx="2111375" cy="94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13113" y="1123950"/>
            <a:ext cx="5870575" cy="774700"/>
          </a:xfrm>
          <a:prstGeom prst="rect">
            <a:avLst/>
          </a:prstGeom>
          <a:noFill/>
          <a:ln>
            <a:noFill/>
          </a:ln>
        </p:spPr>
        <p:txBody>
          <a:bodyPr wrap="none" lIns="121913" tIns="60956" rIns="121913" bIns="60956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423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扫我有更多精彩课程呦</a:t>
            </a:r>
            <a:endParaRPr kumimoji="0" lang="zh-CN" altLang="en-US" sz="423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5125" name="图片 1" descr="课工场最终蓝绿色v1-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3500" y="165100"/>
            <a:ext cx="1608138" cy="692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6" descr="ppt01-01.jp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 anchor="ctr"/>
          <a:p>
            <a:pPr lvl="0"/>
            <a:r>
              <a:rPr lang="en-US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609600" y="1308100"/>
            <a:ext cx="10972800" cy="4818063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p>
            <a:pPr lvl="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en-US" altLang="en-US" dirty="0"/>
              <a:t>第二级</a:t>
            </a:r>
            <a:endParaRPr lang="en-US" altLang="en-US" dirty="0"/>
          </a:p>
          <a:p>
            <a:pPr lvl="2"/>
            <a:r>
              <a:rPr lang="en-US" altLang="en-US" dirty="0"/>
              <a:t>第三级</a:t>
            </a:r>
            <a:endParaRPr lang="en-US" altLang="en-US" dirty="0"/>
          </a:p>
          <a:p>
            <a:pPr lvl="3"/>
            <a:r>
              <a:rPr lang="en-US" altLang="en-US" dirty="0"/>
              <a:t>第四级</a:t>
            </a:r>
            <a:endParaRPr lang="en-US" altLang="en-US" dirty="0"/>
          </a:p>
          <a:p>
            <a:pPr lvl="4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1030" name="等腰三角形 6"/>
          <p:cNvSpPr>
            <a:spLocks noChangeArrowheads="1"/>
          </p:cNvSpPr>
          <p:nvPr/>
        </p:nvSpPr>
        <p:spPr bwMode="auto">
          <a:xfrm rot="5400000">
            <a:off x="-46037" y="454025"/>
            <a:ext cx="663575" cy="571500"/>
          </a:xfrm>
          <a:prstGeom prst="triangle">
            <a:avLst>
              <a:gd name="adj" fmla="val 50000"/>
            </a:avLst>
          </a:prstGeom>
          <a:solidFill>
            <a:srgbClr val="A0C101"/>
          </a:solidFill>
          <a:ln>
            <a:noFill/>
          </a:ln>
        </p:spPr>
        <p:txBody>
          <a:bodyPr lIns="121913" tIns="60956" rIns="121913" bIns="60956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905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311150" y="6272213"/>
            <a:ext cx="2844800" cy="366713"/>
          </a:xfrm>
          <a:prstGeom prst="rect">
            <a:avLst/>
          </a:prstGeom>
        </p:spPr>
        <p:txBody>
          <a:bodyPr/>
          <a:lstStyle>
            <a:lvl1pPr>
              <a:defRPr sz="1500">
                <a:solidFill>
                  <a:srgbClr val="A6A6A6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r>
              <a:rPr lang="en-US" altLang="zh-CN" sz="1500" dirty="0">
                <a:solidFill>
                  <a:srgbClr val="A6A6A6"/>
                </a:solidFill>
                <a:latin typeface="微软雅黑" panose="020B0503020204020204" pitchFamily="34" charset="-122"/>
              </a:rPr>
              <a:t>/20</a:t>
            </a:r>
            <a:endParaRPr lang="zh-CN" altLang="en-US" sz="1500" dirty="0">
              <a:solidFill>
                <a:srgbClr val="A6A6A6"/>
              </a:solidFill>
              <a:latin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  <a:sym typeface="Calibri" panose="020F050202020403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5pPr>
      <a:lvl6pPr marL="6096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6pPr>
      <a:lvl7pPr marL="12192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7pPr>
      <a:lvl8pPr marL="18288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8pPr>
      <a:lvl9pPr marL="2438400" algn="l" rtl="0" fontAlgn="base">
        <a:spcBef>
          <a:spcPct val="0"/>
        </a:spcBef>
        <a:spcAft>
          <a:spcPct val="0"/>
        </a:spcAft>
        <a:defRPr sz="3705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sym typeface="Calibri" panose="020F0502020204030204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1pPr>
      <a:lvl2pPr marL="1143000" lvl="1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90000"/>
        <a:buFont typeface="Wingdings" panose="05000000000000000000" pitchFamily="2" charset="2"/>
        <a:buChar char="n"/>
        <a:defRPr sz="2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2pPr>
      <a:lvl3pPr marL="1828800" lvl="2" indent="-4572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SzPct val="85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3pPr>
      <a:lvl4pPr marL="2209800" lvl="3" indent="-3810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4pPr>
      <a:lvl5pPr marL="2743200" lvl="4" indent="-304800" algn="l" rtl="0" eaLnBrk="0" fontAlgn="base" hangingPunct="0">
        <a:spcBef>
          <a:spcPct val="20000"/>
        </a:spcBef>
        <a:spcAft>
          <a:spcPct val="0"/>
        </a:spcAft>
        <a:buClr>
          <a:srgbClr val="A0C101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  <a:sym typeface="Calibri" panose="020F0502020204030204" pitchFamily="34" charset="0"/>
        </a:defRPr>
      </a:lvl5pPr>
      <a:lvl6pPr marL="3352165" lvl="5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6pPr>
      <a:lvl7pPr marL="3961765" lvl="6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7pPr>
      <a:lvl8pPr marL="4571365" lvl="7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8pPr>
      <a:lvl9pPr marL="5180965" lvl="8" indent="-304800" algn="l" defTabSz="1218565" eaLnBrk="1" fontAlgn="base" latinLnBrk="0" hangingPunct="1">
        <a:spcBef>
          <a:spcPct val="20000"/>
        </a:spcBef>
        <a:buFont typeface="Arial" panose="020B0604020202020204" pitchFamily="34" charset="0"/>
        <a:buChar char="»"/>
        <a:defRPr sz="2115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9pPr>
    </p:bodyStyle>
    <p:otherStyle>
      <a:lvl1pPr marL="0" lvl="0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09600" lvl="1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219200" lvl="2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28800" lvl="3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8400" lvl="4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3048000" lvl="5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656965" lvl="6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266565" lvl="7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76165" lvl="8" indent="0" algn="l" defTabSz="121856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09415" y="2951480"/>
            <a:ext cx="7994650" cy="1782445"/>
          </a:xfrm>
        </p:spPr>
        <p:txBody>
          <a:bodyPr>
            <a:normAutofit fontScale="90000"/>
          </a:bodyPr>
          <a:lstStyle/>
          <a:p>
            <a:pPr lvl="0" algn="l"/>
            <a:r>
              <a:rPr lang="en-US" sz="6130" dirty="0">
                <a:sym typeface="+mn-ea"/>
              </a:rPr>
              <a:t>  </a:t>
            </a:r>
            <a:r>
              <a:rPr sz="6130" dirty="0">
                <a:sym typeface="+mn-ea"/>
              </a:rPr>
              <a:t>第</a:t>
            </a:r>
            <a:r>
              <a:rPr lang="zh-CN" sz="6130" dirty="0">
                <a:sym typeface="+mn-ea"/>
              </a:rPr>
              <a:t>五</a:t>
            </a:r>
            <a:r>
              <a:rPr sz="6130" dirty="0">
                <a:sym typeface="+mn-ea"/>
              </a:rPr>
              <a:t>章  </a:t>
            </a:r>
            <a:br>
              <a:rPr sz="6130" dirty="0">
                <a:sym typeface="+mn-ea"/>
              </a:rPr>
            </a:br>
            <a:r>
              <a:rPr sz="6125" dirty="0">
                <a:sym typeface="+mn-ea"/>
              </a:rPr>
              <a:t>大觅项目中与服务端通信</a:t>
            </a:r>
            <a:br>
              <a:rPr sz="6125" dirty="0">
                <a:sym typeface="+mn-ea"/>
              </a:rPr>
            </a:br>
            <a:endParaRPr sz="6130" dirty="0">
              <a:sym typeface="+mn-ea"/>
            </a:endParaRPr>
          </a:p>
        </p:txBody>
      </p:sp>
      <p:pic>
        <p:nvPicPr>
          <p:cNvPr id="7171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1525" y="6169025"/>
            <a:ext cx="3552825" cy="66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sz="3700">
                <a:sym typeface="+mn-ea"/>
              </a:rPr>
              <a:t>Mock.js语法规范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Mock.js 的语法规范包括两部分</a:t>
            </a:r>
          </a:p>
          <a:p>
            <a:pPr lvl="1"/>
            <a:r>
              <a:t>数据模板定义规范（Data Template Definition，DTD）</a:t>
            </a:r>
          </a:p>
          <a:p>
            <a:pPr lvl="1"/>
            <a:r>
              <a:t>数据占位符定义规范（Data Placeholder Definition，DPD）</a:t>
            </a:r>
          </a:p>
          <a:p>
            <a:r>
              <a:rPr lang="zh-CN"/>
              <a:t>数据模板定义规范</a:t>
            </a:r>
            <a:endParaRPr lang="zh-CN"/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5115" y="352234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324610" y="3753485"/>
            <a:ext cx="8786495" cy="20091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数据模板中的每个属性由 3 部分构成：属性名、生成规则、属性值：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属性名   name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生成规则 rule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属性值   value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'name|rule': value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lang="zh-CN" altLang="en-US" sz="3700" smtClean="0">
                <a:latin typeface="Arial" panose="020B0604020202020204" pitchFamily="34" charset="0"/>
                <a:sym typeface="Arial" panose="020B0604020202020204" pitchFamily="34" charset="0"/>
              </a:rPr>
              <a:t>属性值的类型</a:t>
            </a:r>
            <a:r>
              <a:rPr lang="en-US" altLang="zh-CN" sz="3700" smtClean="0">
                <a:latin typeface="Arial" panose="020B0604020202020204" pitchFamily="34" charset="0"/>
                <a:sym typeface="Arial" panose="020B0604020202020204" pitchFamily="34" charset="0"/>
              </a:rPr>
              <a:t>6-1</a:t>
            </a:r>
            <a:endParaRPr lang="en-US" altLang="zh-CN"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属性值是字符串(String)</a:t>
            </a:r>
          </a:p>
          <a:p>
            <a:pPr lvl="1"/>
            <a:r>
              <a:t>'name|min-max': string</a:t>
            </a:r>
          </a:p>
          <a:p>
            <a:pPr lvl="2"/>
            <a:r>
              <a:t>通过重复string生成一个字符串，重复次数大于等于min，小于等于max</a:t>
            </a:r>
          </a:p>
          <a:p>
            <a:pPr lvl="1"/>
            <a:r>
              <a:t>'name|count': string</a:t>
            </a:r>
          </a:p>
          <a:p>
            <a:pPr lvl="2"/>
            <a:r>
              <a:t>通过重复string生成一个字符串，重复次数等于count</a:t>
            </a:r>
          </a:p>
          <a:p>
            <a:endParaRPr lang="zh-CN"/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lang="zh-CN" altLang="en-US" sz="3700" smtClean="0">
                <a:latin typeface="Arial" panose="020B0604020202020204" pitchFamily="34" charset="0"/>
                <a:sym typeface="Arial" panose="020B0604020202020204" pitchFamily="34" charset="0"/>
              </a:rPr>
              <a:t>属性值的类型</a:t>
            </a:r>
            <a:r>
              <a:rPr lang="en-US" altLang="zh-CN" sz="3700" smtClean="0">
                <a:latin typeface="Arial" panose="020B0604020202020204" pitchFamily="34" charset="0"/>
                <a:sym typeface="Arial" panose="020B0604020202020204" pitchFamily="34" charset="0"/>
              </a:rPr>
              <a:t>6-2</a:t>
            </a:r>
            <a:endParaRPr lang="en-US" altLang="zh-CN"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属性值是数字(Number)</a:t>
            </a:r>
          </a:p>
          <a:p>
            <a:pPr lvl="1"/>
            <a:r>
              <a:t>'name|+1': number</a:t>
            </a:r>
          </a:p>
          <a:p>
            <a:pPr lvl="2"/>
            <a:r>
              <a:t>属性值自动加1，初始值为number</a:t>
            </a:r>
          </a:p>
          <a:p>
            <a:pPr lvl="1"/>
            <a:r>
              <a:t>'name|min-max': number</a:t>
            </a:r>
          </a:p>
          <a:p>
            <a:pPr lvl="2"/>
            <a:r>
              <a:t>生成一个大于等于min、小于等于max的整数，属性值number是用来确定类型</a:t>
            </a:r>
          </a:p>
          <a:p>
            <a:pPr lvl="1"/>
            <a:r>
              <a:rPr lang="zh-CN"/>
              <a:t>'name|min-max.dmin-dmax': number</a:t>
            </a:r>
            <a:endParaRPr lang="zh-CN"/>
          </a:p>
          <a:p>
            <a:pPr lvl="2"/>
            <a:r>
              <a:rPr lang="zh-CN"/>
              <a:t>生成一个浮点数，整数部分大于等于min、小于等于max，小数部分保留dmin到dmax位</a:t>
            </a:r>
            <a:endParaRPr lang="zh-CN"/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324610" y="1218565"/>
            <a:ext cx="8786495" cy="454406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Mock.mock({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'number1|1-100.1-10': 1,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'number2|123.1-10': 1,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'number3|123.3': 1,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'number4|123.10': 1.123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})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 模拟之后的数据为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"number1": 12.92,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"number2": 123.51,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"number3": 123.777,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"number4": 123.1231091814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lang="zh-CN" altLang="en-US" sz="3700" smtClean="0">
                <a:latin typeface="Arial" panose="020B0604020202020204" pitchFamily="34" charset="0"/>
                <a:sym typeface="Arial" panose="020B0604020202020204" pitchFamily="34" charset="0"/>
              </a:rPr>
              <a:t>属性值的类型</a:t>
            </a:r>
            <a:r>
              <a:rPr lang="en-US" altLang="zh-CN" sz="3700" smtClean="0">
                <a:latin typeface="Arial" panose="020B0604020202020204" pitchFamily="34" charset="0"/>
                <a:sym typeface="Arial" panose="020B0604020202020204" pitchFamily="34" charset="0"/>
              </a:rPr>
              <a:t>6-3</a:t>
            </a:r>
            <a:endParaRPr lang="en-US" altLang="zh-CN"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属性值是布尔型(Boolean)</a:t>
            </a:r>
          </a:p>
          <a:p>
            <a:pPr lvl="1"/>
            <a:r>
              <a:t>'name|1': boolean</a:t>
            </a:r>
          </a:p>
          <a:p>
            <a:pPr lvl="2"/>
            <a:r>
              <a:t>随机生成一个布尔值，值为true 的概率是1/2，值为false的概率同样是1/2</a:t>
            </a:r>
          </a:p>
          <a:p>
            <a:pPr lvl="1"/>
            <a:r>
              <a:rPr>
                <a:sym typeface="+mn-ea"/>
              </a:rPr>
              <a:t>'name|min-max': value</a:t>
            </a:r>
            <a:endParaRPr>
              <a:sym typeface="+mn-ea"/>
            </a:endParaRPr>
          </a:p>
          <a:p>
            <a:pPr lvl="2"/>
            <a:r>
              <a:t>随机生成一个布尔值，值为value的概率是min / (min + max)，值为!value的概率是max / (min + max)</a:t>
            </a:r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lang="zh-CN" altLang="en-US" sz="3700" smtClean="0">
                <a:latin typeface="Arial" panose="020B0604020202020204" pitchFamily="34" charset="0"/>
                <a:sym typeface="Arial" panose="020B0604020202020204" pitchFamily="34" charset="0"/>
              </a:rPr>
              <a:t>属性值的类型</a:t>
            </a:r>
            <a:r>
              <a:rPr lang="en-US" altLang="zh-CN" sz="3700" smtClean="0">
                <a:latin typeface="Arial" panose="020B0604020202020204" pitchFamily="34" charset="0"/>
                <a:sym typeface="Arial" panose="020B0604020202020204" pitchFamily="34" charset="0"/>
              </a:rPr>
              <a:t>6-4</a:t>
            </a:r>
            <a:endParaRPr lang="en-US" altLang="zh-CN"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属性值是对象(Object)</a:t>
            </a:r>
          </a:p>
          <a:p>
            <a:pPr lvl="1"/>
            <a:r>
              <a:t>'name|count': object</a:t>
            </a:r>
          </a:p>
          <a:p>
            <a:pPr lvl="2"/>
            <a:r>
              <a:t>从属性值 object 中随机选取 count 个属性</a:t>
            </a:r>
          </a:p>
          <a:p>
            <a:pPr lvl="1"/>
            <a:r>
              <a:t>'name|min-max': object</a:t>
            </a:r>
          </a:p>
          <a:p>
            <a:pPr lvl="2"/>
            <a:r>
              <a:t>从属性值 object 中随机选取 min 到 max 个属性</a:t>
            </a:r>
          </a:p>
          <a:p>
            <a:endParaRPr lang="zh-CN"/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lang="zh-CN" altLang="en-US" sz="3700" smtClean="0">
                <a:latin typeface="Arial" panose="020B0604020202020204" pitchFamily="34" charset="0"/>
                <a:sym typeface="Arial" panose="020B0604020202020204" pitchFamily="34" charset="0"/>
              </a:rPr>
              <a:t>属性值的类型</a:t>
            </a:r>
            <a:r>
              <a:rPr lang="en-US" altLang="zh-CN" sz="3700" smtClean="0">
                <a:latin typeface="Arial" panose="020B0604020202020204" pitchFamily="34" charset="0"/>
                <a:sym typeface="Arial" panose="020B0604020202020204" pitchFamily="34" charset="0"/>
              </a:rPr>
              <a:t>6-5</a:t>
            </a:r>
            <a:endParaRPr lang="en-US" altLang="zh-CN"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属性值是数组(Array)</a:t>
            </a:r>
          </a:p>
          <a:p>
            <a:pPr lvl="1"/>
            <a:r>
              <a:t>'name|1': array</a:t>
            </a:r>
          </a:p>
          <a:p>
            <a:pPr lvl="2"/>
            <a:r>
              <a:t>从属性值array中随机选取 1 个元素，作为最终值</a:t>
            </a:r>
          </a:p>
          <a:p>
            <a:pPr lvl="1"/>
            <a:r>
              <a:t>'name|+1': array</a:t>
            </a:r>
          </a:p>
          <a:p>
            <a:pPr lvl="2"/>
            <a:r>
              <a:t>从属性值array中顺序选取 1 个元素，作为最终值</a:t>
            </a:r>
          </a:p>
          <a:p>
            <a:pPr lvl="1"/>
            <a:r>
              <a:t>'name|min-max': array</a:t>
            </a:r>
          </a:p>
          <a:p>
            <a:pPr lvl="2"/>
            <a:r>
              <a:t>通过重复属性值array生成一个新数组，重复次数大于等于min，小于等于max</a:t>
            </a:r>
          </a:p>
          <a:p>
            <a:pPr lvl="1"/>
            <a:r>
              <a:t>'name|count': array</a:t>
            </a:r>
          </a:p>
          <a:p>
            <a:pPr lvl="2"/>
            <a:r>
              <a:t>通过重复属性值array生成一个新数组，重复次数为count</a:t>
            </a:r>
          </a:p>
          <a:p>
            <a:endParaRPr lang="zh-CN"/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lang="zh-CN" altLang="en-US" sz="3700" smtClean="0">
                <a:latin typeface="Arial" panose="020B0604020202020204" pitchFamily="34" charset="0"/>
                <a:sym typeface="Arial" panose="020B0604020202020204" pitchFamily="34" charset="0"/>
              </a:rPr>
              <a:t>属性值的类型</a:t>
            </a:r>
            <a:r>
              <a:rPr lang="en-US" altLang="zh-CN" sz="3700" smtClean="0">
                <a:latin typeface="Arial" panose="020B0604020202020204" pitchFamily="34" charset="0"/>
                <a:sym typeface="Arial" panose="020B0604020202020204" pitchFamily="34" charset="0"/>
              </a:rPr>
              <a:t>6-6</a:t>
            </a:r>
            <a:endParaRPr lang="en-US" altLang="zh-CN"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属性值是函数(Function)</a:t>
            </a:r>
          </a:p>
          <a:p>
            <a:pPr lvl="1"/>
            <a:r>
              <a:t>'name': function</a:t>
            </a:r>
          </a:p>
          <a:p>
            <a:pPr lvl="2"/>
            <a:r>
              <a:t>执行函数function，取其返回值作为最终的属性值，函数的上下文为属性'name'所在的对象</a:t>
            </a:r>
          </a:p>
          <a:p>
            <a:pPr lvl="0"/>
            <a:r>
              <a:t>属性值是正则表达式 RegExp</a:t>
            </a:r>
          </a:p>
          <a:p>
            <a:pPr lvl="1"/>
            <a:r>
              <a:t>'name': regexp</a:t>
            </a:r>
          </a:p>
          <a:p>
            <a:pPr lvl="2"/>
            <a:r>
              <a:t>根据正则表达式regexp反向生成可以匹配它的字符串。用于生成自定义格式字符串</a:t>
            </a:r>
          </a:p>
          <a:p>
            <a:endParaRPr lang="zh-CN"/>
          </a:p>
          <a:p>
            <a:pPr lvl="1"/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48740" y="1218565"/>
            <a:ext cx="8080375" cy="4492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Mock.mock({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'regexp1': /[a-z][A-Z][0-9]/,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'regexp2': /\w\W\s\S\d\D/,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'regexp3': /\d{5,10}/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})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// 模拟之后的数据为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{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"regexp1": "pJ7",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"regexp2": "F)\fp1G",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    "regexp3": "561659409"</a:t>
            </a:r>
            <a:endParaRPr lang="en-US" altLang="zh-CN"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b="1" dirty="0">
                <a:latin typeface="+mn-lt"/>
              </a:rPr>
              <a:t>}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sz="3700" smtClean="0">
                <a:latin typeface="Arial" panose="020B0604020202020204" pitchFamily="34" charset="0"/>
                <a:sym typeface="Arial" panose="020B0604020202020204" pitchFamily="34" charset="0"/>
              </a:rPr>
              <a:t>数据占位符定义规范</a:t>
            </a:r>
            <a:endParaRPr sz="3700" smtClean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占位符定义规范含义</a:t>
            </a:r>
            <a:endParaRPr lang="zh-CN"/>
          </a:p>
          <a:p>
            <a:pPr lvl="1"/>
            <a:r>
              <a:t>占位符只是在属性值字符串中占个位置，并不出现在最终的属性值中</a:t>
            </a:r>
          </a:p>
          <a:p>
            <a:pPr lvl="1"/>
          </a:p>
          <a:p>
            <a:endParaRPr lang="zh-CN"/>
          </a:p>
          <a:p>
            <a:pPr lvl="0"/>
            <a:r>
              <a:rPr lang="zh-CN" altLang="en-US" sz="2600"/>
              <a:t>使用占位符时，需要注意以下几点</a:t>
            </a:r>
            <a:endParaRPr lang="zh-CN" altLang="en-US" sz="2600"/>
          </a:p>
          <a:p>
            <a:pPr lvl="1"/>
            <a:r>
              <a:rPr lang="zh-CN" altLang="en-US" sz="2200"/>
              <a:t>用 @ 来标识其后的字符串是 占位符</a:t>
            </a:r>
            <a:endParaRPr lang="zh-CN" altLang="en-US" sz="2200"/>
          </a:p>
          <a:p>
            <a:pPr lvl="1"/>
            <a:r>
              <a:rPr lang="zh-CN" altLang="en-US" sz="2200"/>
              <a:t>占位符 引用的是 Mock.Random 中的方法</a:t>
            </a:r>
            <a:endParaRPr lang="zh-CN" altLang="en-US" sz="2200"/>
          </a:p>
          <a:p>
            <a:pPr lvl="1"/>
            <a:r>
              <a:rPr lang="zh-CN" altLang="en-US" sz="2200"/>
              <a:t>通过 Mock.Random.extend() 来扩展自定义占位符</a:t>
            </a:r>
            <a:endParaRPr lang="zh-CN" altLang="en-US" sz="2200"/>
          </a:p>
          <a:p>
            <a:pPr lvl="1"/>
            <a:r>
              <a:rPr lang="zh-CN" altLang="en-US" sz="2200"/>
              <a:t>占位符 也可以引用 数据模板 中的属性</a:t>
            </a:r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85115" y="2379345"/>
            <a:ext cx="1039495" cy="400050"/>
            <a:chOff x="1850" y="3686"/>
            <a:chExt cx="1637" cy="630"/>
          </a:xfrm>
        </p:grpSpPr>
        <p:sp>
          <p:nvSpPr>
            <p:cNvPr id="24" name="TextBox 14"/>
            <p:cNvSpPr txBox="1"/>
            <p:nvPr/>
          </p:nvSpPr>
          <p:spPr>
            <a:xfrm>
              <a:off x="2385" y="3686"/>
              <a:ext cx="1102" cy="63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语法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22" name="图片 121" descr="语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50" y="3686"/>
              <a:ext cx="614" cy="614"/>
            </a:xfrm>
            <a:prstGeom prst="rect">
              <a:avLst/>
            </a:prstGeom>
          </p:spPr>
        </p:pic>
      </p:grp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324610" y="2610485"/>
            <a:ext cx="8786495" cy="9671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@占位符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@占位符(参数 [, 参数])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24610" y="1308100"/>
            <a:ext cx="8786495" cy="481838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Mock.mock({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name: 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first: '@FIRST',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middle: '@FIRST',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last: '@LAST',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full: '@first @middle @last'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})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//模拟之后的数据为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"name": {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"first": "Charles",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"middle": "Brenda",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"last": "Lopez",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"full": "Charles Brenda Lopez"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}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sz="3700">
                <a:sym typeface="+mn-ea"/>
              </a:rPr>
              <a:t>snail mock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通过前面的学习基本上可以实现后端接口的模拟了，那么现在如何被调用</a:t>
            </a:r>
            <a:r>
              <a:rPr lang="zh-CN">
                <a:sym typeface="+mn-ea"/>
              </a:rPr>
              <a:t>这些数据呢？</a:t>
            </a:r>
            <a:endParaRPr lang="zh-CN"/>
          </a:p>
          <a:p>
            <a:r>
              <a:rPr lang="zh-CN"/>
              <a:t>snail mock它能够模拟服务器的功能，生成接口的url服务地址以供调用</a:t>
            </a:r>
            <a:endParaRPr lang="zh-CN"/>
          </a:p>
          <a:p>
            <a:r>
              <a:rPr lang="zh-CN"/>
              <a:t>要使用这个前端工具首先需要初始化。在命令窗口执行如下命令</a:t>
            </a:r>
            <a:endParaRPr lang="zh-CN"/>
          </a:p>
          <a:p>
            <a:endParaRPr lang="zh-CN"/>
          </a:p>
          <a:p>
            <a:pPr marL="609600" lvl="1" indent="0">
              <a:buNone/>
            </a:pPr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509395" y="4464685"/>
            <a:ext cx="8464550" cy="557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b="1">
                <a:sym typeface="+mn-ea"/>
              </a:rPr>
              <a:t> cnpm install -g snail-cline</a:t>
            </a:r>
            <a:endParaRPr lang="en-US" altLang="zh-CN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sz="3700">
                <a:sym typeface="+mn-ea"/>
              </a:rPr>
              <a:t>snail mock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/>
              <a:t>要开启mock服务也需要在命令窗口中执行</a:t>
            </a:r>
            <a:endParaRPr lang="zh-CN"/>
          </a:p>
          <a:p>
            <a:pPr marL="0" indent="0">
              <a:buNone/>
            </a:pPr>
            <a:endParaRPr lang="zh-CN"/>
          </a:p>
          <a:p>
            <a:r>
              <a:rPr lang="zh-CN"/>
              <a:t>执行命令可以启动模拟服务，http://127.0.0.1:3721这个地址就是前面在添加middleware的时候配置的地址</a:t>
            </a:r>
            <a:endParaRPr lang="zh-CN"/>
          </a:p>
          <a:p>
            <a:pPr marL="609600" lvl="1" indent="0">
              <a:buNone/>
            </a:pPr>
            <a:endParaRPr lang="zh-CN" altLang="en-US" sz="2200"/>
          </a:p>
          <a:p>
            <a:pPr lvl="2"/>
            <a:endParaRPr lang="zh-CN" alt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028065" y="2074545"/>
            <a:ext cx="8464550" cy="557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b="1">
                <a:sym typeface="+mn-ea"/>
              </a:rPr>
              <a:t> snail mock</a:t>
            </a:r>
            <a:endParaRPr lang="zh-CN" b="1">
              <a:sym typeface="+mn-ea"/>
            </a:endParaRPr>
          </a:p>
        </p:txBody>
      </p:sp>
      <p:pic>
        <p:nvPicPr>
          <p:cNvPr id="18" name="图片 18" descr="5.2 snail mock启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860" y="3784600"/>
            <a:ext cx="7403465" cy="2383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本章任务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sym typeface="+mn-ea"/>
              </a:rPr>
              <a:t>使用Axios的get方法获得接口数据</a:t>
            </a:r>
            <a:endParaRPr>
              <a:sym typeface="+mn-ea"/>
            </a:endParaRPr>
          </a:p>
          <a:p>
            <a:pPr marL="0" lvl="0" indent="0">
              <a:buNone/>
            </a:pPr>
            <a:endParaRPr lang="zh-CN" altLang="zh-CN">
              <a:sym typeface="+mn-ea"/>
            </a:endParaRPr>
          </a:p>
        </p:txBody>
      </p:sp>
      <p:pic>
        <p:nvPicPr>
          <p:cNvPr id="37" name="图片 37" descr="5.3 get方法获得接口数据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175" y="2105025"/>
            <a:ext cx="6386830" cy="37706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8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Axios</a:t>
            </a:r>
            <a:r>
              <a:rPr lang="zh-CN" altLang="en-US"/>
              <a:t>基本介绍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>
                <a:sym typeface="+mn-ea"/>
              </a:rPr>
              <a:t>官方地址：</a:t>
            </a:r>
            <a:r>
              <a:rPr lang="en-US" altLang="zh-CN">
                <a:sym typeface="+mn-ea"/>
              </a:rPr>
              <a:t>https://github.com/axios/axios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中文地址：https://www.kancloud.cn/yunye/axios/234845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定义：</a:t>
            </a:r>
            <a:r>
              <a:rPr lang="en-US" altLang="zh-CN">
                <a:sym typeface="+mn-ea"/>
              </a:rPr>
              <a:t>axios 是一个基于Promise 用于浏览器和 nodejs 的 HTTP 客户端</a:t>
            </a:r>
            <a:endParaRPr lang="en-US" altLang="zh-CN"/>
          </a:p>
          <a:p>
            <a:pPr lvl="0"/>
            <a:r>
              <a:rPr lang="zh-CN" altLang="en-US">
                <a:sym typeface="+mn-ea"/>
              </a:rPr>
              <a:t>作用</a:t>
            </a:r>
            <a:endParaRPr lang="zh-CN" altLang="en-US" sz="3070"/>
          </a:p>
          <a:p>
            <a:pPr lvl="1"/>
            <a:r>
              <a:rPr lang="en-US" altLang="zh-CN">
                <a:sym typeface="+mn-ea"/>
              </a:rPr>
              <a:t>从浏览器中创建 XMLHttpRequests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从 node.js 创建 http 请求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支持 Promise API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拦截请求和响应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Axios安装使用</a:t>
            </a:r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CDN</a:t>
            </a:r>
            <a:r>
              <a:rPr lang="zh-CN" altLang="en-US"/>
              <a:t>方式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https://unpkg.com/axios/dist/axios.min.js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 sz="2600">
                <a:sym typeface="+mn-ea"/>
              </a:rPr>
              <a:t>NPM</a:t>
            </a:r>
            <a:endParaRPr lang="en-US" altLang="zh-CN" sz="2600">
              <a:sym typeface="+mn-ea"/>
            </a:endParaRPr>
          </a:p>
          <a:p>
            <a:pPr lvl="1"/>
            <a:r>
              <a:rPr lang="zh-CN" altLang="en-US"/>
              <a:t>npm install axios</a:t>
            </a:r>
            <a:endParaRPr lang="zh-CN" altLang="en-US"/>
          </a:p>
          <a:p>
            <a:pPr lvl="0"/>
            <a:r>
              <a:rPr lang="zh-CN" altLang="en-US"/>
              <a:t>因为在大觅项目项目中使用，所以这里使用NPM方式进行安装</a:t>
            </a:r>
            <a:endParaRPr lang="zh-CN" altLang="en-US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Axios API </a:t>
            </a:r>
            <a:r>
              <a:rPr lang="zh-CN" altLang="en-US"/>
              <a:t>方法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r>
              <a:rPr lang="en-US" altLang="zh-CN"/>
              <a:t>axios.request(config)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axios.get(url[, config])</a:t>
            </a:r>
            <a:endParaRPr lang="en-US" altLang="zh-CN"/>
          </a:p>
          <a:p>
            <a:r>
              <a:rPr lang="en-US" altLang="zh-CN"/>
              <a:t>axios.delete(url[, config])</a:t>
            </a:r>
            <a:endParaRPr lang="en-US" altLang="zh-CN"/>
          </a:p>
          <a:p>
            <a:r>
              <a:rPr lang="en-US" altLang="zh-CN"/>
              <a:t>axios.head(url[, config])</a:t>
            </a:r>
            <a:endParaRPr lang="en-US" altLang="zh-CN"/>
          </a:p>
          <a:p>
            <a:r>
              <a:rPr lang="en-US" altLang="zh-CN"/>
              <a:t>axios.options(url[, config])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axios.post(url[, data[, config]])</a:t>
            </a:r>
            <a:endParaRPr lang="en-US" altLang="zh-CN"/>
          </a:p>
          <a:p>
            <a:r>
              <a:rPr lang="en-US" altLang="zh-CN"/>
              <a:t>axios.put(url[, data[, config]])</a:t>
            </a:r>
            <a:endParaRPr lang="en-US" altLang="zh-CN"/>
          </a:p>
          <a:p>
            <a:r>
              <a:rPr lang="en-US" altLang="zh-CN"/>
              <a:t>axios.patch(url[, data[, config]])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发起一个GET请求</a:t>
            </a: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90575" y="1308100"/>
            <a:ext cx="8497570" cy="44862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//发起一个user请求，参数为给定的ID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axios.get('/user',{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params:{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ID:12345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})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.then(function(response){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console.log(response);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})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.catch(function(error){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console.log(error)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});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发起一个POST请求</a:t>
            </a:r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90575" y="1308100"/>
            <a:ext cx="8497570" cy="43421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//发起一个user请求，参数为给定的ID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axios.post('/user',{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firstName:'friend',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lastName:'Flintstone'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})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.then(function(response){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console.log(response);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})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.catch(function(error){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console.log(error);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});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rPr sz="3700">
                <a:sym typeface="+mn-ea"/>
              </a:rPr>
              <a:t>Axios封装及调用</a:t>
            </a:r>
            <a:endParaRPr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在实际的开发中，经常将请求方法封装进行调用，便于做通用的配置</a:t>
            </a:r>
            <a:r>
              <a:rPr lang="en-US"/>
              <a:t>,</a:t>
            </a:r>
            <a:r>
              <a:t>通过封装postRequest 方法来请求数据</a:t>
            </a:r>
          </a:p>
          <a:p>
            <a:pPr lvl="0"/>
            <a:endParaRPr sz="2200"/>
          </a:p>
          <a:p>
            <a:pPr lvl="0"/>
            <a:endParaRPr lang="en-US"/>
          </a:p>
          <a:p>
            <a:pPr marL="609600" lvl="1" indent="0">
              <a:buNone/>
            </a:pP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80490" y="2539365"/>
            <a:ext cx="9316085" cy="32200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{ </a:t>
            </a:r>
            <a:r>
              <a:rPr lang="en-US" b="1" dirty="0">
                <a:latin typeface="+mn-lt"/>
              </a:rPr>
              <a:t>// params格式</a:t>
            </a:r>
            <a:r>
              <a:rPr lang="zh-CN" altLang="en-US" b="1" dirty="0">
                <a:latin typeface="+mn-lt"/>
              </a:rPr>
              <a:t>解析</a:t>
            </a:r>
            <a:endParaRPr lang="en-US"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type:"string",  //type请求变量的url地址常量名称.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data:{object}  //data传递到后台的参数信息，主要是object对象，传入时进行对象转换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export function postRequest (params) {</a:t>
            </a:r>
            <a:endParaRPr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   return request('post', url[params.type], {...params.data})</a:t>
            </a:r>
            <a:endParaRPr b="1" dirty="0">
              <a:solidFill>
                <a:srgbClr val="FF0000"/>
              </a:solidFill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}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sz="3700">
                <a:sym typeface="+mn-ea"/>
              </a:rPr>
              <a:t>请求设置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以下列出了一些请求时的设置选项。只有url是必须的，如果没有指明method的话，默认的请求方法是GET</a:t>
            </a:r>
          </a:p>
          <a:p/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80490" y="2539365"/>
            <a:ext cx="8497570" cy="32670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url是服务器链接，用来指定请求的url地址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url:'/user',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// method是发起请求时的请求方法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method:`get`,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baseURL如果url 不是绝对地址，那么将会加在其前面。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//当axios使用相对地址时这个设置非常方便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baseURL:'http://some-domain.com/api/',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sz="3700">
                <a:sym typeface="+mn-ea"/>
              </a:rPr>
              <a:t>请求设置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/>
          <a:p/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80490" y="1307465"/>
            <a:ext cx="8928100" cy="449897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headers是自定义的要被发送的头信息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headers:{'X-Requested-with':'XMLHttpRequest'},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// params是请求连接中的请求参数，必须是一个纯对象，或URLSearchParams对象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params:{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  ID:12345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timeout定义请求的时间，单位是毫秒。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//如果请求的时间超过这个设定时间，请求将会停止。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timeout:1000,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sz="3700">
                <a:sym typeface="+mn-ea"/>
              </a:rPr>
              <a:t>返回响应概要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发送一个请求之后的返回结果包含以下信息</a:t>
            </a:r>
          </a:p>
          <a:p>
            <a:pPr lvl="1"/>
            <a:endParaRPr lang="en-US"/>
          </a:p>
          <a:p/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085850" y="2029460"/>
            <a:ext cx="8928100" cy="409765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data是服务器提供的回复（相对于请求）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data{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Name:”晓米”,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 data:{...}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},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status是服务器返回的http状态码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status:200,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// statusText是服务器返回的http状态信息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statusText: 'ok',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sz="3700">
                <a:sym typeface="+mn-ea"/>
              </a:rPr>
              <a:t>返回响应概要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/>
          <a:p>
            <a:pPr lvl="1"/>
            <a:endParaRPr lang="en-US"/>
          </a:p>
          <a:p/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通过返回信息可知，请求接口返回的数据存放在data选项中，所以data选项是备受关注的</a:t>
            </a:r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085850" y="1380490"/>
            <a:ext cx="8928100" cy="222059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headers是服务器返回中携带的headers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headers:{},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// config是对axios进行的设置，目的是为了请求（request）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config:{}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700">
                <a:sym typeface="+mn-ea"/>
              </a:rPr>
              <a:t>本章目标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掌握connect-mock-middleware工具</a:t>
            </a:r>
          </a:p>
          <a:p>
            <a:r>
              <a:t>掌握Mock.js模拟前端页面数据</a:t>
            </a:r>
          </a:p>
          <a:p>
            <a:r>
              <a:t>掌握Axios获得模拟的API接口数据</a:t>
            </a:r>
          </a:p>
          <a:p/>
        </p:txBody>
      </p:sp>
      <p:pic>
        <p:nvPicPr>
          <p:cNvPr id="2" name="图片 1" descr="难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7725" y="2769235"/>
            <a:ext cx="835025" cy="549910"/>
          </a:xfrm>
          <a:prstGeom prst="rect">
            <a:avLst/>
          </a:prstGeom>
        </p:spPr>
      </p:pic>
      <p:pic>
        <p:nvPicPr>
          <p:cNvPr id="4" name="图片 3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5" y="2037715"/>
            <a:ext cx="834390" cy="549275"/>
          </a:xfrm>
          <a:prstGeom prst="rect">
            <a:avLst/>
          </a:prstGeom>
        </p:spPr>
      </p:pic>
      <p:pic>
        <p:nvPicPr>
          <p:cNvPr id="3" name="图片 2" descr="重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605" y="2737485"/>
            <a:ext cx="834390" cy="54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sz="3700">
                <a:sym typeface="+mn-ea"/>
              </a:rPr>
              <a:t>拦截器</a:t>
            </a:r>
            <a:r>
              <a:rPr lang="en-US" sz="3700">
                <a:sym typeface="+mn-ea"/>
              </a:rPr>
              <a:t>2-1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可以在请求或者返回被then或者catch处理之前对他们进行拦截</a:t>
            </a:r>
          </a:p>
          <a:p>
            <a:r>
              <a:rPr lang="zh-CN"/>
              <a:t>拦截器作用</a:t>
            </a:r>
            <a:endParaRPr lang="zh-CN"/>
          </a:p>
          <a:p>
            <a:pPr lvl="1"/>
            <a:r>
              <a:t>在发送请求之前拦截，可以对请求数据进行处理，比如给每一个请求都添加上token或者给请求统一添加一些内容。在响应请求之前拦截，可以对返回的数据进行二次的加工等</a:t>
            </a:r>
          </a:p>
          <a:p/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1085850" y="1380490"/>
            <a:ext cx="9697085" cy="37274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//添加一个请求拦截器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axios.interceptors.request.use(function(config){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在请求发送之前做一些事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console.log("请求马上要发送了！");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return config;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},function(error){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// 当出现请求错误是做一些事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return Promise.reject(error);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});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sz="3700">
                <a:sym typeface="+mn-ea"/>
              </a:rPr>
              <a:t>拦截器</a:t>
            </a:r>
            <a:r>
              <a:rPr lang="en-US" sz="3700">
                <a:sym typeface="+mn-ea"/>
              </a:rPr>
              <a:t>2-2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/>
          <a:p/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972820" y="1308100"/>
            <a:ext cx="9697085" cy="372745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//添加一个返回拦截器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axios.interceptors.response.use(function(response){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// 对返回的数据进行一些处理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solidFill>
                  <a:srgbClr val="FF0000"/>
                </a:solidFill>
                <a:latin typeface="+mn-lt"/>
              </a:rPr>
              <a:t>console.log("将要返回请求的数据了！");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return response;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},function(error){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//对返回的错误进行一些处理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return Promise.reject(error);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});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308100"/>
            <a:ext cx="9783445" cy="4818380"/>
          </a:xfrm>
        </p:spPr>
        <p:txBody>
          <a:bodyPr/>
          <a:lstStyle/>
          <a:p>
            <a:r>
              <a:rPr lang="zh-CN" altLang="en-US"/>
              <a:t>需求说明</a:t>
            </a:r>
            <a:endParaRPr lang="zh-CN" altLang="en-US"/>
          </a:p>
          <a:p>
            <a:pPr lvl="1"/>
            <a:r>
              <a:rPr lang="zh-CN" altLang="zh-CN"/>
              <a:t>使用axios的get方法调用本地模拟的评论数据</a:t>
            </a:r>
            <a:endParaRPr lang="zh-CN" altLang="zh-CN"/>
          </a:p>
          <a:p>
            <a:pPr lvl="1"/>
            <a:r>
              <a:t>将获得的评论数据显示在页面上，模拟的评论数据详见comment.json文件</a:t>
            </a:r>
            <a:endParaRPr lang="zh-CN" altLang="en-US"/>
          </a:p>
          <a:p>
            <a:pPr lvl="1"/>
            <a:endParaRPr lang="zh-CN" altLang="zh-CN"/>
          </a:p>
          <a:p>
            <a:pPr marL="609600" lvl="1" indent="0">
              <a:buNone/>
            </a:pPr>
            <a:endParaRPr lang="zh-CN" altLang="en-US"/>
          </a:p>
          <a:p>
            <a:pPr marL="609600" lvl="1" indent="0">
              <a:buNone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575" y="276225"/>
            <a:ext cx="10496550" cy="942340"/>
          </a:xfrm>
        </p:spPr>
        <p:txBody>
          <a:bodyPr/>
          <a:lstStyle/>
          <a:p>
            <a:r>
              <a:t>学员操作</a:t>
            </a:r>
            <a:r>
              <a:rPr lang="en-US" altLang="zh-CN"/>
              <a:t>—</a:t>
            </a:r>
            <a:r>
              <a:rPr lang="zh-CN" altLang="zh-CN"/>
              <a:t>使用Axios的get方法获得接口数据</a:t>
            </a:r>
            <a:endParaRPr lang="zh-CN" altLang="zh-CN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216718" y="6126243"/>
            <a:ext cx="2105025" cy="408144"/>
          </a:xfrm>
          <a:prstGeom prst="wedgeRoundRectCallout">
            <a:avLst>
              <a:gd name="adj1" fmla="val -127"/>
              <a:gd name="adj2" fmla="val -48992"/>
              <a:gd name="adj3" fmla="val 16667"/>
            </a:avLst>
          </a:prstGeom>
          <a:solidFill>
            <a:srgbClr val="00C77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p>
            <a:pPr marL="0" lvl="1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完成时间：</a:t>
            </a:r>
            <a:r>
              <a:rPr 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20</a:t>
            </a:r>
            <a:r>
              <a:rPr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49" charset="-122"/>
              </a:rPr>
              <a:t>分钟</a:t>
            </a:r>
            <a:endParaRPr b="1" kern="0" dirty="0">
              <a:solidFill>
                <a:schemeClr val="bg1"/>
              </a:solidFill>
              <a:latin typeface="Arial" panose="020B0604020202020204"/>
              <a:ea typeface="黑体" panose="02010609060101010101" pitchFamily="49" charset="-122"/>
            </a:endParaRPr>
          </a:p>
        </p:txBody>
      </p:sp>
      <p:grpSp>
        <p:nvGrpSpPr>
          <p:cNvPr id="87" name="组合 66"/>
          <p:cNvGrpSpPr/>
          <p:nvPr/>
        </p:nvGrpSpPr>
        <p:grpSpPr bwMode="auto">
          <a:xfrm>
            <a:off x="155698" y="1103630"/>
            <a:ext cx="1077050" cy="405765"/>
            <a:chOff x="3637818" y="1193279"/>
            <a:chExt cx="1077058" cy="405715"/>
          </a:xfrm>
        </p:grpSpPr>
        <p:sp>
          <p:nvSpPr>
            <p:cNvPr id="88" name="TextBox 24"/>
            <p:cNvSpPr txBox="1"/>
            <p:nvPr/>
          </p:nvSpPr>
          <p:spPr>
            <a:xfrm>
              <a:off x="4014784" y="1196137"/>
              <a:ext cx="700092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练习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89" name="Picture 2" descr="E:\设计\06-2018\前端5.0PPT\练习.png练习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37818" y="1193279"/>
              <a:ext cx="406403" cy="405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图片 37" descr="5.3 get方法获得接口数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955" y="2962910"/>
            <a:ext cx="4897120" cy="2890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常见问题及解决办法</a:t>
            </a:r>
            <a:endParaRPr lang="zh-CN" altLang="en-US"/>
          </a:p>
          <a:p>
            <a:r>
              <a:rPr lang="zh-CN" altLang="en-US"/>
              <a:t>代码规范问题</a:t>
            </a:r>
            <a:endParaRPr lang="zh-CN" altLang="en-US"/>
          </a:p>
          <a:p>
            <a:r>
              <a:rPr lang="zh-CN" altLang="en-US"/>
              <a:t>调试技巧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共性问题集中讲解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300730" y="4230370"/>
            <a:ext cx="5363845" cy="1323340"/>
            <a:chOff x="4789" y="4099"/>
            <a:chExt cx="8447" cy="2084"/>
          </a:xfrm>
        </p:grpSpPr>
        <p:sp>
          <p:nvSpPr>
            <p:cNvPr id="9" name="矩形 8"/>
            <p:cNvSpPr/>
            <p:nvPr/>
          </p:nvSpPr>
          <p:spPr>
            <a:xfrm rot="2700000">
              <a:off x="5727" y="4099"/>
              <a:ext cx="395" cy="39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12181" y="4530"/>
              <a:ext cx="1055" cy="1055"/>
            </a:xfrm>
            <a:prstGeom prst="rect">
              <a:avLst/>
            </a:prstGeom>
            <a:noFill/>
            <a:ln w="57150">
              <a:solidFill>
                <a:srgbClr val="5CDBA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700000">
              <a:off x="11207" y="5128"/>
              <a:ext cx="1055" cy="1055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5289" y="4521"/>
              <a:ext cx="7422" cy="145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 algn="ctr">
              <a:noFill/>
              <a:miter lim="800000"/>
            </a:ln>
            <a:effectLst/>
          </p:spPr>
          <p:txBody>
            <a:bodyPr wrap="square" tIns="118800">
              <a:spAutoFit/>
            </a:bodyPr>
            <a:p>
              <a:pPr algn="ctr" eaLnBrk="0" fontAlgn="auto" hangingPunct="0">
                <a:spcAft>
                  <a:spcPts val="0"/>
                </a:spcAft>
                <a:defRPr/>
              </a:pPr>
              <a:r>
                <a:rPr lang="zh-CN" altLang="en-US" sz="3200" b="1" kern="0" spc="3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共性问题集中讲解   </a:t>
              </a:r>
              <a:endParaRPr lang="zh-CN" altLang="en-US" sz="3200" b="1" kern="0" spc="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700000">
              <a:off x="4789" y="4594"/>
              <a:ext cx="1219" cy="1219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2700000">
              <a:off x="5589" y="5426"/>
              <a:ext cx="671" cy="671"/>
            </a:xfrm>
            <a:prstGeom prst="rect">
              <a:avLst/>
            </a:prstGeom>
            <a:noFill/>
            <a:ln w="57150"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5CDBAA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 rot="2700000">
              <a:off x="12344" y="5852"/>
              <a:ext cx="304" cy="304"/>
            </a:xfrm>
            <a:prstGeom prst="rect">
              <a:avLst/>
            </a:prstGeom>
            <a:solidFill>
              <a:srgbClr val="5CDBAA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</a:t>
            </a:r>
            <a:r>
              <a:rPr sz="3700">
                <a:sym typeface="+mn-ea"/>
              </a:rPr>
              <a:t>大觅项目的服务端通信配置</a:t>
            </a:r>
            <a:endParaRPr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/>
          <a:p/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pPr marL="609600" lvl="1" indent="0">
              <a:buNone/>
            </a:pP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71525" y="1308100"/>
            <a:ext cx="9783445" cy="4818380"/>
          </a:xfrm>
          <a:prstGeom prst="rect">
            <a:avLst/>
          </a:prstGeom>
          <a:noFill/>
          <a:ln w="9525">
            <a:noFill/>
          </a:ln>
        </p:spPr>
        <p:txBody>
          <a:bodyPr lIns="115214" tIns="57607" rIns="115214" bIns="57607"/>
          <a:lstStyle>
            <a:lvl1pPr marL="609600" indent="-60960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"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1066800" lvl="1" indent="-4572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90000"/>
              <a:buFont typeface="Wingdings" panose="05000000000000000000" charset="0"/>
              <a:buChar char=""/>
              <a:defRPr sz="2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2pPr>
            <a:lvl3pPr marL="1600200" lvl="2" indent="-381000" algn="l" rtl="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SzPct val="85000"/>
              <a:buFont typeface="Wingdings" panose="05000000000000000000" charset="0"/>
              <a:buChar char="q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3pPr>
            <a:lvl4pPr marL="2209800" lvl="3" indent="-3810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0D59B"/>
              </a:buClr>
              <a:buFont typeface="Wingdings" panose="05000000000000000000" charset="0"/>
              <a:buChar char="q"/>
              <a:defRPr sz="2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4pPr>
            <a:lvl5pPr marL="2743200" lvl="4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0C101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5pPr>
            <a:lvl6pPr marL="3352165" lvl="5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6pPr>
            <a:lvl7pPr marL="3961765" lvl="6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7pPr>
            <a:lvl8pPr marL="4571365" lvl="7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8pPr>
            <a:lvl9pPr marL="5180965" lvl="8" indent="-304800" algn="l" defTabSz="1218565" eaLnBrk="1" fontAlgn="base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115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9pPr>
          </a:lstStyle>
          <a:p>
            <a:r>
              <a:rPr lang="zh-CN" altLang="en-US"/>
              <a:t>如何把工具集成配置到大觅项目中</a:t>
            </a:r>
            <a:endParaRPr lang="zh-CN" altLang="en-US"/>
          </a:p>
          <a:p>
            <a:pPr lvl="1"/>
            <a:r>
              <a:rPr lang="zh-CN" altLang="en-US"/>
              <a:t>根据接口定义文档模拟mock数据</a:t>
            </a:r>
            <a:endParaRPr lang="zh-CN" altLang="en-US"/>
          </a:p>
          <a:p>
            <a:pPr lvl="1"/>
            <a:r>
              <a:rPr lang="zh-CN" altLang="en-US"/>
              <a:t>安装axios插件，并引入，配置request.js</a:t>
            </a:r>
            <a:endParaRPr lang="zh-CN" altLang="en-US"/>
          </a:p>
          <a:p>
            <a:pPr lvl="1"/>
            <a:r>
              <a:rPr lang="zh-CN" altLang="en-US"/>
              <a:t>建立http文件夹，封装获得数据的方法</a:t>
            </a:r>
            <a:endParaRPr lang="zh-CN" altLang="en-US"/>
          </a:p>
          <a:p>
            <a:pPr lvl="1"/>
            <a:r>
              <a:rPr lang="zh-CN" altLang="en-US"/>
              <a:t>在main.js中引入http</a:t>
            </a:r>
            <a:endParaRPr lang="zh-CN" altLang="en-US"/>
          </a:p>
          <a:p>
            <a:pPr lvl="1"/>
            <a:endParaRPr lang="zh-CN" altLang="zh-CN"/>
          </a:p>
          <a:p>
            <a:pPr marL="609600" lvl="1" indent="0">
              <a:buNone/>
            </a:pPr>
            <a:endParaRPr lang="zh-CN" altLang="en-US"/>
          </a:p>
          <a:p>
            <a:pPr marL="609600" lvl="1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  <p:sp>
        <p:nvSpPr>
          <p:cNvPr id="53251" name="TextBox 4"/>
          <p:cNvSpPr txBox="1">
            <a:spLocks noChangeArrowheads="1"/>
          </p:cNvSpPr>
          <p:nvPr/>
        </p:nvSpPr>
        <p:spPr bwMode="auto">
          <a:xfrm>
            <a:off x="3543717" y="1617209"/>
            <a:ext cx="6383338" cy="43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connect-mock-middleware使用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Mock.js语法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Snail mock工具使用</a:t>
            </a:r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r>
              <a:rPr lang="zh-CN" altLang="en-US"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Axios安装及配置</a:t>
            </a:r>
            <a:endParaRPr lang="zh-CN" altLang="en-US"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/>
            <a:endParaRPr lang="zh-CN" altLang="en-US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2" name="AutoShape 3"/>
          <p:cNvSpPr/>
          <p:nvPr/>
        </p:nvSpPr>
        <p:spPr bwMode="auto">
          <a:xfrm>
            <a:off x="5755005" y="3950970"/>
            <a:ext cx="215900" cy="229044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53254" name="TextBox 12"/>
          <p:cNvSpPr txBox="1">
            <a:spLocks noChangeArrowheads="1"/>
          </p:cNvSpPr>
          <p:nvPr/>
        </p:nvSpPr>
        <p:spPr bwMode="auto">
          <a:xfrm>
            <a:off x="5970905" y="3950970"/>
            <a:ext cx="3739515" cy="224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sz="1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Axios基本介绍</a:t>
            </a:r>
            <a:endParaRPr sz="1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Axios安装使用</a:t>
            </a:r>
            <a:endParaRPr lang="en-US" altLang="zh-CN" sz="1800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Axios封装及调用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请求设置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返回响应概要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拦截器</a:t>
            </a: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256" name="TextBox 15"/>
          <p:cNvSpPr txBox="1">
            <a:spLocks noChangeArrowheads="1"/>
          </p:cNvSpPr>
          <p:nvPr/>
        </p:nvSpPr>
        <p:spPr bwMode="auto">
          <a:xfrm>
            <a:off x="165735" y="3382010"/>
            <a:ext cx="30861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sz="20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大觅项目中与服务端通信</a:t>
            </a:r>
            <a:endParaRPr sz="20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257" name="AutoShape 3"/>
          <p:cNvSpPr/>
          <p:nvPr/>
        </p:nvSpPr>
        <p:spPr bwMode="auto">
          <a:xfrm>
            <a:off x="3182620" y="1501140"/>
            <a:ext cx="233680" cy="4161155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4" name="AutoShape 3"/>
          <p:cNvSpPr/>
          <p:nvPr/>
        </p:nvSpPr>
        <p:spPr bwMode="auto">
          <a:xfrm>
            <a:off x="7399020" y="1421765"/>
            <a:ext cx="274955" cy="798830"/>
          </a:xfrm>
          <a:prstGeom prst="leftBrace">
            <a:avLst>
              <a:gd name="adj1" fmla="val 62207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74610" y="1374140"/>
            <a:ext cx="3332480" cy="878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0000"/>
              </a:lnSpc>
            </a:pPr>
            <a:r>
              <a:rPr lang="zh-CN" altLang="zh-CN" sz="1600" b="1" dirty="0">
                <a:solidFill>
                  <a:srgbClr val="40404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添加middleware</a:t>
            </a:r>
            <a:endParaRPr lang="zh-CN" altLang="zh-CN" sz="1600" b="1" dirty="0">
              <a:solidFill>
                <a:srgbClr val="40404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>
              <a:lnSpc>
                <a:spcPct val="160000"/>
              </a:lnSpc>
            </a:pPr>
            <a:r>
              <a:rPr lang="zh-CN" altLang="zh-CN" sz="16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写mock文件</a:t>
            </a:r>
            <a:endParaRPr lang="zh-CN" altLang="zh-CN" sz="16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AutoShape 3"/>
          <p:cNvSpPr/>
          <p:nvPr/>
        </p:nvSpPr>
        <p:spPr bwMode="auto">
          <a:xfrm>
            <a:off x="5138420" y="2604135"/>
            <a:ext cx="219075" cy="809625"/>
          </a:xfrm>
          <a:prstGeom prst="leftBrace">
            <a:avLst>
              <a:gd name="adj1" fmla="val 61885"/>
              <a:gd name="adj2" fmla="val 50000"/>
            </a:avLst>
          </a:prstGeom>
          <a:noFill/>
          <a:ln w="28575">
            <a:solidFill>
              <a:srgbClr val="00C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4495" y="2516505"/>
            <a:ext cx="3138170" cy="810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Mock.js基本介绍</a:t>
            </a:r>
            <a:endParaRPr lang="zh-CN" altLang="en-US" b="1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Mock.js语法规范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课后作业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教员备课时根据班级情况在此添加内容，应区分必做、选做内容，以满足不同层次学员的需求</a:t>
            </a:r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  <a:p>
            <a:pPr lvl="0"/>
            <a:r>
              <a:rPr lang="zh-CN" altLang="en-US"/>
              <a:t>预习作业</a:t>
            </a:r>
            <a:endParaRPr lang="zh-CN" altLang="en-US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教员备课时根据班级情况在此添加预习内容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362" name="组合 1"/>
          <p:cNvGrpSpPr/>
          <p:nvPr/>
        </p:nvGrpSpPr>
        <p:grpSpPr>
          <a:xfrm>
            <a:off x="1938338" y="1322388"/>
            <a:ext cx="8239125" cy="4249737"/>
            <a:chOff x="5131" y="3475"/>
            <a:chExt cx="9508" cy="4905"/>
          </a:xfrm>
        </p:grpSpPr>
        <p:sp>
          <p:nvSpPr>
            <p:cNvPr id="3" name="文本框 4"/>
            <p:cNvSpPr txBox="1"/>
            <p:nvPr/>
          </p:nvSpPr>
          <p:spPr>
            <a:xfrm>
              <a:off x="5410" y="7920"/>
              <a:ext cx="3850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关注课工场</a:t>
              </a:r>
              <a:endParaRPr lang="zh-CN" altLang="en-US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5"/>
            <p:cNvSpPr txBox="1"/>
            <p:nvPr/>
          </p:nvSpPr>
          <p:spPr>
            <a:xfrm>
              <a:off x="10642" y="7920"/>
              <a:ext cx="3848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zh-CN" altLang="en-US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扫一扫 下载</a:t>
              </a:r>
              <a:r>
                <a:rPr lang="en-US" altLang="zh-CN" sz="2000" b="1" dirty="0">
                  <a:solidFill>
                    <a:srgbClr val="A0C10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en-US" altLang="zh-CN" sz="2000" b="1" dirty="0">
                <a:solidFill>
                  <a:srgbClr val="A0C10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2" descr="课工场最新APP二维码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09" y="3475"/>
              <a:ext cx="4330" cy="433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6" name="图片 1" descr="课工场最新微信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1" y="3475"/>
              <a:ext cx="4332" cy="433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  </a:t>
            </a:r>
            <a:r>
              <a:t>connect-mock-middleware使用</a:t>
            </a: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t>在引入Mock.js模拟数据接口之前还必须介绍一个应用广泛的前端工具connect-mock-middleware</a:t>
            </a:r>
          </a:p>
          <a:p>
            <a:pPr lvl="1"/>
            <a:r>
              <a:rPr lang="zh-CN"/>
              <a:t>connect-mock-middleware是一个非常方便、实用的mock模拟工具</a:t>
            </a:r>
            <a:endParaRPr lang="zh-CN"/>
          </a:p>
          <a:p>
            <a:pPr lvl="0"/>
            <a:r>
              <a:rPr lang="zh-CN">
                <a:sym typeface="+mn-ea"/>
              </a:rPr>
              <a:t>connect-mock-middleware特点</a:t>
            </a:r>
            <a:endParaRPr lang="zh-CN">
              <a:sym typeface="+mn-ea"/>
            </a:endParaRPr>
          </a:p>
          <a:p>
            <a:pPr lvl="1"/>
            <a:r>
              <a:rPr altLang="en-US"/>
              <a:t>支持mockJs语法</a:t>
            </a:r>
            <a:endParaRPr altLang="en-US"/>
          </a:p>
          <a:p>
            <a:pPr lvl="1"/>
            <a:r>
              <a:rPr altLang="en-US"/>
              <a:t>支持json、jsonp</a:t>
            </a:r>
            <a:endParaRPr altLang="en-US"/>
          </a:p>
          <a:p>
            <a:pPr lvl="1"/>
            <a:r>
              <a:rPr altLang="en-US"/>
              <a:t>修改mock数据的时候不需要重新加载</a:t>
            </a:r>
            <a:endParaRPr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添加middleware</a:t>
            </a:r>
            <a:endParaRPr lang="en-US" sz="370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627995" cy="4818380"/>
          </a:xfrm>
        </p:spPr>
        <p:txBody>
          <a:bodyPr/>
          <a:lstStyle/>
          <a:p>
            <a:r>
              <a:rPr lang="zh-CN" altLang="en-US">
                <a:sym typeface="+mn-ea"/>
              </a:rPr>
              <a:t>在config的index文件添加代码，在本地开启一个地址固定的服务</a:t>
            </a:r>
            <a:r>
              <a:rPr lang="en-US" altLang="zh-CN">
                <a:sym typeface="+mn-ea"/>
              </a:rPr>
              <a:t>,（实际项目中和后端联调时会换成实际后端提供的接口服务地址）</a:t>
            </a:r>
            <a:endParaRPr lang="en-US" altLang="zh-CN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396365" y="2586990"/>
            <a:ext cx="8080375" cy="301180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proxyTable: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'/api': {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target: '</a:t>
            </a:r>
            <a:r>
              <a:rPr b="1" dirty="0">
                <a:solidFill>
                  <a:srgbClr val="FF0000"/>
                </a:solidFill>
                <a:latin typeface="+mn-lt"/>
              </a:rPr>
              <a:t>http://127.0.0.1:3721</a:t>
            </a:r>
            <a:r>
              <a:rPr b="1" dirty="0">
                <a:latin typeface="+mn-lt"/>
              </a:rPr>
              <a:t>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changeOrigin: true,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secure: false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}</a:t>
            </a: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写mock文件</a:t>
            </a:r>
            <a:r>
              <a:rPr lang="en-US" sz="3700">
                <a:sym typeface="+mn-ea"/>
              </a:rPr>
              <a:t>3-1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627995" cy="4818380"/>
          </a:xfrm>
        </p:spPr>
        <p:txBody>
          <a:bodyPr/>
          <a:lstStyle/>
          <a:p>
            <a:r>
              <a:rPr lang="zh-CN" altLang="en-US">
                <a:sym typeface="+mn-ea"/>
              </a:rPr>
              <a:t>支持两种请求方式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get /api/xxx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post /api/&lt;id&gt;/123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&lt;id&gt; 链接路由表达式  /api/:id/123，id值会发生改变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具体的文件结构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797685" y="3947795"/>
            <a:ext cx="8080375" cy="21786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mock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└─get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├─api_xxx.js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post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     └─api_@id_xxx.js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写mock文件</a:t>
            </a:r>
            <a:r>
              <a:rPr lang="en-US" sz="3700">
                <a:sym typeface="+mn-ea"/>
              </a:rPr>
              <a:t>3-2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627995" cy="4818380"/>
          </a:xfrm>
        </p:spPr>
        <p:txBody>
          <a:bodyPr/>
          <a:lstStyle/>
          <a:p>
            <a:r>
              <a:rPr lang="zh-CN" altLang="en-US">
                <a:sym typeface="+mn-ea"/>
              </a:rPr>
              <a:t>以大觅项目中的 “猜你喜欢接口”api_list_guesslike.js为例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api代表接口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list代表所属页面，这里是指列表页面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guesslike代表接口名称为“猜你喜欢接口”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1509395" y="1101725"/>
            <a:ext cx="8080375" cy="438404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C77A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b="1" dirty="0">
                <a:latin typeface="+mn-lt"/>
              </a:rPr>
              <a:t>// </a:t>
            </a:r>
            <a:r>
              <a:rPr lang="zh-CN" altLang="en-US" b="1" dirty="0">
                <a:latin typeface="+mn-lt"/>
              </a:rPr>
              <a:t>关键代码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"id": '@string("number", 2)',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"itemName": '@csentence(5)',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"imgUrl": 'https://pimg.dmcdn.cn/perform/project/1381/138121_n.jpg',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"areaId": '@string("number", 3)',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"areaName": '@province',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"address": '@county(true)',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"startDate": '@datetime("yyyy-MM-dd")',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"endDate": '@datetime("yyyy-MM-dd")',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b="1" dirty="0">
                <a:latin typeface="+mn-lt"/>
              </a:rPr>
              <a:t>"minPrice": '@integer(60, 100)'</a:t>
            </a:r>
            <a:endParaRPr b="1" dirty="0">
              <a:latin typeface="+mn-lt"/>
            </a:endParaRPr>
          </a:p>
          <a:p>
            <a:pPr marL="342900" indent="-342900" eaLnBrk="0" hangingPunct="0">
              <a:lnSpc>
                <a:spcPct val="130000"/>
              </a:lnSpc>
              <a:spcBef>
                <a:spcPct val="20000"/>
              </a:spcBef>
              <a:buClr>
                <a:schemeClr val="tx2"/>
              </a:buClr>
              <a:defRPr/>
            </a:pPr>
            <a:endParaRPr b="1" dirty="0">
              <a:latin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451985" y="5654675"/>
            <a:ext cx="4085590" cy="614479"/>
            <a:chOff x="1488" y="2503"/>
            <a:chExt cx="5665" cy="918"/>
          </a:xfrm>
        </p:grpSpPr>
        <p:sp>
          <p:nvSpPr>
            <p:cNvPr id="5" name="圆角矩形 4"/>
            <p:cNvSpPr/>
            <p:nvPr/>
          </p:nvSpPr>
          <p:spPr>
            <a:xfrm>
              <a:off x="1488" y="2503"/>
              <a:ext cx="5665" cy="918"/>
            </a:xfrm>
            <a:prstGeom prst="roundRect">
              <a:avLst/>
            </a:prstGeom>
            <a:noFill/>
            <a:ln>
              <a:solidFill>
                <a:srgbClr val="00C77A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A6EBD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>
                <a:solidFill>
                  <a:srgbClr val="00C77A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638" y="2598"/>
              <a:ext cx="5204" cy="737"/>
              <a:chOff x="1638" y="2598"/>
              <a:chExt cx="5204" cy="737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411" y="2648"/>
                <a:ext cx="4431" cy="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演示示例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sz="2000" b="1">
                    <a:solidFill>
                      <a:srgbClr val="00C77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猜你喜欢接口</a:t>
                </a:r>
                <a:endParaRPr lang="en-US" sz="2000" b="1">
                  <a:solidFill>
                    <a:srgbClr val="00C77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3" name="组合 67"/>
              <p:cNvGrpSpPr/>
              <p:nvPr/>
            </p:nvGrpSpPr>
            <p:grpSpPr bwMode="auto">
              <a:xfrm>
                <a:off x="1638" y="2598"/>
                <a:ext cx="1071" cy="737"/>
                <a:chOff x="6040078" y="1124092"/>
                <a:chExt cx="679663" cy="467812"/>
              </a:xfrm>
            </p:grpSpPr>
            <p:pic>
              <p:nvPicPr>
                <p:cNvPr id="64" name="Picture 13" descr="E:\设计\06-2018\前端5.0PPT\辅导.png辅导"/>
                <p:cNvPicPr>
                  <a:picLocks noChangeAspect="1" noChangeArrowheads="1"/>
                </p:cNvPicPr>
                <p:nvPr/>
              </p:nvPicPr>
              <p:blipFill>
                <a:blip r:embed="rId1"/>
                <a:srcRect/>
                <a:stretch>
                  <a:fillRect/>
                </a:stretch>
              </p:blipFill>
              <p:spPr bwMode="auto">
                <a:xfrm>
                  <a:off x="6040078" y="1124092"/>
                  <a:ext cx="369338" cy="4678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6" name="TextBox 53"/>
                <p:cNvSpPr txBox="1"/>
                <p:nvPr/>
              </p:nvSpPr>
              <p:spPr>
                <a:xfrm>
                  <a:off x="6409834" y="1171559"/>
                  <a:ext cx="309907" cy="398783"/>
                </a:xfrm>
                <a:prstGeom prst="rect">
                  <a:avLst/>
                </a:prstGeom>
                <a:noFill/>
                <a:effectLst>
                  <a:outerShdw blurRad="25400" dist="127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anchor="ctr">
                  <a:spAutoFit/>
                </a:bodyPr>
                <a:p>
                  <a:pPr algn="l">
                    <a:defRPr/>
                  </a:pPr>
                  <a:endPara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sz="3700">
                <a:sym typeface="+mn-ea"/>
              </a:rPr>
              <a:t>写mock文件</a:t>
            </a:r>
            <a:r>
              <a:rPr lang="en-US" sz="3700">
                <a:sym typeface="+mn-ea"/>
              </a:rPr>
              <a:t>3-3</a:t>
            </a:r>
            <a:endParaRPr lang="en-US" sz="3700">
              <a:sym typeface="+mn-ea"/>
            </a:endParaRPr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6488430" cy="4818380"/>
          </a:xfrm>
        </p:spPr>
        <p:txBody>
          <a:bodyPr/>
          <a:lstStyle/>
          <a:p>
            <a:r>
              <a:rPr lang="zh-CN" altLang="en-US" smtClean="0">
                <a:latin typeface="Arial" panose="020B0604020202020204" pitchFamily="34" charset="0"/>
                <a:sym typeface="+mn-ea"/>
              </a:rPr>
              <a:t>此接口的模拟要根据前期前后端人员协商出的API-Schema（接口定义文档）实现接口模拟</a:t>
            </a:r>
            <a:endParaRPr lang="zh-CN" altLang="en-US">
              <a:sym typeface="+mn-ea"/>
            </a:endParaRPr>
          </a:p>
          <a:p>
            <a:pPr lvl="0"/>
            <a:r>
              <a:rPr lang="zh-CN" altLang="en-US">
                <a:sym typeface="+mn-ea"/>
              </a:rPr>
              <a:t>通过对于接口定义文档的介绍，再来看示例1，这时候会容易理解模拟的接口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41" name="图片 41" descr="5.1 接口定义文档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668" y="1014095"/>
            <a:ext cx="3354705" cy="482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altLang="en-US"/>
              <a:t>Mock.js基本介绍</a:t>
            </a:r>
            <a:endParaRPr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771525" y="1308100"/>
            <a:ext cx="10589260" cy="4818380"/>
          </a:xfrm>
        </p:spPr>
        <p:txBody>
          <a:bodyPr/>
          <a:lstStyle/>
          <a:p>
            <a:r>
              <a:t>Mock.js是一个模拟数据生成器，可以使前端独立于后端进行开发</a:t>
            </a:r>
          </a:p>
          <a:p>
            <a:r>
              <a:t>Mock</a:t>
            </a:r>
            <a:r>
              <a:rPr lang="en-US"/>
              <a:t>.js</a:t>
            </a:r>
            <a:r>
              <a:t>的功能</a:t>
            </a:r>
          </a:p>
          <a:p>
            <a:pPr lvl="1"/>
            <a:r>
              <a:t>根据数据模板生成模拟数据</a:t>
            </a:r>
          </a:p>
          <a:p>
            <a:pPr lvl="1"/>
            <a:r>
              <a:t>模拟 Ajax 请求，生成并返回模拟数据</a:t>
            </a:r>
          </a:p>
          <a:p>
            <a:pPr lvl="1"/>
            <a:r>
              <a:t>基于 HTML 模板生成模拟数据</a:t>
            </a:r>
          </a:p>
          <a:p>
            <a:pPr lvl="1"/>
          </a:p>
          <a:p>
            <a:endParaRPr lang="en-US" altLang="zh-CN"/>
          </a:p>
          <a:p>
            <a:pPr lvl="0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_2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6640</Words>
  <Application>WPS 演示</Application>
  <PresentationFormat>自定义</PresentationFormat>
  <Paragraphs>580</Paragraphs>
  <Slides>37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Calibri</vt:lpstr>
      <vt:lpstr>Wingdings</vt:lpstr>
      <vt:lpstr>黑体</vt:lpstr>
      <vt:lpstr>Arial Unicode MS</vt:lpstr>
      <vt:lpstr>Arial</vt:lpstr>
      <vt:lpstr>Office 主题_2</vt:lpstr>
      <vt:lpstr>  第五章   大觅项目中与服务端通信 </vt:lpstr>
      <vt:lpstr>本章任务</vt:lpstr>
      <vt:lpstr>本章目标</vt:lpstr>
      <vt:lpstr>   connect-mock-middleware使用</vt:lpstr>
      <vt:lpstr>添加middleware</vt:lpstr>
      <vt:lpstr>写mock文件3-1</vt:lpstr>
      <vt:lpstr>写mock文件3-2</vt:lpstr>
      <vt:lpstr>写mock文件3-3</vt:lpstr>
      <vt:lpstr>Mock.js基本介绍</vt:lpstr>
      <vt:lpstr>   Mock.js语法规范</vt:lpstr>
      <vt:lpstr>   属性值的类型6-1</vt:lpstr>
      <vt:lpstr>   属性值的类型6-2</vt:lpstr>
      <vt:lpstr>   属性值的类型6-3</vt:lpstr>
      <vt:lpstr>   属性值的类型6-4</vt:lpstr>
      <vt:lpstr>   属性值的类型6-5</vt:lpstr>
      <vt:lpstr>   属性值的类型6-6</vt:lpstr>
      <vt:lpstr>   数据占位符定义规范</vt:lpstr>
      <vt:lpstr>   snail mock2-1</vt:lpstr>
      <vt:lpstr>   snail mock2-2</vt:lpstr>
      <vt:lpstr>Axios基本介绍</vt:lpstr>
      <vt:lpstr>Axios安装使用</vt:lpstr>
      <vt:lpstr>Axios API 方法</vt:lpstr>
      <vt:lpstr>发起一个GET请求</vt:lpstr>
      <vt:lpstr>发起一个POST请求</vt:lpstr>
      <vt:lpstr>   Axios封装及调用</vt:lpstr>
      <vt:lpstr>  请求设置2-1</vt:lpstr>
      <vt:lpstr>  请求设置2-2</vt:lpstr>
      <vt:lpstr>  返回响应概要2-1</vt:lpstr>
      <vt:lpstr>  返回响应概要2-2</vt:lpstr>
      <vt:lpstr>  拦截器2-1</vt:lpstr>
      <vt:lpstr>  拦截器2-2</vt:lpstr>
      <vt:lpstr>学员操作—使用Axios的get方法获得接口数据</vt:lpstr>
      <vt:lpstr>共性问题集中讲解</vt:lpstr>
      <vt:lpstr>  大觅项目的服务端通信配置</vt:lpstr>
      <vt:lpstr>总结</vt:lpstr>
      <vt:lpstr>作业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谢伟民</dc:creator>
  <cp:lastModifiedBy>小蜗牛</cp:lastModifiedBy>
  <cp:revision>1165</cp:revision>
  <dcterms:created xsi:type="dcterms:W3CDTF">2018-02-05T01:07:00Z</dcterms:created>
  <dcterms:modified xsi:type="dcterms:W3CDTF">2018-08-17T01:26:22Z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