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1000" r:id="rId5"/>
    <p:sldId id="719" r:id="rId6"/>
    <p:sldId id="722" r:id="rId7"/>
    <p:sldId id="1036" r:id="rId8"/>
    <p:sldId id="1037" r:id="rId9"/>
    <p:sldId id="1038" r:id="rId10"/>
    <p:sldId id="1039" r:id="rId11"/>
    <p:sldId id="1040" r:id="rId12"/>
    <p:sldId id="821" r:id="rId13"/>
    <p:sldId id="974" r:id="rId14"/>
    <p:sldId id="1001" r:id="rId15"/>
    <p:sldId id="1002" r:id="rId16"/>
    <p:sldId id="1041" r:id="rId17"/>
    <p:sldId id="1042" r:id="rId18"/>
    <p:sldId id="723" r:id="rId19"/>
    <p:sldId id="1043" r:id="rId20"/>
    <p:sldId id="1044" r:id="rId21"/>
    <p:sldId id="822" r:id="rId22"/>
    <p:sldId id="1003" r:id="rId23"/>
    <p:sldId id="1004" r:id="rId24"/>
    <p:sldId id="1005" r:id="rId25"/>
    <p:sldId id="716" r:id="rId26"/>
    <p:sldId id="717" r:id="rId27"/>
    <p:sldId id="718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1992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、v-for指令基于一个数组或对象渲染一个列表，它和JavaScript的遍历语法相似,v-for="item in items" ，items可以代表数组，item是当前被遍历的数组元素项。v-for指令用的频率相当高，比如大觅项目中的商品列表页面，一条一条的商品列表便是使用循环遍历出来的，还有常用购票人列表，肯定也是拿到后台数据库的数据，进行循环遍历显示的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、通过浏览器的输出结果可以明确，value 表示对象的属性值、 key 代表当前对象的属性名、 index代表当前对象的索引值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、完整代码请查看示例代码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smtClean="0">
                <a:latin typeface="Arial" panose="020B0604020202020204" pitchFamily="34" charset="0"/>
              </a:rPr>
              <a:t>尽可能在使用 v-for指令时提供 key属性，除非遍历输出的 DOM 内容非常简单。</a:t>
            </a:r>
            <a:endParaRPr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 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 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 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、点击hello按钮，需要把“hello”字符串作为参数进行传递，点击按钮，会弹出窗口显示“hello”字符串。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当点击child边框内区域时，可以看到控制台输出结果为child和parent，这就是点击事件的冒泡行为，如何使用修饰符来解决冒泡行为呢，这里可以有两种解决方法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、可以在parent对应的div上添加 self 修饰符，这样的话只有点击parent本身才可以触发事件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、添加lazy修饰符之后，msg并不是实时改变了，而是在失去焦点或者按下回车时才更新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、如果是密码等输入框，请不要加trim修饰，有些用户可能会用空格做密码。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课程重难点，课程中重点传授给学生的知识，较难理解或掌握的知识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强调：对于重难点部分，一定要给大家指明，让大家心里有底；</a:t>
            </a:r>
            <a:endParaRPr lang="zh-CN" altLang="en-US" dirty="0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条件渲染指令用的还是比较多的，比如项目中有遇到条件判断时候就可以使用v-if来实现一些简单的条件判断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说到</a:t>
            </a:r>
            <a:r>
              <a:rPr lang="en-US" altLang="zh-CN" smtClean="0">
                <a:latin typeface="Arial" panose="020B0604020202020204" pitchFamily="34" charset="0"/>
              </a:rPr>
              <a:t>if</a:t>
            </a:r>
            <a:r>
              <a:rPr lang="zh-CN" altLang="en-US" smtClean="0">
                <a:latin typeface="Arial" panose="020B0604020202020204" pitchFamily="34" charset="0"/>
              </a:rPr>
              <a:t>，结合们之前的经验，我们肯定想到了</a:t>
            </a:r>
            <a:r>
              <a:rPr lang="en-US" altLang="zh-CN" smtClean="0">
                <a:latin typeface="Arial" panose="020B0604020202020204" pitchFamily="34" charset="0"/>
              </a:rPr>
              <a:t>else </a:t>
            </a:r>
            <a:r>
              <a:rPr lang="zh-CN" altLang="en-US" smtClean="0">
                <a:latin typeface="Arial" panose="020B0604020202020204" pitchFamily="34" charset="0"/>
              </a:rPr>
              <a:t>，接下俩 我们讲解下</a:t>
            </a:r>
            <a:r>
              <a:rPr lang="en-US" altLang="zh-CN" smtClean="0">
                <a:latin typeface="Arial" panose="020B0604020202020204" pitchFamily="34" charset="0"/>
              </a:rPr>
              <a:t>v-else</a:t>
            </a:r>
            <a:r>
              <a:rPr lang="zh-CN" altLang="en-US" smtClean="0">
                <a:latin typeface="Arial" panose="020B0604020202020204" pitchFamily="34" charset="0"/>
              </a:rPr>
              <a:t>指令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-show也是条件渲染指令，和v-if指令不同的是，使用v-show指令的元素始终会被渲染到HTML，它只是简单地为元素设置CSS的style属性。不满足条件的元素被设置了style="display:none"样式，如果是v-if不满足条件的情况下，是不会渲染到html中的；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、status的值为2，所以表达式的值为false，在p元素上加载了内联样式display:none，所以p元素被隐藏掉了。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v-if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v-show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指令很相似，都是条件渲染语句；需要给大家区分开：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建议教员回到代码中，打开控制台真实的给学员演示下情况，让学员看到 当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v-show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不满足条件的元素被设置style="display:none"样式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 而在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v-if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指令中不满足条件时，是不会渲染到html中的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需要大家根据实际的情况来判断，是不是需要使用频繁切换从而来判断 使用哪个指令更好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/25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09415" y="2951480"/>
            <a:ext cx="7994650" cy="1782445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6130" dirty="0">
                <a:sym typeface="+mn-ea"/>
              </a:rPr>
              <a:t>  </a:t>
            </a:r>
            <a:r>
              <a:rPr sz="6130" dirty="0">
                <a:sym typeface="+mn-ea"/>
              </a:rPr>
              <a:t>第</a:t>
            </a:r>
            <a:r>
              <a:rPr lang="zh-CN" sz="6130" dirty="0">
                <a:sym typeface="+mn-ea"/>
              </a:rPr>
              <a:t>六</a:t>
            </a:r>
            <a:r>
              <a:rPr sz="6130" dirty="0">
                <a:sym typeface="+mn-ea"/>
              </a:rPr>
              <a:t>章  </a:t>
            </a:r>
            <a:r>
              <a:rPr sz="6125" dirty="0">
                <a:sym typeface="+mn-ea"/>
              </a:rPr>
              <a:t>Vue.js指令</a:t>
            </a:r>
            <a:br>
              <a:rPr sz="6125" dirty="0">
                <a:sym typeface="+mn-ea"/>
              </a:rPr>
            </a:br>
            <a:endParaRPr sz="6130" dirty="0"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条件渲染v-for 指令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altLang="en-US" sz="2600">
                <a:sym typeface="+mn-ea"/>
              </a:rPr>
              <a:t>遍历 </a:t>
            </a:r>
            <a:r>
              <a:rPr lang="en-US" altLang="zh-CN" sz="2600">
                <a:sym typeface="+mn-ea"/>
              </a:rPr>
              <a:t>data</a:t>
            </a:r>
            <a:r>
              <a:rPr lang="zh-CN" altLang="en-US" sz="2600">
                <a:sym typeface="+mn-ea"/>
              </a:rPr>
              <a:t> 中的数据，并在页面进行数据展示</a:t>
            </a:r>
            <a:endParaRPr lang="en-US" altLang="zh-CN" sz="2600"/>
          </a:p>
          <a:p>
            <a:pPr lvl="0"/>
            <a:r>
              <a:rPr lang="en-US" altLang="zh-CN" sz="2600">
                <a:sym typeface="+mn-ea"/>
              </a:rPr>
              <a:t>v-for</a:t>
            </a:r>
            <a:r>
              <a:rPr lang="zh-CN" altLang="en-US" sz="2600">
                <a:sym typeface="+mn-ea"/>
              </a:rPr>
              <a:t> </a:t>
            </a:r>
            <a:r>
              <a:rPr lang="en-US" altLang="zh-CN" sz="2600">
                <a:sym typeface="+mn-ea"/>
              </a:rPr>
              <a:t>=</a:t>
            </a:r>
            <a:r>
              <a:rPr lang="zh-CN" altLang="en-US" sz="2600">
                <a:sym typeface="+mn-ea"/>
              </a:rPr>
              <a:t> ‘</a:t>
            </a:r>
            <a:r>
              <a:rPr lang="en-US" altLang="zh-CN" sz="2600">
                <a:sym typeface="+mn-ea"/>
              </a:rPr>
              <a:t>(item, index) in items</a:t>
            </a:r>
            <a:r>
              <a:rPr lang="zh-CN" altLang="en-US" sz="2600">
                <a:sym typeface="+mn-ea"/>
              </a:rPr>
              <a:t>’</a:t>
            </a:r>
            <a:endParaRPr lang="en-US" altLang="zh-CN" sz="2600"/>
          </a:p>
          <a:p>
            <a:pPr lvl="1"/>
            <a:r>
              <a:rPr lang="en-US" altLang="zh-CN" sz="2600">
                <a:sym typeface="+mn-ea"/>
              </a:rPr>
              <a:t>item</a:t>
            </a:r>
            <a:r>
              <a:rPr lang="zh-CN" altLang="en-US" sz="2600">
                <a:sym typeface="+mn-ea"/>
              </a:rPr>
              <a:t> 表示每次遍历得到的元素</a:t>
            </a:r>
            <a:endParaRPr lang="en-US" altLang="zh-CN" sz="2600"/>
          </a:p>
          <a:p>
            <a:pPr lvl="1"/>
            <a:r>
              <a:rPr lang="en-US" altLang="zh-CN" sz="2600">
                <a:sym typeface="+mn-ea"/>
              </a:rPr>
              <a:t>index </a:t>
            </a:r>
            <a:r>
              <a:rPr lang="zh-CN" altLang="en-US" sz="2600">
                <a:sym typeface="+mn-ea"/>
              </a:rPr>
              <a:t>表示</a:t>
            </a:r>
            <a:r>
              <a:rPr lang="en-US" altLang="zh-CN" sz="2600">
                <a:sym typeface="+mn-ea"/>
              </a:rPr>
              <a:t>item</a:t>
            </a:r>
            <a:r>
              <a:rPr lang="zh-CN" altLang="en-US" sz="2600">
                <a:sym typeface="+mn-ea"/>
              </a:rPr>
              <a:t>的索引，可选参数</a:t>
            </a:r>
            <a:endParaRPr lang="zh-CN" altLang="en-US" sz="2600"/>
          </a:p>
          <a:p>
            <a:pPr lvl="1"/>
            <a:r>
              <a:rPr lang="en-US" altLang="zh-CN" sz="2600">
                <a:sym typeface="+mn-ea"/>
              </a:rPr>
              <a:t>items </a:t>
            </a:r>
            <a:r>
              <a:rPr lang="zh-CN" altLang="en-US" sz="2600">
                <a:sym typeface="+mn-ea"/>
              </a:rPr>
              <a:t>表示数组或者对象</a:t>
            </a:r>
            <a:endParaRPr lang="en-US" altLang="zh-CN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遍历对象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188085" y="1412875"/>
            <a:ext cx="8080375" cy="37979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&lt;ul&gt;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   &lt;li</a:t>
            </a:r>
            <a:r>
              <a:rPr b="1" dirty="0">
                <a:solidFill>
                  <a:srgbClr val="FF0000"/>
                </a:solidFill>
                <a:latin typeface="+mn-lt"/>
              </a:rPr>
              <a:t> v-for</a:t>
            </a:r>
            <a:r>
              <a:rPr b="1" dirty="0">
                <a:latin typeface="+mn-lt"/>
              </a:rPr>
              <a:t>="(value, key, index) in person"&gt;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       {{index}} - {{key}} - {{value}}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   &lt;/li&gt;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&lt;/ul&gt;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遍历数据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person: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name: "小暖",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age: 20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63403" y="5367655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62" name="图片 62" descr="6.4 v-for指令遍历对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95" y="1266190"/>
            <a:ext cx="712533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遍历数组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00480" y="1118235"/>
            <a:ext cx="8080375" cy="40474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&lt;ul&gt;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&lt;li v-for="(item,index) in lesson"&gt;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{{index}} - {{item.name}} - {{item.type}}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&lt;/li&gt;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&lt;/ul&gt;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遍历数据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lesson: [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            { name: '前端三大块', type: ['HTML', 'CSS', 'JavaScript'] },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            { name: '前端三大框架', type: ['vuejs', 'react', 'angularjs'] },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  ]</a:t>
            </a:r>
            <a:endParaRPr lang="zh-CN" altLang="en-US" b="1" dirty="0">
              <a:latin typeface="+mn-lt"/>
            </a:endParaRPr>
          </a:p>
        </p:txBody>
      </p:sp>
      <p:pic>
        <p:nvPicPr>
          <p:cNvPr id="2" name="图片 64" descr="6.5 v-for指令遍历数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115" y="1218565"/>
            <a:ext cx="6344285" cy="32702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363403" y="5367655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key 属性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146030" cy="481838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+mn-ea"/>
              </a:rPr>
              <a:t>为了方便Vue实例能跟踪每个节点的身份，从而重用和重新排序现有元素，需要为每项提供一个唯一 key 属性</a:t>
            </a:r>
            <a:endParaRPr lang="zh-CN" altLang="en-US" smtClean="0">
              <a:latin typeface="Arial" panose="020B0604020202020204" pitchFamily="34" charset="0"/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理想的 key 值是每项都有并且唯一的 id。key的工作方式类似于一个属性，所以需要用 v-bind 来绑定动态值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324610" y="3753485"/>
            <a:ext cx="8786495" cy="13360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&lt;li v-for="(item,index) in lesson"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:key="index"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{{index}} - {{item.name}} - {{item.type}}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&lt;/li&gt;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97834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完成网易健康页面基本布局</a:t>
            </a:r>
            <a:endParaRPr lang="zh-CN" altLang="zh-CN"/>
          </a:p>
          <a:p>
            <a:pPr lvl="1"/>
            <a:r>
              <a:t>在生命周期函数中完成使用Axios请求“网易健康”数据,数据使用本地模拟的数据，详见health.json文件</a:t>
            </a:r>
          </a:p>
          <a:p>
            <a:pPr lvl="1"/>
            <a:r>
              <a:rPr lang="zh-CN"/>
              <a:t>遍</a:t>
            </a:r>
            <a:r>
              <a:t>历渲染显示“网易健康”接口数据到页面中</a:t>
            </a:r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225"/>
            <a:ext cx="10496550" cy="942340"/>
          </a:xfrm>
        </p:spPr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网易健康</a:t>
            </a:r>
            <a:endParaRPr lang="zh-CN" altLang="zh-CN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16718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55698" y="11036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13" descr="6.6 网易健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0" y="3794760"/>
            <a:ext cx="7146290" cy="209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方法与事件</a:t>
            </a:r>
            <a:r>
              <a:rPr lang="en-US"/>
              <a:t>3-1</a:t>
            </a:r>
            <a:endParaRPr 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589260" cy="4818380"/>
          </a:xfrm>
        </p:spPr>
        <p:txBody>
          <a:bodyPr/>
          <a:lstStyle/>
          <a:p>
            <a:r>
              <a:t>v-on指令</a:t>
            </a:r>
          </a:p>
          <a:p>
            <a:pPr lvl="1"/>
            <a:r>
              <a:t>v-on指令为 HTML 元素绑定事件监听，类似原生JavaScript的onclick等写法，也是在HTML元素上进行监听</a:t>
            </a:r>
          </a:p>
          <a:p>
            <a:pPr lvl="0" algn="l"/>
            <a:r>
              <a:rPr lang="zh-CN" altLang="en-US" sz="2600">
                <a:sym typeface="+mn-ea"/>
              </a:rPr>
              <a:t>v-on：事件名称 =‘函数名称()’</a:t>
            </a:r>
            <a:endParaRPr lang="zh-CN" altLang="en-US" sz="2600">
              <a:sym typeface="+mn-ea"/>
            </a:endParaRPr>
          </a:p>
          <a:p>
            <a:pPr lvl="1" algn="l"/>
            <a:r>
              <a:rPr lang="zh-CN" altLang="en-US" sz="2600">
                <a:sym typeface="+mn-ea"/>
              </a:rPr>
              <a:t>表达式可以是一个方法的名字或一个内联语句</a:t>
            </a:r>
            <a:endParaRPr lang="zh-CN" altLang="en-US" sz="2600">
              <a:sym typeface="+mn-ea"/>
            </a:endParaRPr>
          </a:p>
          <a:p>
            <a:pPr lvl="0" algn="l"/>
            <a:r>
              <a:rPr lang="zh-CN" altLang="en-US" sz="2600">
                <a:sym typeface="+mn-ea"/>
              </a:rPr>
              <a:t>简写语法：@事件名称 =‘函数名称()’</a:t>
            </a:r>
            <a:endParaRPr lang="zh-CN" altLang="en-US" sz="2600">
              <a:sym typeface="+mn-ea"/>
            </a:endParaRPr>
          </a:p>
          <a:p>
            <a:pPr lvl="1" algn="l"/>
            <a:r>
              <a:rPr lang="zh-CN" altLang="en-US" sz="2600">
                <a:sym typeface="+mn-ea"/>
              </a:rPr>
              <a:t>注：函数定义在 methods 配置项中</a:t>
            </a:r>
            <a:endParaRPr lang="zh-CN" altLang="en-US" sz="2600">
              <a:sym typeface="+mn-ea"/>
            </a:endParaRPr>
          </a:p>
          <a:p>
            <a:pPr lvl="0"/>
          </a:p>
          <a:p>
            <a:pPr lvl="1"/>
          </a:p>
          <a:p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方法与事件</a:t>
            </a:r>
            <a:r>
              <a:rPr lang="en-US"/>
              <a:t>3-2</a:t>
            </a:r>
            <a:endParaRPr 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589260" cy="4818380"/>
          </a:xfrm>
        </p:spPr>
        <p:txBody>
          <a:bodyPr/>
          <a:lstStyle/>
          <a:p>
            <a:r>
              <a:t>没有参数</a:t>
            </a:r>
            <a:r>
              <a:rPr lang="zh-CN"/>
              <a:t>方法使用</a:t>
            </a:r>
          </a:p>
          <a:p>
            <a:pPr lvl="1"/>
            <a:endParaRPr lang="zh-CN" altLang="en-US" sz="2600">
              <a:sym typeface="+mn-ea"/>
            </a:endParaRPr>
          </a:p>
          <a:p>
            <a:pPr lvl="0"/>
          </a:p>
          <a:p>
            <a:pPr lvl="1"/>
          </a:p>
          <a:p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156335" y="2004695"/>
            <a:ext cx="8786495" cy="3325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 &lt;button v-on:click='fn()'&gt;toggle&lt;/button&gt; --&gt;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&lt;button v-on:click='fn'&gt;toggle&lt;/button&gt;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class="box" v-show='bol'&gt;&lt;/div&gt;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事件统一写在methods里面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methods: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fn: function()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this.bol = !this.bol;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63403" y="547878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80" name="图片 80" descr="6.7 v-on指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95" y="1714500"/>
            <a:ext cx="5330825" cy="315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方法与事件</a:t>
            </a:r>
            <a:r>
              <a:rPr lang="en-US"/>
              <a:t>3-3</a:t>
            </a:r>
            <a:endParaRPr 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589260" cy="4818380"/>
          </a:xfrm>
        </p:spPr>
        <p:txBody>
          <a:bodyPr/>
          <a:lstStyle/>
          <a:p>
            <a:r>
              <a:rPr lang="zh-CN"/>
              <a:t>存在</a:t>
            </a:r>
            <a:r>
              <a:t>参数</a:t>
            </a:r>
            <a:r>
              <a:rPr lang="zh-CN"/>
              <a:t>的</a:t>
            </a:r>
            <a:r>
              <a:rPr lang="zh-CN"/>
              <a:t>方法使用</a:t>
            </a:r>
            <a:endParaRPr lang="zh-CN"/>
          </a:p>
          <a:p>
            <a:pPr lvl="1"/>
            <a:endParaRPr lang="zh-CN" altLang="en-US" sz="2600">
              <a:sym typeface="+mn-ea"/>
            </a:endParaRPr>
          </a:p>
          <a:p>
            <a:pPr lvl="0"/>
          </a:p>
          <a:p>
            <a:pPr lvl="1"/>
          </a:p>
          <a:p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156335" y="2004695"/>
            <a:ext cx="8786495" cy="29089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&lt;button v-on:click="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say('Hello')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"&gt;Hello&lt;/button&gt;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// 事件统一写在methods里面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methods: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say: function(msg)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alert(msg);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63403" y="547878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82" name="图片 82" descr="6.8 事件带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45" y="1494790"/>
            <a:ext cx="6893560" cy="341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修饰符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v-on后面可以增加修饰符，在@绑定的事件后加小圆点“.”,再跟一个后缀来使用修饰符，Vue中常用的修饰符如下</a:t>
            </a:r>
          </a:p>
          <a:p>
            <a:pPr lvl="1"/>
            <a:r>
              <a:t>.stop：调用event.stopPropagation()</a:t>
            </a:r>
          </a:p>
          <a:p>
            <a:pPr lvl="1"/>
            <a:r>
              <a:t>.prevent : 调用event.preventDefault()</a:t>
            </a:r>
          </a:p>
          <a:p>
            <a:pPr lvl="1"/>
            <a:r>
              <a:t>.self : 只当时间是从侦听器绑定的元素本身触发时才触发回调</a:t>
            </a:r>
          </a:p>
          <a:p>
            <a:pPr lvl="1"/>
            <a:r>
              <a:t>.{keycode} : 只在指定键上触发回调</a:t>
            </a:r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56335" y="1125855"/>
            <a:ext cx="8786495" cy="42443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class="page"&gt;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&lt;div class="div-par"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@click="parent"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parent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&lt;!-- 这样写的话，会产生冒泡 --&gt;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&lt;div class="div-child"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@click="child"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&gt;child&lt;/div&gt;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methods: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parent: function()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console.log("parent");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child: function()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console.log("child");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63403" y="547878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88" name="图片 88" descr="6.9 事件中修饰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931545"/>
            <a:ext cx="6031230" cy="443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sym typeface="+mn-ea"/>
              </a:rPr>
              <a:t>网易健康</a:t>
            </a:r>
            <a:endParaRPr>
              <a:sym typeface="+mn-ea"/>
            </a:endParaRPr>
          </a:p>
          <a:p>
            <a:pPr marL="0" lvl="0" indent="0">
              <a:buNone/>
            </a:pPr>
            <a:endParaRPr lang="zh-CN" altLang="zh-CN">
              <a:sym typeface="+mn-ea"/>
            </a:endParaRPr>
          </a:p>
        </p:txBody>
      </p:sp>
      <p:pic>
        <p:nvPicPr>
          <p:cNvPr id="13" name="图片 13" descr="6.6 网易健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134870"/>
            <a:ext cx="8851900" cy="25888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修饰符</a:t>
            </a:r>
            <a:r>
              <a:rPr lang="en-US" sz="3700">
                <a:sym typeface="+mn-ea"/>
              </a:rPr>
              <a:t>2-2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第一种解决方案</a:t>
            </a:r>
          </a:p>
          <a:p>
            <a:pPr lvl="1"/>
            <a:r>
              <a:t>使用 stop修饰符，例如点击child边框内区域</a:t>
            </a:r>
          </a:p>
          <a:p>
            <a:pPr marL="1219200" lvl="2" indent="0">
              <a:buNone/>
            </a:pPr>
          </a:p>
          <a:p>
            <a:pPr lvl="0"/>
            <a:r>
              <a:rPr lang="zh-CN"/>
              <a:t>第二种解决方案</a:t>
            </a:r>
          </a:p>
          <a:p>
            <a:pPr lvl="1"/>
            <a:r>
              <a:t>使用s</a:t>
            </a:r>
            <a:r>
              <a:rPr lang="en-US"/>
              <a:t>el</a:t>
            </a:r>
            <a:r>
              <a:t>f 修饰符限制到自身去触发事件 ，不能由冒泡去触发</a:t>
            </a:r>
          </a:p>
          <a:p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356360" y="2470150"/>
            <a:ext cx="8786495" cy="4533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class="div-child" @click.stop="child"&gt;child&lt;/div&gt;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356360" y="4089400"/>
            <a:ext cx="8786495" cy="4533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class="div-par" @click.self="parent"&gt;&lt;/div&gt;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 smtClean="0">
                <a:latin typeface="Arial" panose="020B0604020202020204" pitchFamily="34" charset="0"/>
                <a:sym typeface="Arial" panose="020B0604020202020204" pitchFamily="34" charset="0"/>
              </a:rPr>
              <a:t>v-model与表单</a:t>
            </a:r>
            <a:endParaRPr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altLang="zh-CN" sz="2600">
                <a:sym typeface="+mn-ea"/>
              </a:rPr>
              <a:t>能轻松实现表单输入和应用状态之间的</a:t>
            </a:r>
            <a:r>
              <a:rPr lang="en-US" altLang="zh-CN" sz="2600">
                <a:solidFill>
                  <a:srgbClr val="FF0000"/>
                </a:solidFill>
                <a:sym typeface="+mn-ea"/>
              </a:rPr>
              <a:t>双向绑定</a:t>
            </a:r>
            <a:endParaRPr lang="en-US" altLang="zh-CN" sz="2600">
              <a:sym typeface="+mn-ea"/>
            </a:endParaRPr>
          </a:p>
          <a:p>
            <a:pPr lvl="0" algn="l"/>
            <a:r>
              <a:rPr lang="zh-CN" altLang="en-US" sz="2600">
                <a:sym typeface="+mn-ea"/>
              </a:rPr>
              <a:t>双向绑定</a:t>
            </a:r>
            <a:endParaRPr lang="zh-CN" altLang="en-US" sz="2600">
              <a:sym typeface="+mn-ea"/>
            </a:endParaRPr>
          </a:p>
          <a:p>
            <a:pPr lvl="1" algn="l"/>
            <a:r>
              <a:rPr lang="en-US" altLang="zh-CN" sz="2600">
                <a:sym typeface="+mn-ea"/>
              </a:rPr>
              <a:t>指的是我们</a:t>
            </a:r>
            <a:r>
              <a:rPr lang="zh-CN" altLang="en-US" sz="2600">
                <a:sym typeface="+mn-ea"/>
              </a:rPr>
              <a:t>在</a:t>
            </a:r>
            <a:r>
              <a:rPr lang="en-US" altLang="zh-CN" sz="2600">
                <a:sym typeface="+mn-ea"/>
              </a:rPr>
              <a:t>vue实例中的data与其渲染的dom元素上的内容保持一致，两者无论谁被改变，另一方也会相应的更新为相同的数据</a:t>
            </a:r>
            <a:endParaRPr lang="en-US" altLang="zh-CN" sz="2600">
              <a:sym typeface="+mn-ea"/>
            </a:endParaRPr>
          </a:p>
          <a:p>
            <a:pPr lvl="0" algn="l"/>
            <a:r>
              <a:rPr lang="en-US" altLang="zh-CN" sz="2600">
                <a:sym typeface="+mn-ea"/>
              </a:rPr>
              <a:t>v-model = 变量</a:t>
            </a:r>
            <a:endParaRPr lang="en-US" altLang="zh-CN" sz="2600">
              <a:sym typeface="+mn-ea"/>
            </a:endParaRPr>
          </a:p>
          <a:p>
            <a:pPr lvl="1" algn="l"/>
            <a:r>
              <a:rPr sz="2600">
                <a:sym typeface="+mn-ea"/>
              </a:rPr>
              <a:t>v-model 指令只能用在&lt;input&gt;, &lt;select&gt;,&lt;textarea&gt;等这些表单元素上</a:t>
            </a:r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156970" y="1218565"/>
            <a:ext cx="8786495" cy="39814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&lt;input type="text"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v-model='msg'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&gt;&lt;/input&gt;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&lt;h1&gt;{{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}}&lt;/h1&gt;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数据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data()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</a:t>
            </a:r>
            <a:r>
              <a:rPr b="1" dirty="0">
                <a:solidFill>
                  <a:srgbClr val="FF0000"/>
                </a:solidFill>
                <a:latin typeface="+mn-lt"/>
              </a:rPr>
              <a:t> msg: "hello"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63403" y="547878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17" name="图片 17" descr="6.10 双向数据绑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1218565"/>
            <a:ext cx="660273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 smtClean="0">
                <a:latin typeface="Arial" panose="020B0604020202020204" pitchFamily="34" charset="0"/>
                <a:sym typeface="Arial" panose="020B0604020202020204" pitchFamily="34" charset="0"/>
              </a:rPr>
              <a:t>v-model</a:t>
            </a:r>
            <a:r>
              <a:rPr 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中的</a:t>
            </a:r>
            <a:r>
              <a:rPr sz="3700" smtClean="0">
                <a:latin typeface="Arial" panose="020B0604020202020204" pitchFamily="34" charset="0"/>
                <a:sym typeface="Arial" panose="020B0604020202020204" pitchFamily="34" charset="0"/>
              </a:rPr>
              <a:t>修饰符</a:t>
            </a:r>
            <a:endParaRPr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v-model指令也有修饰符，用于控制数据同步的时机</a:t>
            </a:r>
          </a:p>
          <a:p>
            <a:pPr lvl="1"/>
            <a:r>
              <a:t>lazy</a:t>
            </a:r>
          </a:p>
          <a:p>
            <a:pPr lvl="2"/>
            <a:r>
              <a:t>在输入框中，v-model默认是在input事件中同步输入框的数据，使用修饰符lazy会转变为在change事件中同步</a:t>
            </a:r>
          </a:p>
          <a:p>
            <a:pPr lvl="2"/>
          </a:p>
          <a:p>
            <a:pPr lvl="1"/>
            <a:r>
              <a:rPr>
                <a:sym typeface="+mn-ea"/>
              </a:rPr>
              <a:t>trim</a:t>
            </a:r>
            <a:endParaRPr>
              <a:sym typeface="+mn-ea"/>
            </a:endParaRPr>
          </a:p>
          <a:p>
            <a:pPr lvl="2"/>
            <a:r>
              <a:t>修饰符trim 可以自动过滤输入的首尾空格</a:t>
            </a:r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689100" y="3320415"/>
            <a:ext cx="8786495" cy="4533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&lt;input type="text" v-model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.lazy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='msg'&gt;&lt;/input&gt;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689100" y="4794885"/>
            <a:ext cx="8786495" cy="4533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&lt;input type="text" v-model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trim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='msg'&gt;&lt;/input&gt;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527842" y="1617209"/>
            <a:ext cx="6383338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条件渲染指令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列表渲染 v-for 指令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方法与事件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v-model与表单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2" name="AutoShape 3"/>
          <p:cNvSpPr/>
          <p:nvPr/>
        </p:nvSpPr>
        <p:spPr bwMode="auto">
          <a:xfrm>
            <a:off x="5453380" y="5041265"/>
            <a:ext cx="145415" cy="81026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4" name="TextBox 12"/>
          <p:cNvSpPr txBox="1">
            <a:spLocks noChangeArrowheads="1"/>
          </p:cNvSpPr>
          <p:nvPr/>
        </p:nvSpPr>
        <p:spPr bwMode="auto">
          <a:xfrm>
            <a:off x="5630545" y="5009515"/>
            <a:ext cx="3739515" cy="8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基本用法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1203325" y="3382010"/>
            <a:ext cx="1979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Vue.js指令</a:t>
            </a:r>
            <a:endParaRPr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7" name="AutoShape 3"/>
          <p:cNvSpPr/>
          <p:nvPr/>
        </p:nvSpPr>
        <p:spPr bwMode="auto">
          <a:xfrm>
            <a:off x="3182620" y="1501140"/>
            <a:ext cx="233680" cy="436626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5240020" y="1218565"/>
            <a:ext cx="274955" cy="1245870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975" y="996315"/>
            <a:ext cx="3332480" cy="14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v-if 指令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4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v-else 指令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4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v-show 指令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4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v-if与v-show的选择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5900420" y="2762885"/>
            <a:ext cx="218440" cy="117665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9495" y="2555875"/>
            <a:ext cx="313817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遍历数组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key属性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3"/>
          <p:cNvSpPr/>
          <p:nvPr/>
        </p:nvSpPr>
        <p:spPr bwMode="auto">
          <a:xfrm>
            <a:off x="4946650" y="4145915"/>
            <a:ext cx="145415" cy="81026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5123815" y="4114165"/>
            <a:ext cx="3739515" cy="8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v-on 指令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本章目标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掌握条件渲染指令</a:t>
            </a:r>
          </a:p>
          <a:p>
            <a:r>
              <a:t>掌握v-for实现列表渲染</a:t>
            </a:r>
          </a:p>
          <a:p>
            <a:r>
              <a:t>掌握方法与事件的使用</a:t>
            </a:r>
          </a:p>
          <a:p>
            <a:r>
              <a:t>掌握表单与v-model指令实现双向数据绑定</a:t>
            </a:r>
          </a:p>
          <a:p/>
        </p:txBody>
      </p:sp>
      <p:pic>
        <p:nvPicPr>
          <p:cNvPr id="2" name="图片 1" descr="难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5610" y="2738120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90" y="203771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90" y="2706370"/>
            <a:ext cx="834390" cy="549275"/>
          </a:xfrm>
          <a:prstGeom prst="rect">
            <a:avLst/>
          </a:prstGeom>
        </p:spPr>
      </p:pic>
      <p:pic>
        <p:nvPicPr>
          <p:cNvPr id="5" name="图片 4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995" y="3319145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1424940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t>条件渲染指令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条件渲染指令</a:t>
            </a:r>
            <a:r>
              <a:rPr lang="zh-CN"/>
              <a:t>分类</a:t>
            </a:r>
          </a:p>
          <a:p>
            <a:pPr lvl="1"/>
            <a:r>
              <a:rPr lang="zh-CN"/>
              <a:t>v-if指令</a:t>
            </a:r>
            <a:endParaRPr lang="zh-CN"/>
          </a:p>
          <a:p>
            <a:pPr lvl="1"/>
            <a:r>
              <a:rPr lang="zh-CN"/>
              <a:t>v-</a:t>
            </a:r>
            <a:r>
              <a:rPr lang="en-US" altLang="zh-CN"/>
              <a:t>else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zh-CN"/>
              <a:t>v-</a:t>
            </a:r>
            <a:r>
              <a:rPr lang="en-US" altLang="zh-CN"/>
              <a:t>show</a:t>
            </a:r>
            <a:r>
              <a:rPr lang="zh-CN" altLang="en-US"/>
              <a:t>指令</a:t>
            </a:r>
            <a:endParaRPr lang="zh-CN"/>
          </a:p>
          <a:p>
            <a:pPr lvl="0"/>
            <a:r>
              <a:rPr>
                <a:sym typeface="+mn-ea"/>
              </a:rPr>
              <a:t>条件渲染指令</a:t>
            </a:r>
            <a:r>
              <a:rPr lang="zh-CN">
                <a:sym typeface="+mn-ea"/>
              </a:rPr>
              <a:t>作用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可以根据表达式的值在DOM中渲染或销毁元素或者组件</a:t>
            </a:r>
            <a:endParaRPr 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 sz="3700">
                <a:sym typeface="+mn-ea"/>
              </a:rPr>
              <a:t>v-if</a:t>
            </a:r>
            <a:r>
              <a:rPr lang="zh-CN" altLang="en-US" sz="3700">
                <a:sym typeface="+mn-ea"/>
              </a:rPr>
              <a:t>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>
                <a:sym typeface="+mn-ea"/>
              </a:rPr>
              <a:t>被称为条件渲染指令，它根据表达式的真假来插入和删除元素</a:t>
            </a:r>
            <a:endParaRPr lang="zh-CN" altLang="en-US" sz="2600"/>
          </a:p>
          <a:p>
            <a:pPr lvl="0"/>
            <a:r>
              <a:rPr lang="en-US" altLang="zh-CN" sz="2600">
                <a:sym typeface="+mn-ea"/>
              </a:rPr>
              <a:t>v-if =</a:t>
            </a:r>
            <a:r>
              <a:rPr lang="zh-CN" altLang="en-US" sz="2600">
                <a:sym typeface="+mn-ea"/>
              </a:rPr>
              <a:t> 表达式</a:t>
            </a:r>
            <a:endParaRPr lang="en-US" altLang="zh-CN" sz="2600"/>
          </a:p>
          <a:p>
            <a:pPr lvl="1"/>
            <a:r>
              <a:rPr lang="zh-CN" altLang="en-US">
                <a:sym typeface="+mn-ea"/>
              </a:rPr>
              <a:t>根据表达式结果的真假，确定是否显示当前元素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表示显示该元素；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表示隐藏该元素</a:t>
            </a:r>
            <a:endParaRPr lang="zh-CN" altLang="en-US" sz="2860"/>
          </a:p>
          <a:p>
            <a:endParaRPr lang="en-US" altLang="zh-CN"/>
          </a:p>
          <a:p>
            <a:pPr lvl="0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363403" y="5511800"/>
            <a:ext cx="3465195" cy="614680"/>
            <a:chOff x="1488" y="2503"/>
            <a:chExt cx="566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18540" y="3707765"/>
            <a:ext cx="9620250" cy="5619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&lt;h1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v-if="isShow"</a:t>
            </a:r>
            <a:r>
              <a:rPr lang="en-US" altLang="zh-CN" b="1" dirty="0">
                <a:latin typeface="+mn-lt"/>
              </a:rPr>
              <a:t>&gt;表达式的值为真就能显示&lt;/h1&gt;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2885" y="319849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pic>
        <p:nvPicPr>
          <p:cNvPr id="44" name="图片 44" descr="6.1 v-if指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828040"/>
            <a:ext cx="5822315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v-else</a:t>
            </a:r>
            <a:r>
              <a:rPr lang="zh-CN" altLang="en-US" sz="3700">
                <a:sym typeface="+mn-ea"/>
              </a:rPr>
              <a:t>指令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</a:ln>
        </p:spPr>
        <p:txBody>
          <a:bodyPr vert="horz" lIns="115214" tIns="57607" rIns="115214" bIns="57607" rtlCol="0">
            <a:normAutofit/>
          </a:bodyPr>
          <a:lstStyle/>
          <a:p>
            <a:pPr lvl="0" algn="l"/>
            <a:r>
              <a:rPr lang="en-US" altLang="zh-CN">
                <a:sym typeface="+mn-ea"/>
              </a:rPr>
              <a:t>v-else指令为v-if添加一个“else块”，v-else元素必须立即跟在v-if元素的后面，否则不能被识别 </a:t>
            </a:r>
            <a:endParaRPr lang="en-US" altLang="zh-CN">
              <a:sym typeface="+mn-ea"/>
            </a:endParaRPr>
          </a:p>
          <a:p>
            <a:pPr lvl="0" algn="l"/>
            <a:r>
              <a:rPr lang="en-US" altLang="zh-CN">
                <a:sym typeface="+mn-ea"/>
              </a:rPr>
              <a:t>v-else </a:t>
            </a:r>
            <a:r>
              <a:rPr lang="zh-CN" altLang="en-US">
                <a:sym typeface="+mn-ea"/>
              </a:rPr>
              <a:t>后面不需要表达式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v-if为true，后面的v-else不会渲染到HTML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v-if为false，后面的v-else才会渲染到HTML</a:t>
            </a:r>
            <a:endParaRPr lang="zh-CN" altLang="en-US">
              <a:sym typeface="+mn-ea"/>
            </a:endParaRPr>
          </a:p>
          <a:p>
            <a:pPr lvl="1" algn="l"/>
            <a:endParaRPr lang="zh-CN" altLang="en-US">
              <a:sym typeface="+mn-ea"/>
            </a:endParaRPr>
          </a:p>
          <a:p>
            <a:pPr lvl="2" algn="l"/>
            <a:endParaRPr lang="zh-CN" altLang="en-US">
              <a:sym typeface="+mn-ea"/>
            </a:endParaRPr>
          </a:p>
          <a:p>
            <a:pPr lvl="2" algn="l"/>
            <a:endParaRPr lang="zh-CN" altLang="en-US">
              <a:sym typeface="+mn-ea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66165" y="4277995"/>
            <a:ext cx="9620250" cy="9772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&lt;h1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v-if="isShow"</a:t>
            </a:r>
            <a:r>
              <a:rPr lang="en-US" altLang="zh-CN" b="1" dirty="0">
                <a:latin typeface="+mn-lt"/>
              </a:rPr>
              <a:t>&gt;表达式的值为真就能显示&lt;/h1&gt;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&lt;h1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v-else</a:t>
            </a:r>
            <a:r>
              <a:rPr lang="en-US" altLang="zh-CN" b="1" dirty="0">
                <a:latin typeface="+mn-lt"/>
              </a:rPr>
              <a:t>&gt;v-if不成立的时候就显示&lt;/h1&gt;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2885" y="370141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363403" y="551180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1" name="图片 51" descr="6.2 v-else指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245" y="770890"/>
            <a:ext cx="5895975" cy="448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v-show</a:t>
            </a:r>
            <a:r>
              <a:rPr lang="zh-CN" altLang="en-US" sz="3700">
                <a:sym typeface="+mn-ea"/>
              </a:rPr>
              <a:t> 指令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</a:ln>
        </p:spPr>
        <p:txBody>
          <a:bodyPr vert="horz" lIns="115214" tIns="57607" rIns="115214" bIns="57607" rtlCol="0">
            <a:normAutofit/>
          </a:bodyPr>
          <a:lstStyle/>
          <a:p>
            <a:pPr marL="0" lvl="1" algn="l"/>
            <a:r>
              <a:rPr lang="zh-CN" altLang="en-US" sz="2600">
                <a:sym typeface="+mn-ea"/>
              </a:rPr>
              <a:t>控制切换一个元素的显示和隐藏</a:t>
            </a:r>
            <a:endParaRPr lang="zh-CN" altLang="en-US" sz="2600">
              <a:sym typeface="+mn-ea"/>
            </a:endParaRPr>
          </a:p>
          <a:p>
            <a:pPr marL="0" lvl="1" algn="l"/>
            <a:r>
              <a:rPr lang="zh-CN" altLang="en-US" sz="2600">
                <a:sym typeface="+mn-ea"/>
              </a:rPr>
              <a:t>v-show = </a:t>
            </a:r>
            <a:r>
              <a:rPr lang="zh-CN" altLang="en-US" sz="2600" smtClean="0">
                <a:latin typeface="Arial" panose="020B0604020202020204" pitchFamily="34" charset="0"/>
                <a:sym typeface="+mn-ea"/>
              </a:rPr>
              <a:t>‘表达式’</a:t>
            </a:r>
            <a:endParaRPr lang="zh-CN" altLang="en-US" sz="2600" smtClean="0">
              <a:latin typeface="Arial" panose="020B0604020202020204" pitchFamily="34" charset="0"/>
              <a:sym typeface="+mn-ea"/>
            </a:endParaRPr>
          </a:p>
          <a:p>
            <a:pPr marL="0" lvl="1" algn="l"/>
            <a:r>
              <a:rPr sz="2600">
                <a:sym typeface="+mn-ea"/>
              </a:rPr>
              <a:t>根据表达式结果的真假，确定是否显示当前元素</a:t>
            </a:r>
            <a:endParaRPr>
              <a:sym typeface="+mn-ea"/>
            </a:endParaRPr>
          </a:p>
          <a:p>
            <a:pPr lvl="1" algn="l"/>
            <a:r>
              <a:rPr>
                <a:sym typeface="+mn-ea"/>
              </a:rPr>
              <a:t>true表示显示该元素；false表示隐藏该元素</a:t>
            </a:r>
            <a:endParaRPr>
              <a:sym typeface="+mn-ea"/>
            </a:endParaRPr>
          </a:p>
          <a:p>
            <a:pPr lvl="0" algn="l"/>
            <a:endParaRPr lang="zh-CN" altLang="en-US">
              <a:sym typeface="+mn-ea"/>
            </a:endParaRPr>
          </a:p>
          <a:p>
            <a:pPr marL="0" lvl="1" algn="l"/>
            <a:endParaRPr lang="zh-CN" altLang="en-US" sz="2600">
              <a:sym typeface="+mn-ea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18540" y="4058285"/>
            <a:ext cx="9620250" cy="5619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&lt;p v-show="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status == 1</a:t>
            </a:r>
            <a:r>
              <a:rPr lang="en-US" altLang="zh-CN" b="1" dirty="0">
                <a:latin typeface="+mn-lt"/>
              </a:rPr>
              <a:t>"&gt;当status为1时显示该行&lt;/p&gt;&gt;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2730" y="351599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363403" y="5511800"/>
            <a:ext cx="3465195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407" cy="737"/>
              <a:chOff x="1638" y="2598"/>
              <a:chExt cx="5407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542" y="2648"/>
                <a:ext cx="4503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：Directive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73810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5" name="图片 55" descr="6.3 v-show指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0" y="611505"/>
            <a:ext cx="6103620" cy="455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v-if指令满足条件是，会渲染到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html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中，不满足条件时，是不会渲染到html中的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v-show指令的元素始终会被渲染到HTML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它只是简单地为元素设置CSS的style属性。当不满足条件的元素被设置style="display:none"样式</a:t>
            </a:r>
            <a:endParaRPr lang="en-US" altLang="zh-CN"/>
          </a:p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if 指令有更高的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切换消耗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v-if当条件成立的时候会将元素加上，不成立的时候，就会移除dom，并且内部的指令不会执行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show 指令有更高的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初始渲染消耗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v-show只是简单的隐藏和显示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en-US"/>
              <a:t>如果需要频繁切换使用 v‐show 较好，如果在运行时条件不大可能改变 使用v‐if 较好</a:t>
            </a:r>
            <a:endParaRPr lang="zh-CN" altLang="en-US"/>
          </a:p>
        </p:txBody>
      </p:sp>
      <p:grpSp>
        <p:nvGrpSpPr>
          <p:cNvPr id="90" name="组合 57"/>
          <p:cNvGrpSpPr/>
          <p:nvPr/>
        </p:nvGrpSpPr>
        <p:grpSpPr bwMode="auto">
          <a:xfrm>
            <a:off x="83949" y="3784918"/>
            <a:ext cx="1063308" cy="400050"/>
            <a:chOff x="3565642" y="3143248"/>
            <a:chExt cx="1064249" cy="400110"/>
          </a:xfrm>
        </p:grpSpPr>
        <p:sp>
          <p:nvSpPr>
            <p:cNvPr id="91" name="TextBox 35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2" name="Picture 1" descr="E:\设计\06-2018\前端5.0PPT\历史.png历史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565642" y="3176908"/>
              <a:ext cx="361635" cy="3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演示</Application>
  <PresentationFormat>自定义</PresentationFormat>
  <Paragraphs>363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Arial</vt:lpstr>
      <vt:lpstr>Office 主题_2</vt:lpstr>
      <vt:lpstr>  第五章   大觅项目中与服务端通信 </vt:lpstr>
      <vt:lpstr>本章任务</vt:lpstr>
      <vt:lpstr>本章目标</vt:lpstr>
      <vt:lpstr>   connect-mock-middleware使用</vt:lpstr>
      <vt:lpstr> v-if指令</vt:lpstr>
      <vt:lpstr>v-else指令</vt:lpstr>
      <vt:lpstr>v-show 指令</vt:lpstr>
      <vt:lpstr>v-if与v-show区别</vt:lpstr>
      <vt:lpstr>v-if与v-show应用场景</vt:lpstr>
      <vt:lpstr>添加middleware</vt:lpstr>
      <vt:lpstr>写mock文件3-1</vt:lpstr>
      <vt:lpstr>写mock文件3-2</vt:lpstr>
      <vt:lpstr>写mock文件3-3</vt:lpstr>
      <vt:lpstr>学员操作—使用Axios的get方法获得接口数据</vt:lpstr>
      <vt:lpstr>共性问题集中讲解</vt:lpstr>
      <vt:lpstr>Mock.js基本介绍</vt:lpstr>
      <vt:lpstr>方法与事件3-1</vt:lpstr>
      <vt:lpstr>方法与事件3-2</vt:lpstr>
      <vt:lpstr>   Mock.js语法规范</vt:lpstr>
      <vt:lpstr>   属性值的类型6-1</vt:lpstr>
      <vt:lpstr>   属性值的类型6-2</vt:lpstr>
      <vt:lpstr>   属性值的类型6-3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小蜗牛</cp:lastModifiedBy>
  <cp:revision>1246</cp:revision>
  <dcterms:created xsi:type="dcterms:W3CDTF">2018-02-05T01:07:00Z</dcterms:created>
  <dcterms:modified xsi:type="dcterms:W3CDTF">2018-08-17T09:32:12Z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