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5"/>
  </p:handoutMasterIdLst>
  <p:sldIdLst>
    <p:sldId id="256" r:id="rId3"/>
    <p:sldId id="1000" r:id="rId5"/>
    <p:sldId id="719" r:id="rId6"/>
    <p:sldId id="722" r:id="rId7"/>
    <p:sldId id="1036" r:id="rId8"/>
    <p:sldId id="1057" r:id="rId9"/>
    <p:sldId id="1058" r:id="rId10"/>
    <p:sldId id="1059" r:id="rId11"/>
    <p:sldId id="1060" r:id="rId12"/>
    <p:sldId id="1037" r:id="rId13"/>
    <p:sldId id="1061" r:id="rId14"/>
    <p:sldId id="1038" r:id="rId15"/>
    <p:sldId id="1039" r:id="rId16"/>
    <p:sldId id="1062" r:id="rId17"/>
    <p:sldId id="1063" r:id="rId18"/>
    <p:sldId id="1064" r:id="rId19"/>
    <p:sldId id="1040" r:id="rId20"/>
    <p:sldId id="821" r:id="rId21"/>
    <p:sldId id="1065" r:id="rId22"/>
    <p:sldId id="1066" r:id="rId23"/>
    <p:sldId id="974" r:id="rId24"/>
    <p:sldId id="1067" r:id="rId25"/>
    <p:sldId id="1068" r:id="rId26"/>
    <p:sldId id="1001" r:id="rId27"/>
    <p:sldId id="1002" r:id="rId28"/>
    <p:sldId id="1069" r:id="rId29"/>
    <p:sldId id="723" r:id="rId30"/>
    <p:sldId id="1070" r:id="rId31"/>
    <p:sldId id="716" r:id="rId32"/>
    <p:sldId id="717" r:id="rId33"/>
    <p:sldId id="718" r:id="rId3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C77A"/>
    <a:srgbClr val="40D59B"/>
    <a:srgbClr val="5CDBAA"/>
    <a:srgbClr val="A6EBD1"/>
    <a:srgbClr val="A0C101"/>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896"/>
    <p:restoredTop sz="76994"/>
  </p:normalViewPr>
  <p:slideViewPr>
    <p:cSldViewPr snapToGrid="0" showGuides="1">
      <p:cViewPr varScale="1">
        <p:scale>
          <a:sx n="50" d="100"/>
          <a:sy n="50" d="100"/>
        </p:scale>
        <p:origin x="-1746" y="-84"/>
      </p:cViewPr>
      <p:guideLst>
        <p:guide orient="horz" pos="1992"/>
        <p:guide pos="2905"/>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solidFill>
                  <a:srgbClr val="898989"/>
                </a:solidFill>
                <a:sym typeface="微软雅黑" panose="020B0503020204020204" pitchFamily="34" charset="-122"/>
              </a:rPr>
            </a:fld>
            <a:endParaRPr lang="zh-CN" altLang="en-US" sz="1200"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Arial" panose="020B0604020202020204" pitchFamily="34" charset="0"/>
                <a:ea typeface="+mn-ea"/>
              </a:defRPr>
            </a:lvl1pPr>
          </a:lstStyle>
          <a:p>
            <a:pPr marL="0" marR="0" lvl="0" indent="0" algn="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TextEdit="1"/>
          </p:cNvSpPr>
          <p:nvPr>
            <p:ph type="sldImg"/>
          </p:nvPr>
        </p:nvSpPr>
        <p:spPr>
          <a:ln>
            <a:miter lim="800000"/>
          </a:ln>
        </p:spPr>
      </p:sp>
      <p:sp>
        <p:nvSpPr>
          <p:cNvPr id="13315" name="文本占位符 2"/>
          <p:cNvSpPr/>
          <p:nvPr>
            <p:ph type="body"/>
          </p:nvPr>
        </p:nvSpPr>
        <p:spPr/>
        <p:txBody>
          <a:bodyPr wrap="square" lIns="91440" tIns="45720" rIns="91440" bIns="45720" anchor="t"/>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、点击按钮，将数据改变</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、默认显示效果如初始显示装态，当点击改变数据按钮之后，如第二张图显示装态</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2</a:t>
            </a:r>
            <a:r>
              <a:rPr lang="zh-CN" altLang="en-US" smtClean="0">
                <a:latin typeface="Arial" panose="020B0604020202020204" pitchFamily="34" charset="0"/>
              </a:rPr>
              <a:t>、初始状态下，listdata设置为空字符串，所以在第一张图中并没有任何显示，当点击“改变数据”按钮之后，把listdata值改变为“点击按钮之后的数据”字符串</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、之所以这样设计，就是尽可能将父子组件解耦，避免子组件无意中修改父组件的状态</a:t>
            </a:r>
            <a:endParaRPr lang="zh-CN" altLang="en-US" smtClean="0">
              <a:latin typeface="Arial" panose="020B0604020202020204" pitchFamily="34" charset="0"/>
              <a:sym typeface="Arial" panose="020B0604020202020204" pitchFamily="34" charset="0"/>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endParaRPr lang="zh-CN" altLang="en-US" smtClean="0">
              <a:latin typeface="Arial" panose="020B0604020202020204" pitchFamily="34" charset="0"/>
              <a:sym typeface="Arial" panose="020B0604020202020204" pitchFamily="34" charset="0"/>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en-US" altLang="zh-CN" smtClean="0">
                <a:latin typeface="Arial" panose="020B0604020202020204" pitchFamily="34" charset="0"/>
              </a:rPr>
              <a:t>1</a:t>
            </a:r>
            <a:r>
              <a:rPr lang="zh-CN" altLang="en-US" smtClean="0">
                <a:latin typeface="Arial" panose="020B0604020202020204" pitchFamily="34" charset="0"/>
              </a:rPr>
              <a:t>、子组件中声明了receive，在组件初始化的时候会获得来自父组件的message，之后就与之无关了，之后就只需要维护receive，这样就避免了直接操作message。</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E7584919-9516-4A22-BB58-DB9580593F09}"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zh-CN" altLang="en-US" smtClean="0">
              <a:ea typeface="宋体" panose="02010600030101010101" pitchFamily="2" charset="-122"/>
            </a:endParaRPr>
          </a:p>
          <a:p>
            <a:r>
              <a:rPr lang="en-US" altLang="zh-CN" smtClean="0">
                <a:ea typeface="宋体" panose="02010600030101010101" pitchFamily="2" charset="-122"/>
              </a:rPr>
              <a:t>1</a:t>
            </a:r>
            <a:r>
              <a:rPr lang="zh-CN" altLang="en-US" smtClean="0">
                <a:ea typeface="宋体" panose="02010600030101010101" pitchFamily="2" charset="-122"/>
              </a:rPr>
              <a:t>、上面讲解了 父组件传值到子组件的方式，那么子组件传值到父组件的方式是如何完成呢，下面来给大家讲解。</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、之前的内容已经讲解了 父组件到子组件的传值的情况</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2</a:t>
            </a:r>
            <a:r>
              <a:rPr lang="zh-CN" altLang="en-US" smtClean="0">
                <a:latin typeface="Arial" panose="020B0604020202020204" pitchFamily="34" charset="0"/>
              </a:rPr>
              <a:t>、下面来看子组件如何传值给父组件的</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3</a:t>
            </a:r>
            <a:r>
              <a:rPr lang="zh-CN" altLang="en-US" smtClean="0">
                <a:latin typeface="Arial" panose="020B0604020202020204" pitchFamily="34" charset="0"/>
              </a:rPr>
              <a:t>、还有就是子组件之间传值的情况是通过同一的父组件的进行中转</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8AD8EE3C-B7E1-4C42-B2B9-6D0A36A694C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、点击子组件中的传值按钮之后的显示情况 如第二种图 显示</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2</a:t>
            </a:r>
            <a:r>
              <a:rPr lang="zh-CN" altLang="en-US" smtClean="0">
                <a:latin typeface="Arial" panose="020B0604020202020204" pitchFamily="34" charset="0"/>
              </a:rPr>
              <a:t>、当点击子组件的传值按钮之后，把子组件中的“child要传递的信息”进行传递，然后父组件通过自定义函数接收到了这个值显示在页面中</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、组件</a:t>
            </a:r>
            <a:r>
              <a:rPr lang="en-US" altLang="zh-CN" smtClean="0">
                <a:latin typeface="Arial" panose="020B0604020202020204" pitchFamily="34" charset="0"/>
              </a:rPr>
              <a:t>1</a:t>
            </a:r>
            <a:r>
              <a:rPr lang="zh-CN" altLang="en-US" smtClean="0">
                <a:latin typeface="Arial" panose="020B0604020202020204" pitchFamily="34" charset="0"/>
              </a:rPr>
              <a:t>传递数据到组件</a:t>
            </a:r>
            <a:r>
              <a:rPr lang="en-US" altLang="zh-CN" smtClean="0">
                <a:latin typeface="Arial" panose="020B0604020202020204" pitchFamily="34" charset="0"/>
              </a:rPr>
              <a:t>2</a:t>
            </a:r>
            <a:endParaRPr lang="en-US" altLang="zh-CN"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endParaRPr lang="en-US" altLang="zh-CN"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、当点击传值到父组件之后显示状态为第二张图片</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2</a:t>
            </a:r>
            <a:r>
              <a:rPr lang="zh-CN" altLang="en-US" smtClean="0">
                <a:latin typeface="Arial" panose="020B0604020202020204" pitchFamily="34" charset="0"/>
              </a:rPr>
              <a:t>、兄弟组件之间的传值还是比较简单的，可以理解为父子组件之间的双向传值的结合使用。本质上是props和$emit的综合使用</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en-US" altLang="zh-CN" smtClean="0">
                <a:latin typeface="Arial" panose="020B0604020202020204" pitchFamily="34" charset="0"/>
              </a:rPr>
              <a:t>1</a:t>
            </a:r>
            <a:r>
              <a:rPr lang="zh-CN" altLang="en-US" smtClean="0">
                <a:latin typeface="Arial" panose="020B0604020202020204" pitchFamily="34" charset="0"/>
              </a:rPr>
              <a:t>、</a:t>
            </a:r>
            <a:r>
              <a:rPr smtClean="0">
                <a:latin typeface="Arial" panose="020B0604020202020204" pitchFamily="34" charset="0"/>
              </a:rPr>
              <a:t>首先设想一个弹出提示框的场景，一般弹出提示框都包括头部、中间内容、底部三部分，一般的情况下头部、底部都是固定不变的，改变的是中间内容，中间的内容可以是任意去放置内容。</a:t>
            </a:r>
            <a:endParaRPr smtClean="0">
              <a:latin typeface="Arial" panose="020B0604020202020204" pitchFamily="34" charset="0"/>
            </a:endParaRPr>
          </a:p>
          <a:p>
            <a:pPr eaLnBrk="1" hangingPunct="1"/>
            <a:r>
              <a:rPr lang="en-US" smtClean="0">
                <a:latin typeface="Arial" panose="020B0604020202020204" pitchFamily="34" charset="0"/>
              </a:rPr>
              <a:t>2</a:t>
            </a:r>
            <a:r>
              <a:rPr lang="zh-CN" altLang="en-US" smtClean="0">
                <a:latin typeface="Arial" panose="020B0604020202020204" pitchFamily="34" charset="0"/>
              </a:rPr>
              <a:t>、首先新建popup组件</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en-US" altLang="zh-CN" smtClean="0">
                <a:latin typeface="Arial" panose="020B0604020202020204" pitchFamily="34" charset="0"/>
              </a:rPr>
              <a:t>1</a:t>
            </a:r>
            <a:r>
              <a:rPr lang="zh-CN" altLang="en-US" smtClean="0">
                <a:latin typeface="Arial" panose="020B0604020202020204" pitchFamily="34" charset="0"/>
              </a:rPr>
              <a:t>、通过显示效果，看到了我们想显示的内容部分</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 </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a:t>
            </a:r>
            <a:r>
              <a:rPr lang="en-US" altLang="zh-CN" smtClean="0">
                <a:latin typeface="Arial" panose="020B0604020202020204" pitchFamily="34" charset="0"/>
              </a:rPr>
              <a:t>开始讲解具名slot之前，先来设想一个场景，电脑主板上的各种插槽，有CPU的插槽，有显卡的插槽，有内存的插槽，有硬盘的插槽，假设现在有个组件是computer，不可能把显卡插到内存的位置上面</a:t>
            </a:r>
            <a:endParaRPr lang="en-US" altLang="zh-CN" smtClean="0">
              <a:latin typeface="Arial" panose="020B0604020202020204" pitchFamily="34" charset="0"/>
            </a:endParaRPr>
          </a:p>
          <a:p>
            <a:pPr eaLnBrk="1" hangingPunct="1"/>
            <a:r>
              <a:rPr lang="en-US" altLang="zh-CN" smtClean="0">
                <a:latin typeface="Arial" panose="020B0604020202020204" pitchFamily="34" charset="0"/>
              </a:rPr>
              <a:t>2</a:t>
            </a:r>
            <a:r>
              <a:rPr lang="zh-CN" altLang="en-US" smtClean="0">
                <a:latin typeface="Arial" panose="020B0604020202020204" pitchFamily="34" charset="0"/>
              </a:rPr>
              <a:t>、首先新建一个</a:t>
            </a:r>
            <a:r>
              <a:rPr lang="en-US" altLang="zh-CN" smtClean="0">
                <a:latin typeface="Arial" panose="020B0604020202020204" pitchFamily="34" charset="0"/>
              </a:rPr>
              <a:t>computer</a:t>
            </a:r>
            <a:r>
              <a:rPr lang="zh-CN" altLang="en-US" smtClean="0">
                <a:latin typeface="Arial" panose="020B0604020202020204" pitchFamily="34" charset="0"/>
              </a:rPr>
              <a:t>部分的组件</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 </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、通过示例显示效果可以知道，具名插槽是根据name的属性值进行判断的放置位置的</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DDB0C73-0033-4FE0-B621-45CB7BBE68EB}"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idx="4294967295"/>
          </p:nvPr>
        </p:nvSpPr>
        <p:spPr/>
      </p:sp>
      <p:sp>
        <p:nvSpPr>
          <p:cNvPr id="12291" name="文本占位符 2"/>
          <p:cNvSpPr>
            <a:spLocks noGrp="1" noChangeArrowheads="1"/>
          </p:cNvSpPr>
          <p:nvPr>
            <p:ph type="body" idx="4294967295"/>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sym typeface="+mn-ea"/>
              </a:rPr>
              <a:t>教学指导： </a:t>
            </a:r>
            <a:r>
              <a:rPr lang="zh-CN" altLang="en-US" smtClean="0">
                <a:latin typeface="Arial" panose="020B0604020202020204" pitchFamily="34" charset="0"/>
                <a:sym typeface="Arial" panose="020B0604020202020204" pitchFamily="34" charset="0"/>
              </a:rPr>
              <a:t>课程重难点，课程中重点传授给学生的知识，较难理解或掌握的知识</a:t>
            </a:r>
            <a:endParaRPr lang="en-US" altLang="zh-CN" dirty="0"/>
          </a:p>
          <a:p>
            <a:pPr eaLnBrk="1" hangingPunct="1"/>
            <a:r>
              <a:rPr lang="zh-CN" altLang="en-US" dirty="0">
                <a:sym typeface="+mn-ea"/>
              </a:rPr>
              <a:t>强调：对于重难点部分，一定要给大家指明，让大家心里有底；</a:t>
            </a:r>
            <a:endParaRPr lang="zh-CN" altLang="en-US" dirty="0"/>
          </a:p>
          <a:p>
            <a:pPr eaLnBrk="1" hangingPunct="1"/>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2292"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BFFB710E-E9EC-4E36-B125-4C4F5DDC8176}"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a:miter lim="800000"/>
          </a:ln>
        </p:spPr>
      </p:sp>
      <p:sp>
        <p:nvSpPr>
          <p:cNvPr id="16387" name="备注占位符 2"/>
          <p:cNvSpPr>
            <a:spLocks noGrp="1"/>
          </p:cNvSpPr>
          <p:nvPr>
            <p:ph type="body"/>
          </p:nvPr>
        </p:nvSpPr>
        <p:spPr/>
        <p:txBody>
          <a:bodyPr wrap="square" lIns="91440" tIns="45720" rIns="91440" bIns="45720" anchor="t"/>
          <a:p>
            <a:pPr lvl="0"/>
            <a:r>
              <a:rPr lang="zh-CN" altLang="en-US" dirty="0"/>
              <a:t>扫码进</a:t>
            </a:r>
            <a:r>
              <a:rPr lang="en-US" altLang="zh-CN" dirty="0"/>
              <a:t>QQ</a:t>
            </a:r>
            <a:r>
              <a:rPr lang="zh-CN" altLang="en-US" dirty="0"/>
              <a:t>群的二维码一般不需要在各个产品</a:t>
            </a:r>
            <a:r>
              <a:rPr lang="en-US" altLang="zh-CN" dirty="0"/>
              <a:t>PPT</a:t>
            </a:r>
            <a:r>
              <a:rPr lang="zh-CN" altLang="en-US" dirty="0"/>
              <a:t>中体现，</a:t>
            </a:r>
            <a:endParaRPr lang="en-US" altLang="zh-CN" dirty="0"/>
          </a:p>
          <a:p>
            <a:pPr lvl="0"/>
            <a:r>
              <a:rPr lang="zh-CN" altLang="en-US" dirty="0"/>
              <a:t>一般出现在直播课或其他类型的课程中，根据实际情况决定是否需要此二维码。</a:t>
            </a:r>
            <a:endParaRPr lang="en-US" altLang="zh-CN" dirty="0"/>
          </a:p>
          <a:p>
            <a:pPr lvl="0"/>
            <a:r>
              <a:rPr lang="zh-CN" altLang="en-US" dirty="0"/>
              <a:t>注意此二维码根据要进去的</a:t>
            </a:r>
            <a:r>
              <a:rPr lang="en-US" altLang="zh-CN" dirty="0"/>
              <a:t>QQ</a:t>
            </a:r>
            <a:r>
              <a:rPr lang="zh-CN" altLang="en-US" dirty="0"/>
              <a:t>群，二维码各不相同，请使用者自行制作添加。</a:t>
            </a: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a:t>
            </a:r>
            <a:r>
              <a:rPr lang="zh-CN" altLang="en-US" smtClean="0">
                <a:latin typeface="Arial" panose="020B0604020202020204" pitchFamily="34" charset="0"/>
                <a:sym typeface="Arial" panose="020B0604020202020204" pitchFamily="34" charset="0"/>
              </a:rPr>
              <a:t>在传统的开发中，大家感觉也很简单，不就是个div和input就能解决吗？也不需要复杂的组件来解决啊。那如果现在需求升级一下，这些控件别的地方要用，把div和input复杂粘贴到别处就可以解决问题。那么如果现在的需求要在所有的输入框加数据验证，解决方案可能就是使用JavaScript封装后一起复制，如果等到项目快结束的时候，产品经理要求用到输入框的地方，全部要支持回车键提交，如果是传统复制粘贴完成的项目的话，那么现在就十分麻烦，需要找到输入框一个个的去加上对应代码，工作量巨大，比较浪费时间。</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、当然上面的需求有点夸张了，但是却是业务中很常见的。组件可以简单的理解为模块化的单元，Vue.js的组件就是提高重用性的，让代码可以复用，当学习完了组件之后，上面的问题就可以很容易的解决了。</a:t>
            </a:r>
            <a:endParaRPr lang="zh-CN" altLang="en-US" smtClean="0">
              <a:latin typeface="Arial" panose="020B0604020202020204" pitchFamily="34" charset="0"/>
              <a:sym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a:t>
            </a:r>
            <a:r>
              <a:rPr lang="en-US" altLang="zh-CN" smtClean="0">
                <a:latin typeface="Arial" panose="020B0604020202020204" pitchFamily="34" charset="0"/>
                <a:sym typeface="Arial" panose="020B0604020202020204" pitchFamily="34" charset="0"/>
              </a:rPr>
              <a:t>组件如何去提高复用性并没有提到，下面使用大觅项目的列表页面为例子来介绍组件的使用</a:t>
            </a:r>
            <a:endParaRPr lang="en-US" altLang="zh-CN"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a:t>
            </a:r>
            <a:r>
              <a:rPr lang="en-US" altLang="zh-CN" smtClean="0">
                <a:latin typeface="Arial" panose="020B0604020202020204" pitchFamily="34" charset="0"/>
                <a:sym typeface="Arial" panose="020B0604020202020204" pitchFamily="34" charset="0"/>
              </a:rPr>
              <a:t>组件不仅仅是要把模板的内容进行复用，更重要的是组件间的通信</a:t>
            </a:r>
            <a:endParaRPr lang="en-US" altLang="zh-CN"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以大觅项目列表页中任意的一个列表项为例子，这个列表项就可以认为是父组件，每一个列表项中，当点击地图内容的时候可以跳转到当前演出的剧院地址，每个项目演出都有一个剧场位置，所以这块的地图组件单独抽离出来作为一个独立的组件在列表项中使用，这个地图组件相对于列表项来说就是子组件，通过这个例子，父组件与子组件的概念大家理解起来就更为清晰了</a:t>
            </a:r>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、对象传递数据的方式不经常使用，这里就不再讲解对象的方式了，读者如果有兴趣可以自行研究，这里讲解数组的方式</a:t>
            </a:r>
            <a:endParaRPr lang="zh-CN" altLang="en-US" smtClean="0">
              <a:latin typeface="Arial" panose="020B0604020202020204" pitchFamily="34" charset="0"/>
              <a:sym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、对象传递数据的方式不经常使用，这里就不再讲解对象的方式了，读者如果有兴趣可以自行研究，这里讲解数组的方式</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、完成步骤如下：</a:t>
            </a:r>
            <a:endParaRPr lang="zh-CN" altLang="en-US" smtClean="0">
              <a:latin typeface="Arial" panose="020B0604020202020204" pitchFamily="34" charset="0"/>
              <a:sym typeface="Arial" panose="020B0604020202020204" pitchFamily="34" charset="0"/>
            </a:endParaRPr>
          </a:p>
          <a:p>
            <a:pPr eaLnBrk="1" hangingPunct="1"/>
            <a:r>
              <a:rPr lang="zh-CN" altLang="en-US" smtClean="0">
                <a:latin typeface="Arial" panose="020B0604020202020204" pitchFamily="34" charset="0"/>
                <a:sym typeface="Arial" panose="020B0604020202020204" pitchFamily="34" charset="0"/>
              </a:rPr>
              <a:t> （</a:t>
            </a:r>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）、建立子组件并引入到父组件中使用</a:t>
            </a:r>
            <a:endParaRPr lang="zh-CN" altLang="en-US" smtClean="0">
              <a:latin typeface="Arial" panose="020B0604020202020204" pitchFamily="34" charset="0"/>
              <a:sym typeface="Arial" panose="020B0604020202020204" pitchFamily="34" charset="0"/>
            </a:endParaRPr>
          </a:p>
          <a:p>
            <a:pPr eaLnBrk="1" hangingPunct="1"/>
            <a:r>
              <a:rPr lang="zh-CN" altLang="en-US" smtClean="0">
                <a:latin typeface="Arial" panose="020B0604020202020204" pitchFamily="34" charset="0"/>
                <a:sym typeface="Arial" panose="020B0604020202020204" pitchFamily="34" charset="0"/>
              </a:rPr>
              <a:t> （</a:t>
            </a:r>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）、在</a:t>
            </a:r>
            <a:r>
              <a:rPr lang="en-US" altLang="zh-CN" b="1" dirty="0">
                <a:sym typeface="+mn-ea"/>
              </a:rPr>
              <a:t>components</a:t>
            </a:r>
            <a:r>
              <a:rPr lang="zh-CN" altLang="en-US" b="1" dirty="0">
                <a:sym typeface="+mn-ea"/>
              </a:rPr>
              <a:t>中注册登记组件</a:t>
            </a:r>
            <a:endParaRPr lang="zh-CN" altLang="en-US" b="1" dirty="0">
              <a:sym typeface="+mn-ea"/>
            </a:endParaRPr>
          </a:p>
          <a:p>
            <a:pPr eaLnBrk="1" hangingPunct="1"/>
            <a:r>
              <a:rPr lang="zh-CN" altLang="en-US" dirty="0" smtClean="0">
                <a:latin typeface="Arial" panose="020B0604020202020204" pitchFamily="34" charset="0"/>
                <a:sym typeface="+mn-ea"/>
              </a:rPr>
              <a:t> （</a:t>
            </a:r>
            <a:r>
              <a:rPr lang="en-US" altLang="zh-CN" dirty="0" smtClean="0">
                <a:latin typeface="Arial" panose="020B0604020202020204" pitchFamily="34" charset="0"/>
                <a:sym typeface="+mn-ea"/>
              </a:rPr>
              <a:t>3</a:t>
            </a:r>
            <a:r>
              <a:rPr lang="zh-CN" altLang="en-US" dirty="0" smtClean="0">
                <a:latin typeface="Arial" panose="020B0604020202020204" pitchFamily="34" charset="0"/>
                <a:sym typeface="+mn-ea"/>
              </a:rPr>
              <a:t>）、在模板部分进行调用组件使用</a:t>
            </a:r>
            <a:endParaRPr lang="zh-CN" altLang="en-US" dirty="0" smtClean="0">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、在子组件中完成步骤如下：</a:t>
            </a:r>
            <a:endParaRPr lang="zh-CN" altLang="en-US" smtClean="0">
              <a:latin typeface="Arial" panose="020B0604020202020204" pitchFamily="34" charset="0"/>
              <a:sym typeface="Arial" panose="020B0604020202020204" pitchFamily="34" charset="0"/>
            </a:endParaRPr>
          </a:p>
          <a:p>
            <a:pPr eaLnBrk="1" hangingPunct="1"/>
            <a:r>
              <a:rPr lang="zh-CN" altLang="en-US" smtClean="0">
                <a:latin typeface="Arial" panose="020B0604020202020204" pitchFamily="34" charset="0"/>
                <a:sym typeface="Arial" panose="020B0604020202020204" pitchFamily="34" charset="0"/>
              </a:rPr>
              <a:t> （</a:t>
            </a:r>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）、在</a:t>
            </a:r>
            <a:r>
              <a:rPr lang="en-US" altLang="zh-CN" smtClean="0">
                <a:latin typeface="Arial" panose="020B0604020202020204" pitchFamily="34" charset="0"/>
                <a:sym typeface="Arial" panose="020B0604020202020204" pitchFamily="34" charset="0"/>
              </a:rPr>
              <a:t>props</a:t>
            </a:r>
            <a:r>
              <a:rPr lang="zh-CN" altLang="en-US" smtClean="0">
                <a:latin typeface="Arial" panose="020B0604020202020204" pitchFamily="34" charset="0"/>
                <a:sym typeface="Arial" panose="020B0604020202020204" pitchFamily="34" charset="0"/>
              </a:rPr>
              <a:t>选项中接收父组件传递过来的数据</a:t>
            </a:r>
            <a:endParaRPr lang="zh-CN" altLang="en-US" smtClean="0">
              <a:latin typeface="Arial" panose="020B0604020202020204" pitchFamily="34" charset="0"/>
              <a:sym typeface="Arial" panose="020B0604020202020204" pitchFamily="34" charset="0"/>
            </a:endParaRPr>
          </a:p>
          <a:p>
            <a:pPr eaLnBrk="1" hangingPunct="1"/>
            <a:r>
              <a:rPr lang="zh-CN" altLang="en-US" smtClean="0">
                <a:latin typeface="Arial" panose="020B0604020202020204" pitchFamily="34" charset="0"/>
                <a:sym typeface="Arial" panose="020B0604020202020204" pitchFamily="34" charset="0"/>
              </a:rPr>
              <a:t> （</a:t>
            </a:r>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）、在模板中进行显示</a:t>
            </a:r>
            <a:endParaRPr lang="zh-CN" altLang="en-US" smtClean="0">
              <a:latin typeface="Arial" panose="020B0604020202020204" pitchFamily="34" charset="0"/>
              <a:sym typeface="Arial" panose="020B0604020202020204" pitchFamily="34" charset="0"/>
            </a:endParaRPr>
          </a:p>
          <a:p>
            <a:pPr eaLnBrk="1" hangingPunct="1"/>
            <a:r>
              <a:rPr lang="en-US" altLang="zh-CN" dirty="0" smtClean="0">
                <a:latin typeface="Arial" panose="020B0604020202020204" pitchFamily="34" charset="0"/>
                <a:sym typeface="+mn-ea"/>
              </a:rPr>
              <a:t>2</a:t>
            </a:r>
            <a:r>
              <a:rPr lang="zh-CN" altLang="en-US" dirty="0" smtClean="0">
                <a:latin typeface="Arial" panose="020B0604020202020204" pitchFamily="34" charset="0"/>
                <a:sym typeface="+mn-ea"/>
              </a:rPr>
              <a:t>、通过显示效果可知，“来自列表页数据”这几个字已经显示出来了，说明数据已经从父组件传递到了子组件中。</a:t>
            </a:r>
            <a:endParaRPr lang="zh-CN" altLang="en-US" dirty="0" smtClean="0">
              <a:latin typeface="Arial" panose="020B0604020202020204" pitchFamily="34" charset="0"/>
              <a:sym typeface="+mn-ea"/>
            </a:endParaRPr>
          </a:p>
          <a:p>
            <a:pPr eaLnBrk="1" hangingPunct="1"/>
            <a:r>
              <a:rPr lang="en-US" altLang="zh-CN" dirty="0" smtClean="0">
                <a:latin typeface="Arial" panose="020B0604020202020204" pitchFamily="34" charset="0"/>
                <a:sym typeface="+mn-ea"/>
              </a:rPr>
              <a:t>3</a:t>
            </a:r>
            <a:r>
              <a:rPr lang="zh-CN" altLang="en-US" dirty="0" smtClean="0">
                <a:latin typeface="Arial" panose="020B0604020202020204" pitchFamily="34" charset="0"/>
                <a:sym typeface="+mn-ea"/>
              </a:rPr>
              <a:t>、可以发现props中声明的数据与组件data函数return的数据主要的区别是props中声明的数据来自父级，而data中的是组件自己的数据，作用域是组件本身，这两种数据都可以在模板template及方法methods中使用</a:t>
            </a:r>
            <a:endParaRPr lang="zh-CN" altLang="en-US" dirty="0" smtClean="0">
              <a:latin typeface="Arial" panose="020B0604020202020204" pitchFamily="34" charset="0"/>
              <a:sym typeface="+mn-ea"/>
            </a:endParaRPr>
          </a:p>
          <a:p>
            <a:pPr eaLnBrk="1" hangingPunct="1"/>
            <a:r>
              <a:rPr lang="en-US" altLang="zh-CN" dirty="0" smtClean="0">
                <a:latin typeface="Arial" panose="020B0604020202020204" pitchFamily="34" charset="0"/>
                <a:sym typeface="+mn-ea"/>
              </a:rPr>
              <a:t>4</a:t>
            </a:r>
            <a:r>
              <a:rPr lang="zh-CN" altLang="en-US" dirty="0" smtClean="0">
                <a:latin typeface="Arial" panose="020B0604020202020204" pitchFamily="34" charset="0"/>
                <a:sym typeface="+mn-ea"/>
              </a:rPr>
              <a:t>、大多数的时候，传递的数据并不是直接写死的，而是来自父级的动态数据，下面来看一下这种情况如何传递数据；</a:t>
            </a:r>
            <a:endParaRPr lang="zh-CN" altLang="en-US" dirty="0" smtClean="0">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1" name="标题 1"/>
          <p:cNvSpPr>
            <a:spLocks noGrp="1"/>
          </p:cNvSpPr>
          <p:nvPr>
            <p:ph type="ctrTitle"/>
          </p:nvPr>
        </p:nvSpPr>
        <p:spPr>
          <a:xfrm>
            <a:off x="914401" y="1566853"/>
            <a:ext cx="10363200" cy="1782571"/>
          </a:xfrm>
          <a:prstGeom prst="rect">
            <a:avLst/>
          </a:prstGeom>
          <a:noFill/>
          <a:ln w="9525">
            <a:noFill/>
            <a:miter/>
          </a:ln>
        </p:spPr>
        <p:txBody>
          <a:bodyPr>
            <a:normAutofit/>
          </a:bodyPr>
          <a:lstStyle>
            <a:lvl1pPr lvl="0" algn="ctr">
              <a:defRPr sz="6135" b="1" kern="1200">
                <a:solidFill>
                  <a:schemeClr val="tx1">
                    <a:lumMod val="75000"/>
                    <a:lumOff val="25000"/>
                  </a:schemeClr>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3373442"/>
            <a:ext cx="8534401" cy="637540"/>
          </a:xfrm>
          <a:prstGeom prst="rect">
            <a:avLst/>
          </a:prstGeom>
          <a:noFill/>
          <a:ln w="9525">
            <a:noFill/>
            <a:miter/>
          </a:ln>
        </p:spPr>
        <p:txBody>
          <a:bodyPr>
            <a:normAutofit/>
          </a:bodyPr>
          <a:lstStyle>
            <a:lvl1pPr marL="0" marR="0" lvl="0" indent="0" algn="ctr" defTabSz="1218565" rtl="0" eaLnBrk="0" fontAlgn="base" latinLnBrk="0" hangingPunct="0">
              <a:lnSpc>
                <a:spcPct val="100000"/>
              </a:lnSpc>
              <a:spcBef>
                <a:spcPct val="20000"/>
              </a:spcBef>
              <a:spcAft>
                <a:spcPct val="0"/>
              </a:spcAft>
              <a:buClr>
                <a:srgbClr val="A0C101"/>
              </a:buClr>
              <a:buSzTx/>
              <a:buFont typeface="Wingdings" panose="05000000000000000000" pitchFamily="2" charset="2"/>
              <a:buNone/>
              <a:defRPr sz="2645" b="1" kern="1200">
                <a:solidFill>
                  <a:schemeClr val="tx1">
                    <a:lumMod val="75000"/>
                    <a:lumOff val="25000"/>
                  </a:schemeClr>
                </a:solidFill>
              </a:defRPr>
            </a:lvl1pPr>
            <a:lvl2pPr marL="0" lvl="1" indent="609600" algn="l">
              <a:buNone/>
              <a:defRPr sz="3175" kern="1200">
                <a:solidFill>
                  <a:schemeClr val="tx1"/>
                </a:solidFill>
              </a:defRPr>
            </a:lvl2pPr>
            <a:lvl3pPr marL="0" lvl="2" indent="609600" algn="l">
              <a:buNone/>
              <a:defRPr sz="3175" kern="1200">
                <a:solidFill>
                  <a:schemeClr val="tx1"/>
                </a:solidFill>
              </a:defRPr>
            </a:lvl3pPr>
            <a:lvl4pPr marL="0" lvl="3" indent="609600" algn="l">
              <a:buNone/>
              <a:defRPr sz="3175" kern="1200">
                <a:solidFill>
                  <a:schemeClr val="tx1"/>
                </a:solidFill>
              </a:defRPr>
            </a:lvl4pPr>
            <a:lvl5pPr marL="0" lvl="4" indent="609600" algn="l">
              <a:buNone/>
              <a:defRPr sz="3175" kern="1200">
                <a:solidFill>
                  <a:schemeClr val="tx1"/>
                </a:solidFill>
              </a:defRPr>
            </a:lvl5pPr>
          </a:lstStyle>
          <a:p>
            <a:pPr lvl="0"/>
            <a:r>
              <a:rPr lang="zh-CN" altLang="en-US" noProof="1"/>
              <a:t>单击此处编辑母版副标题样式</a:t>
            </a:r>
            <a:endParaRPr lang="zh-CN" altLang="en-US" noProof="1"/>
          </a:p>
          <a:p>
            <a:pPr lvl="0"/>
            <a:endParaRPr lang="zh-CN" altLang="en-US" noProof="1"/>
          </a:p>
        </p:txBody>
      </p:sp>
      <p:pic>
        <p:nvPicPr>
          <p:cNvPr id="2" name="图片 1" descr="封面-BG"/>
          <p:cNvPicPr>
            <a:picLocks noChangeAspect="1"/>
          </p:cNvPicPr>
          <p:nvPr userDrawn="1"/>
        </p:nvPicPr>
        <p:blipFill>
          <a:blip r:embed="rId2"/>
          <a:stretch>
            <a:fillRect/>
          </a:stretch>
        </p:blipFill>
        <p:spPr>
          <a:xfrm>
            <a:off x="-114935" y="-20955"/>
            <a:ext cx="12232640" cy="68802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descr="E:\设计\06-2018\前端5.0PPT\目录-bg.png目录-bg"/>
          <p:cNvPicPr>
            <a:picLocks noChangeAspect="1"/>
          </p:cNvPicPr>
          <p:nvPr userDrawn="1"/>
        </p:nvPicPr>
        <p:blipFill>
          <a:blip r:embed="rId2"/>
          <a:srcRect/>
          <a:stretch>
            <a:fillRect/>
          </a:stretch>
        </p:blipFill>
        <p:spPr>
          <a:xfrm>
            <a:off x="-10160" y="-11747"/>
            <a:ext cx="12212955" cy="6869430"/>
          </a:xfrm>
          <a:prstGeom prst="rect">
            <a:avLst/>
          </a:prstGeom>
        </p:spPr>
      </p:pic>
      <p:sp>
        <p:nvSpPr>
          <p:cNvPr id="2" name="标题 1"/>
          <p:cNvSpPr>
            <a:spLocks noGrp="1"/>
          </p:cNvSpPr>
          <p:nvPr>
            <p:ph type="title" hasCustomPrompt="1"/>
          </p:nvPr>
        </p:nvSpPr>
        <p:spPr>
          <a:xfrm>
            <a:off x="2697480" y="2590800"/>
            <a:ext cx="1341120" cy="1143000"/>
          </a:xfrm>
        </p:spPr>
        <p:txBody>
          <a:bodyPr/>
          <a:lstStyle>
            <a:lvl1pPr>
              <a:defRPr sz="3600">
                <a:solidFill>
                  <a:schemeClr val="tx1">
                    <a:lumMod val="85000"/>
                    <a:lumOff val="15000"/>
                  </a:schemeClr>
                </a:solidFill>
              </a:defRPr>
            </a:lvl1pPr>
          </a:lstStyle>
          <a:p>
            <a:r>
              <a:rPr lang="zh-CN" altLang="en-US"/>
              <a:t>目录</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pic>
        <p:nvPicPr>
          <p:cNvPr id="3074" name="图片 5" descr="C:\Users\xuejie.yu\AppData\Local\Temp\WeChat Files\3a2b4010043f5c844d38aa2b9f5f63b.png"/>
          <p:cNvPicPr>
            <a:picLocks noChangeAspect="1"/>
          </p:cNvPicPr>
          <p:nvPr userDrawn="1"/>
        </p:nvPicPr>
        <p:blipFill>
          <a:blip r:embed="rId3"/>
          <a:stretch>
            <a:fillRect/>
          </a:stretch>
        </p:blipFill>
        <p:spPr>
          <a:xfrm>
            <a:off x="8412163" y="6076950"/>
            <a:ext cx="3779837" cy="781050"/>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pic>
        <p:nvPicPr>
          <p:cNvPr id="5" name="图片 4" descr="内页"/>
          <p:cNvPicPr>
            <a:picLocks noChangeAspect="1"/>
          </p:cNvPicPr>
          <p:nvPr userDrawn="1"/>
        </p:nvPicPr>
        <p:blipFill>
          <a:blip r:embed="rId2"/>
          <a:stretch>
            <a:fillRect/>
          </a:stretch>
        </p:blipFill>
        <p:spPr>
          <a:xfrm>
            <a:off x="0" y="0"/>
            <a:ext cx="12192000" cy="6857365"/>
          </a:xfrm>
          <a:prstGeom prst="rect">
            <a:avLst/>
          </a:prstGeom>
        </p:spPr>
      </p:pic>
      <p:pic>
        <p:nvPicPr>
          <p:cNvPr id="3074" name="图片 5" descr="C:\Users\xuejie.yu\AppData\Local\Temp\WeChat Files\3a2b4010043f5c844d38aa2b9f5f63b.png"/>
          <p:cNvPicPr>
            <a:picLocks noChangeAspect="1"/>
          </p:cNvPicPr>
          <p:nvPr userDrawn="1"/>
        </p:nvPicPr>
        <p:blipFill>
          <a:blip r:embed="rId3"/>
          <a:stretch>
            <a:fillRect/>
          </a:stretch>
        </p:blipFill>
        <p:spPr>
          <a:xfrm>
            <a:off x="8412163" y="6076950"/>
            <a:ext cx="3779837" cy="781050"/>
          </a:xfrm>
          <a:prstGeom prst="rect">
            <a:avLst/>
          </a:prstGeom>
          <a:noFill/>
          <a:ln w="9525">
            <a:noFill/>
          </a:ln>
        </p:spPr>
      </p:pic>
      <p:sp>
        <p:nvSpPr>
          <p:cNvPr id="2" name="标题 1"/>
          <p:cNvSpPr>
            <a:spLocks noGrp="1"/>
          </p:cNvSpPr>
          <p:nvPr>
            <p:ph type="title"/>
          </p:nvPr>
        </p:nvSpPr>
        <p:spPr>
          <a:xfrm>
            <a:off x="790575" y="276016"/>
            <a:ext cx="9518680" cy="942340"/>
          </a:xfrm>
        </p:spPr>
        <p:txBody>
          <a:bodyPr/>
          <a:lstStyle>
            <a:lvl1pPr>
              <a:defRPr sz="3705">
                <a:solidFill>
                  <a:schemeClr val="tx1">
                    <a:lumMod val="75000"/>
                    <a:lumOff val="25000"/>
                  </a:schemeClr>
                </a:solidFill>
              </a:defRPr>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771525" y="1308100"/>
            <a:ext cx="10687685" cy="4818380"/>
          </a:xfrm>
        </p:spPr>
        <p:txBody>
          <a:bodyPr/>
          <a:lstStyle>
            <a:lvl1pPr marL="609600" indent="-609600">
              <a:lnSpc>
                <a:spcPct val="140000"/>
              </a:lnSpc>
              <a:buClr>
                <a:srgbClr val="40D59B"/>
              </a:buClr>
              <a:buFont typeface="Wingdings" panose="05000000000000000000" charset="0"/>
              <a:buChar char=""/>
              <a:defRPr sz="2600" b="1">
                <a:solidFill>
                  <a:schemeClr val="tx1">
                    <a:lumMod val="75000"/>
                    <a:lumOff val="25000"/>
                  </a:schemeClr>
                </a:solidFill>
              </a:defRPr>
            </a:lvl1pPr>
            <a:lvl2pPr marL="1066800" indent="-457200">
              <a:lnSpc>
                <a:spcPct val="120000"/>
              </a:lnSpc>
              <a:buClr>
                <a:srgbClr val="40D59B"/>
              </a:buClr>
              <a:buSzPct val="90000"/>
              <a:buFont typeface="Wingdings" panose="05000000000000000000" charset="0"/>
              <a:buChar char=""/>
              <a:defRPr sz="2200">
                <a:solidFill>
                  <a:schemeClr val="tx1">
                    <a:lumMod val="75000"/>
                    <a:lumOff val="25000"/>
                  </a:schemeClr>
                </a:solidFill>
              </a:defRPr>
            </a:lvl2pPr>
            <a:lvl3pPr marL="1600200" indent="-381000">
              <a:lnSpc>
                <a:spcPct val="130000"/>
              </a:lnSpc>
              <a:buClr>
                <a:srgbClr val="40D59B"/>
              </a:buClr>
              <a:buSzPct val="85000"/>
              <a:buFont typeface="Wingdings" panose="05000000000000000000" charset="0"/>
              <a:buChar char="q"/>
              <a:defRPr sz="2000" b="0">
                <a:solidFill>
                  <a:schemeClr val="tx1">
                    <a:lumMod val="75000"/>
                    <a:lumOff val="25000"/>
                  </a:schemeClr>
                </a:solidFill>
              </a:defRPr>
            </a:lvl3pPr>
            <a:lvl4pPr marL="2209800" indent="-381000">
              <a:buClr>
                <a:srgbClr val="40D59B"/>
              </a:buClr>
              <a:buFont typeface="Wingdings" panose="05000000000000000000" charset="0"/>
              <a:buChar char="q"/>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6" name="灯片编号占位符 3"/>
          <p:cNvSpPr>
            <a:spLocks noGrp="1"/>
          </p:cNvSpPr>
          <p:nvPr userDrawn="1"/>
        </p:nvSpPr>
        <p:spPr>
          <a:xfrm>
            <a:off x="687388" y="6284278"/>
            <a:ext cx="2133600" cy="365125"/>
          </a:xfrm>
          <a:prstGeom prst="rect">
            <a:avLst/>
          </a:prstGeom>
        </p:spPr>
        <p:txBody>
          <a:bodyPr/>
          <a:lstStyle>
            <a:defPPr>
              <a:defRPr lang="zh-CN"/>
            </a:defPPr>
            <a:lvl1pPr marL="0" algn="r" defTabSz="914400" rtl="0" eaLnBrk="1" latinLnBrk="0" hangingPunct="1">
              <a:defRPr sz="1200" kern="1200">
                <a:solidFill>
                  <a:schemeClr val="tx1"/>
                </a:solidFill>
                <a:latin typeface="Arial" panose="020B0604020202020204" pitchFamily="34" charset="0"/>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fld id="{0F2CF01B-DEC6-419C-B3B6-D9E741443E72}" type="slidenum">
              <a:rPr lang="zh-CN" altLang="en-US" sz="1800" smtClean="0"/>
            </a:fld>
            <a:r>
              <a:rPr lang="en-US" altLang="zh-CN" sz="1800" smtClean="0"/>
              <a:t>/31</a:t>
            </a: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自定义版式">
    <p:bg>
      <p:bgPr>
        <a:solidFill>
          <a:schemeClr val="bg1"/>
        </a:solidFill>
        <a:effectLst/>
      </p:bgPr>
    </p:bg>
    <p:spTree>
      <p:nvGrpSpPr>
        <p:cNvPr id="1" name=""/>
        <p:cNvGrpSpPr/>
        <p:nvPr/>
      </p:nvGrpSpPr>
      <p:grpSpPr>
        <a:xfrm>
          <a:off x="0" y="0"/>
          <a:ext cx="0" cy="0"/>
          <a:chOff x="0" y="0"/>
          <a:chExt cx="0" cy="0"/>
        </a:xfrm>
      </p:grpSpPr>
      <p:pic>
        <p:nvPicPr>
          <p:cNvPr id="3" name="图片 2" descr="小章节封面"/>
          <p:cNvPicPr>
            <a:picLocks noChangeAspect="1"/>
          </p:cNvPicPr>
          <p:nvPr userDrawn="1"/>
        </p:nvPicPr>
        <p:blipFill>
          <a:blip r:embed="rId2"/>
          <a:stretch>
            <a:fillRect/>
          </a:stretch>
        </p:blipFill>
        <p:spPr>
          <a:xfrm>
            <a:off x="-17780" y="-9525"/>
            <a:ext cx="12228195" cy="6877685"/>
          </a:xfrm>
          <a:prstGeom prst="rect">
            <a:avLst/>
          </a:prstGeom>
        </p:spPr>
      </p:pic>
      <p:sp>
        <p:nvSpPr>
          <p:cNvPr id="2" name="标题 1"/>
          <p:cNvSpPr>
            <a:spLocks noGrp="1"/>
          </p:cNvSpPr>
          <p:nvPr>
            <p:ph type="title"/>
          </p:nvPr>
        </p:nvSpPr>
        <p:spPr>
          <a:xfrm>
            <a:off x="4229100" y="2436813"/>
            <a:ext cx="10972800" cy="1143000"/>
          </a:xfrm>
        </p:spPr>
        <p:txBody>
          <a:bodyPr/>
          <a:lstStyle>
            <a:lvl1pPr>
              <a:defRPr>
                <a:solidFill>
                  <a:schemeClr val="tx1">
                    <a:lumMod val="75000"/>
                    <a:lumOff val="25000"/>
                  </a:schemeClr>
                </a:solidFill>
              </a:defRPr>
            </a:lvl1pPr>
          </a:lstStyle>
          <a:p>
            <a:r>
              <a:rPr lang="zh-CN" altLang="en-US" noProof="1"/>
              <a:t>单击此处编辑母版标题样式</a:t>
            </a:r>
            <a:endParaRPr lang="zh-CN" altLang="en-US" noProof="1"/>
          </a:p>
        </p:txBody>
      </p:sp>
      <p:sp>
        <p:nvSpPr>
          <p:cNvPr id="8" name="灯片编号占位符 4"/>
          <p:cNvSpPr>
            <a:spLocks noGrp="1"/>
          </p:cNvSpPr>
          <p:nvPr>
            <p:ph type="sldNum" sz="quarter" idx="4"/>
          </p:nvPr>
        </p:nvSpPr>
        <p:spPr>
          <a:xfrm>
            <a:off x="311150" y="6272213"/>
            <a:ext cx="2844800" cy="366713"/>
          </a:xfrm>
          <a:prstGeom prst="rect">
            <a:avLst/>
          </a:prstGeom>
        </p:spPr>
        <p:txBody>
          <a:bodyPr/>
          <a:p>
            <a:fld id="{9A0DB2DC-4C9A-4742-B13C-FB6460FD3503}" type="slidenum">
              <a:rPr lang="zh-CN" altLang="en-US" dirty="0">
                <a:latin typeface="微软雅黑" panose="020B0503020204020204" pitchFamily="34" charset="-122"/>
              </a:rPr>
            </a:fld>
            <a:r>
              <a:rPr lang="en-US" altLang="zh-CN" dirty="0">
                <a:latin typeface="微软雅黑" panose="020B0503020204020204" pitchFamily="34" charset="-122"/>
              </a:rPr>
              <a:t>/20</a:t>
            </a:r>
            <a:endParaRPr lang="zh-CN" altLang="en-US" dirty="0">
              <a:latin typeface="微软雅黑" panose="020B0503020204020204" pitchFamily="34" charset="-122"/>
            </a:endParaRPr>
          </a:p>
        </p:txBody>
      </p:sp>
      <p:pic>
        <p:nvPicPr>
          <p:cNvPr id="7171" name="图片 3"/>
          <p:cNvPicPr>
            <a:picLocks noChangeAspect="1"/>
          </p:cNvPicPr>
          <p:nvPr userDrawn="1"/>
        </p:nvPicPr>
        <p:blipFill>
          <a:blip r:embed="rId3"/>
          <a:stretch>
            <a:fillRect/>
          </a:stretch>
        </p:blipFill>
        <p:spPr>
          <a:xfrm>
            <a:off x="8391525" y="6169025"/>
            <a:ext cx="3552825" cy="660400"/>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bg>
      <p:bgPr>
        <a:solidFill>
          <a:schemeClr val="bg1"/>
        </a:solidFill>
        <a:effectLst/>
      </p:bgPr>
    </p:bg>
    <p:spTree>
      <p:nvGrpSpPr>
        <p:cNvPr id="1" name=""/>
        <p:cNvGrpSpPr/>
        <p:nvPr/>
      </p:nvGrpSpPr>
      <p:grpSpPr>
        <a:xfrm>
          <a:off x="0" y="0"/>
          <a:ext cx="0" cy="0"/>
          <a:chOff x="0" y="0"/>
          <a:chExt cx="0" cy="0"/>
        </a:xfrm>
      </p:grpSpPr>
      <p:sp>
        <p:nvSpPr>
          <p:cNvPr id="6" name="等腰三角形 6"/>
          <p:cNvSpPr>
            <a:spLocks noChangeArrowheads="1"/>
          </p:cNvSpPr>
          <p:nvPr/>
        </p:nvSpPr>
        <p:spPr bwMode="auto">
          <a:xfrm rot="5400000">
            <a:off x="-46037" y="454025"/>
            <a:ext cx="663575" cy="571500"/>
          </a:xfrm>
          <a:prstGeom prst="triangle">
            <a:avLst>
              <a:gd name="adj" fmla="val 50000"/>
            </a:avLst>
          </a:prstGeom>
          <a:solidFill>
            <a:srgbClr val="A0C101"/>
          </a:solidFill>
          <a:ln>
            <a:noFill/>
          </a:ln>
        </p:spPr>
        <p:txBody>
          <a:bodyPr lIns="121913" tIns="60956" rIns="121913" bIns="60956"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zh-CN" sz="1905"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pic>
        <p:nvPicPr>
          <p:cNvPr id="5123" name="图片 6"/>
          <p:cNvPicPr>
            <a:picLocks noChangeAspect="1"/>
          </p:cNvPicPr>
          <p:nvPr userDrawn="1"/>
        </p:nvPicPr>
        <p:blipFill>
          <a:blip r:embed="rId2"/>
          <a:stretch>
            <a:fillRect/>
          </a:stretch>
        </p:blipFill>
        <p:spPr>
          <a:xfrm>
            <a:off x="10033000" y="219075"/>
            <a:ext cx="2111375" cy="946150"/>
          </a:xfrm>
          <a:prstGeom prst="rect">
            <a:avLst/>
          </a:prstGeom>
          <a:noFill/>
          <a:ln w="9525">
            <a:noFill/>
          </a:ln>
        </p:spPr>
      </p:pic>
      <p:sp>
        <p:nvSpPr>
          <p:cNvPr id="8" name="Text Box 5"/>
          <p:cNvSpPr txBox="1">
            <a:spLocks noChangeArrowheads="1"/>
          </p:cNvSpPr>
          <p:nvPr/>
        </p:nvSpPr>
        <p:spPr bwMode="auto">
          <a:xfrm>
            <a:off x="3313113" y="1123950"/>
            <a:ext cx="5870575" cy="774700"/>
          </a:xfrm>
          <a:prstGeom prst="rect">
            <a:avLst/>
          </a:prstGeom>
          <a:noFill/>
          <a:ln>
            <a:noFill/>
          </a:ln>
        </p:spPr>
        <p:txBody>
          <a:bodyPr wrap="none" lIns="121913" tIns="60956" rIns="121913" bIns="6095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ct val="0"/>
              </a:spcAft>
              <a:buClrTx/>
              <a:buSzTx/>
              <a:buFont typeface="Arial" panose="020B0604020202020204" pitchFamily="34" charset="0"/>
              <a:buChar char="•"/>
              <a:defRPr/>
            </a:pPr>
            <a:r>
              <a:rPr kumimoji="0" lang="zh-CN" altLang="en-US" sz="423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扫我有更多精彩课程呦</a:t>
            </a:r>
            <a:endParaRPr kumimoji="0" lang="zh-CN" altLang="en-US" sz="423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5125" name="图片 1" descr="课工场最终蓝绿色v1-3"/>
          <p:cNvPicPr>
            <a:picLocks noChangeAspect="1"/>
          </p:cNvPicPr>
          <p:nvPr userDrawn="1"/>
        </p:nvPicPr>
        <p:blipFill>
          <a:blip r:embed="rId3"/>
          <a:stretch>
            <a:fillRect/>
          </a:stretch>
        </p:blipFill>
        <p:spPr>
          <a:xfrm>
            <a:off x="10223500" y="165100"/>
            <a:ext cx="1608138" cy="692150"/>
          </a:xfrm>
          <a:prstGeom prst="rect">
            <a:avLst/>
          </a:prstGeom>
          <a:noFill/>
          <a:ln w="9525">
            <a:noFill/>
          </a:ln>
        </p:spPr>
      </p:pic>
      <p:pic>
        <p:nvPicPr>
          <p:cNvPr id="5126" name="图片 6" descr="ppt01-01.jpg"/>
          <p:cNvPicPr>
            <a:picLocks noChangeAspect="1"/>
          </p:cNvPicPr>
          <p:nvPr userDrawn="1"/>
        </p:nvPicPr>
        <p:blipFill>
          <a:blip r:embed="rId4"/>
          <a:stretch>
            <a:fillRect/>
          </a:stretch>
        </p:blipFill>
        <p:spPr>
          <a:xfrm>
            <a:off x="0" y="0"/>
            <a:ext cx="12192000" cy="685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09600" y="274638"/>
            <a:ext cx="10972800" cy="1143000"/>
          </a:xfrm>
          <a:prstGeom prst="rect">
            <a:avLst/>
          </a:prstGeom>
          <a:noFill/>
          <a:ln w="9525">
            <a:noFill/>
          </a:ln>
        </p:spPr>
        <p:txBody>
          <a:bodyPr lIns="115214" tIns="57607" rIns="115214" bIns="57607" anchor="ctr"/>
          <a:p>
            <a:pPr lvl="0"/>
            <a:r>
              <a:rPr lang="en-US" altLang="en-US" dirty="0"/>
              <a:t>单击此处编辑母版标题样式</a:t>
            </a:r>
            <a:endParaRPr lang="en-US" altLang="en-US" dirty="0"/>
          </a:p>
        </p:txBody>
      </p:sp>
      <p:sp>
        <p:nvSpPr>
          <p:cNvPr id="1027" name="文本占位符 2"/>
          <p:cNvSpPr>
            <a:spLocks noGrp="1"/>
          </p:cNvSpPr>
          <p:nvPr>
            <p:ph type="body"/>
          </p:nvPr>
        </p:nvSpPr>
        <p:spPr>
          <a:xfrm>
            <a:off x="609600" y="1308100"/>
            <a:ext cx="10972800" cy="4818063"/>
          </a:xfrm>
          <a:prstGeom prst="rect">
            <a:avLst/>
          </a:prstGeom>
          <a:noFill/>
          <a:ln w="9525">
            <a:noFill/>
          </a:ln>
        </p:spPr>
        <p:txBody>
          <a:bodyPr lIns="115214" tIns="57607" rIns="115214" bIns="57607"/>
          <a:p>
            <a:pPr lvl="0"/>
            <a:r>
              <a:rPr lang="en-US" altLang="en-US" dirty="0"/>
              <a:t>单击此处编辑母版文本样式</a:t>
            </a:r>
            <a:endParaRPr lang="en-US" altLang="en-US" dirty="0"/>
          </a:p>
          <a:p>
            <a:pPr lvl="1"/>
            <a:r>
              <a:rPr lang="en-US" altLang="en-US" dirty="0"/>
              <a:t>第二级</a:t>
            </a:r>
            <a:endParaRPr lang="en-US" altLang="en-US" dirty="0"/>
          </a:p>
          <a:p>
            <a:pPr lvl="2"/>
            <a:r>
              <a:rPr lang="en-US" altLang="en-US" dirty="0"/>
              <a:t>第三级</a:t>
            </a:r>
            <a:endParaRPr lang="en-US" altLang="en-US" dirty="0"/>
          </a:p>
          <a:p>
            <a:pPr lvl="3"/>
            <a:r>
              <a:rPr lang="en-US" altLang="en-US" dirty="0"/>
              <a:t>第四级</a:t>
            </a:r>
            <a:endParaRPr lang="en-US" altLang="en-US" dirty="0"/>
          </a:p>
          <a:p>
            <a:pPr lvl="4"/>
            <a:r>
              <a:rPr lang="en-US" altLang="en-US" dirty="0"/>
              <a:t>第五级</a:t>
            </a:r>
            <a:endParaRPr lang="en-US" altLang="en-US" dirty="0"/>
          </a:p>
        </p:txBody>
      </p:sp>
      <p:sp>
        <p:nvSpPr>
          <p:cNvPr id="1030" name="等腰三角形 6"/>
          <p:cNvSpPr>
            <a:spLocks noChangeArrowheads="1"/>
          </p:cNvSpPr>
          <p:nvPr/>
        </p:nvSpPr>
        <p:spPr bwMode="auto">
          <a:xfrm rot="5400000">
            <a:off x="-46037" y="454025"/>
            <a:ext cx="663575" cy="571500"/>
          </a:xfrm>
          <a:prstGeom prst="triangle">
            <a:avLst>
              <a:gd name="adj" fmla="val 50000"/>
            </a:avLst>
          </a:prstGeom>
          <a:solidFill>
            <a:srgbClr val="A0C101"/>
          </a:solidFill>
          <a:ln>
            <a:noFill/>
          </a:ln>
        </p:spPr>
        <p:txBody>
          <a:bodyPr lIns="121913" tIns="60956" rIns="121913" bIns="60956"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zh-CN" sz="1905"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0" name="灯片编号占位符 4"/>
          <p:cNvSpPr>
            <a:spLocks noGrp="1"/>
          </p:cNvSpPr>
          <p:nvPr>
            <p:ph type="sldNum" sz="quarter" idx="4"/>
          </p:nvPr>
        </p:nvSpPr>
        <p:spPr>
          <a:xfrm>
            <a:off x="311150" y="6272213"/>
            <a:ext cx="2844800" cy="366713"/>
          </a:xfrm>
          <a:prstGeom prst="rect">
            <a:avLst/>
          </a:prstGeom>
        </p:spPr>
        <p:txBody>
          <a:bodyPr/>
          <a:lstStyle>
            <a:lvl1pPr>
              <a:defRPr sz="1500">
                <a:solidFill>
                  <a:srgbClr val="A6A6A6"/>
                </a:solidFill>
                <a:latin typeface="微软雅黑" panose="020B0503020204020204" pitchFamily="34" charset="-122"/>
              </a:defRPr>
            </a:lvl1p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rtl="0" eaLnBrk="0" fontAlgn="base" hangingPunct="0">
        <a:spcBef>
          <a:spcPct val="0"/>
        </a:spcBef>
        <a:spcAft>
          <a:spcPct val="0"/>
        </a:spcAft>
        <a:defRPr sz="3700" b="1" kern="12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6096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2192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18288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4384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A0C101"/>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A0C101"/>
        </a:buClr>
        <a:buSzPct val="90000"/>
        <a:buFont typeface="Wingdings" panose="05000000000000000000" pitchFamily="2" charset="2"/>
        <a:buChar char="n"/>
        <a:defRPr sz="26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A0C101"/>
        </a:buClr>
        <a:buSzPct val="85000"/>
        <a:buFont typeface="Wingdings" panose="05000000000000000000" pitchFamily="2" charset="2"/>
        <a:buChar char="n"/>
        <a:defRPr sz="24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2209800" lvl="3" indent="-381000" algn="l" rtl="0" eaLnBrk="0" fontAlgn="base" hangingPunct="0">
        <a:spcBef>
          <a:spcPct val="20000"/>
        </a:spcBef>
        <a:spcAft>
          <a:spcPct val="0"/>
        </a:spcAft>
        <a:buClr>
          <a:srgbClr val="A0C101"/>
        </a:buClr>
        <a:buFont typeface="Wingdings" panose="05000000000000000000" pitchFamily="2" charset="2"/>
        <a:buChar char="n"/>
        <a:defRPr sz="2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743200" lvl="4" indent="-304800" algn="l" rtl="0" eaLnBrk="0" fontAlgn="base" hangingPunct="0">
        <a:spcBef>
          <a:spcPct val="20000"/>
        </a:spcBef>
        <a:spcAft>
          <a:spcPct val="0"/>
        </a:spcAft>
        <a:buClr>
          <a:srgbClr val="A0C10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165" lvl="5"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6pPr>
      <a:lvl7pPr marL="3961765" lvl="6"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7pPr>
      <a:lvl8pPr marL="4571365" lvl="7"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8pPr>
      <a:lvl9pPr marL="5180965" lvl="8"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6pPr>
      <a:lvl7pPr marL="3656965" lvl="6"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7pPr>
      <a:lvl8pPr marL="4266565" lvl="7"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8pPr>
      <a:lvl9pPr marL="4876165" lvl="8"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3.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xml"/><Relationship Id="rId2" Type="http://schemas.openxmlformats.org/officeDocument/2006/relationships/image" Target="../media/image28.pn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image" Target="../media/image30.jpeg"/><Relationship Id="rId1" Type="http://schemas.openxmlformats.org/officeDocument/2006/relationships/image" Target="../media/image29.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209415" y="2951480"/>
            <a:ext cx="7994650" cy="1782445"/>
          </a:xfrm>
        </p:spPr>
        <p:txBody>
          <a:bodyPr>
            <a:normAutofit fontScale="90000"/>
          </a:bodyPr>
          <a:lstStyle/>
          <a:p>
            <a:pPr lvl="0" algn="l"/>
            <a:r>
              <a:rPr lang="en-US" sz="6130" dirty="0">
                <a:sym typeface="+mn-ea"/>
              </a:rPr>
              <a:t>  </a:t>
            </a:r>
            <a:r>
              <a:rPr sz="6130" dirty="0">
                <a:sym typeface="+mn-ea"/>
              </a:rPr>
              <a:t>第</a:t>
            </a:r>
            <a:r>
              <a:rPr lang="zh-CN" sz="6130" dirty="0">
                <a:sym typeface="+mn-ea"/>
              </a:rPr>
              <a:t>七</a:t>
            </a:r>
            <a:r>
              <a:rPr sz="6130" dirty="0">
                <a:sym typeface="+mn-ea"/>
              </a:rPr>
              <a:t>章  </a:t>
            </a:r>
            <a:r>
              <a:rPr sz="6125" dirty="0">
                <a:sym typeface="+mn-ea"/>
              </a:rPr>
              <a:t>组件详解</a:t>
            </a:r>
            <a:br>
              <a:rPr sz="6125" dirty="0">
                <a:sym typeface="+mn-ea"/>
              </a:rPr>
            </a:br>
            <a:endParaRPr sz="6130" dirty="0">
              <a:sym typeface="+mn-ea"/>
            </a:endParaRPr>
          </a:p>
        </p:txBody>
      </p:sp>
      <p:pic>
        <p:nvPicPr>
          <p:cNvPr id="7171" name="图片 3"/>
          <p:cNvPicPr>
            <a:picLocks noChangeAspect="1"/>
          </p:cNvPicPr>
          <p:nvPr/>
        </p:nvPicPr>
        <p:blipFill>
          <a:blip r:embed="rId1"/>
          <a:stretch>
            <a:fillRect/>
          </a:stretch>
        </p:blipFill>
        <p:spPr>
          <a:xfrm>
            <a:off x="8391525" y="6169025"/>
            <a:ext cx="3552825" cy="6604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latin typeface="微软雅黑" panose="020B0503020204020204" pitchFamily="34" charset="-122"/>
                <a:ea typeface="微软雅黑" panose="020B0503020204020204" pitchFamily="34" charset="-122"/>
              </a:rPr>
              <a:t>利用</a:t>
            </a:r>
            <a:r>
              <a:rPr lang="en-US" altLang="zh-CN">
                <a:latin typeface="微软雅黑" panose="020B0503020204020204" pitchFamily="34" charset="-122"/>
                <a:ea typeface="微软雅黑" panose="020B0503020204020204" pitchFamily="34" charset="-122"/>
              </a:rPr>
              <a:t>prop</a:t>
            </a:r>
            <a:r>
              <a:rPr lang="zh-CN" altLang="en-US">
                <a:latin typeface="微软雅黑" panose="020B0503020204020204" pitchFamily="34" charset="-122"/>
                <a:ea typeface="微软雅黑" panose="020B0503020204020204" pitchFamily="34" charset="-122"/>
              </a:rPr>
              <a:t>传递动态数据</a:t>
            </a:r>
            <a:r>
              <a:rPr lang="en-US" altLang="zh-CN">
                <a:latin typeface="微软雅黑" panose="020B0503020204020204" pitchFamily="34" charset="-122"/>
                <a:ea typeface="微软雅黑" panose="020B0503020204020204" pitchFamily="34" charset="-122"/>
              </a:rPr>
              <a:t>2-1</a:t>
            </a:r>
            <a:endParaRPr lang="en-US" altLang="zh-CN">
              <a:latin typeface="微软雅黑" panose="020B0503020204020204" pitchFamily="34" charset="-122"/>
              <a:ea typeface="微软雅黑" panose="020B0503020204020204" pitchFamily="34" charset="-122"/>
            </a:endParaRPr>
          </a:p>
        </p:txBody>
      </p:sp>
      <p:sp>
        <p:nvSpPr>
          <p:cNvPr id="7171" name="内容占位符 2"/>
          <p:cNvSpPr>
            <a:spLocks noGrp="1" noChangeArrowheads="1"/>
          </p:cNvSpPr>
          <p:nvPr>
            <p:ph idx="1"/>
          </p:nvPr>
        </p:nvSpPr>
        <p:spPr>
          <a:noFill/>
          <a:ln w="9525">
            <a:noFill/>
          </a:ln>
        </p:spPr>
        <p:txBody>
          <a:bodyPr vert="horz" lIns="115214" tIns="57607" rIns="115214" bIns="57607" rtlCol="0">
            <a:normAutofit/>
          </a:bodyPr>
          <a:lstStyle/>
          <a:p>
            <a:pPr lvl="0" algn="l"/>
            <a:r>
              <a:rPr lang="en-US" altLang="zh-CN">
                <a:sym typeface="+mn-ea"/>
              </a:rPr>
              <a:t>可以使用指令v-bind来动态绑定props的值，当父组件的数据变化时，也会传递给子组件 </a:t>
            </a:r>
            <a:endParaRPr lang="en-US" altLang="zh-CN">
              <a:sym typeface="+mn-ea"/>
            </a:endParaRPr>
          </a:p>
          <a:p>
            <a:pPr lvl="0" algn="l"/>
            <a:r>
              <a:rPr lang="zh-CN" altLang="en-US">
                <a:sym typeface="+mn-ea"/>
              </a:rPr>
              <a:t>父组件代码</a:t>
            </a:r>
            <a:endParaRPr lang="zh-CN" altLang="en-US">
              <a:sym typeface="+mn-ea"/>
            </a:endParaRPr>
          </a:p>
          <a:p>
            <a:pPr lvl="1" algn="l"/>
            <a:endParaRPr lang="zh-CN" altLang="en-US">
              <a:sym typeface="+mn-ea"/>
            </a:endParaRPr>
          </a:p>
          <a:p>
            <a:pPr lvl="2" algn="l"/>
            <a:endParaRPr lang="zh-CN" altLang="en-US">
              <a:sym typeface="+mn-ea"/>
            </a:endParaRPr>
          </a:p>
          <a:p>
            <a:pPr lvl="2" algn="l"/>
            <a:endParaRPr lang="zh-CN" altLang="en-US">
              <a:sym typeface="+mn-ea"/>
            </a:endParaRPr>
          </a:p>
        </p:txBody>
      </p:sp>
      <p:sp>
        <p:nvSpPr>
          <p:cNvPr id="14" name="AutoShape 7"/>
          <p:cNvSpPr>
            <a:spLocks noChangeArrowheads="1"/>
          </p:cNvSpPr>
          <p:nvPr/>
        </p:nvSpPr>
        <p:spPr bwMode="auto">
          <a:xfrm>
            <a:off x="1066165" y="3148330"/>
            <a:ext cx="9620250" cy="238315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90000"/>
              </a:lnSpc>
              <a:spcBef>
                <a:spcPct val="20000"/>
              </a:spcBef>
              <a:buClr>
                <a:schemeClr val="tx2"/>
              </a:buClr>
              <a:defRPr/>
            </a:pPr>
            <a:r>
              <a:rPr lang="en-US" altLang="zh-CN" b="1" dirty="0">
                <a:latin typeface="+mn-lt"/>
              </a:rPr>
              <a:t>&lt;!-- 组件调用 --&gt;</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&lt;button @click="</a:t>
            </a:r>
            <a:r>
              <a:rPr lang="en-US" altLang="zh-CN" b="1" dirty="0">
                <a:solidFill>
                  <a:srgbClr val="FF0000"/>
                </a:solidFill>
                <a:latin typeface="+mn-lt"/>
              </a:rPr>
              <a:t>changeData</a:t>
            </a:r>
            <a:r>
              <a:rPr lang="en-US" altLang="zh-CN" b="1" dirty="0">
                <a:latin typeface="+mn-lt"/>
              </a:rPr>
              <a:t>()"&gt;改变数据&lt;/button&gt;</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&lt;ListItem </a:t>
            </a:r>
            <a:r>
              <a:rPr lang="en-US" altLang="zh-CN" b="1" dirty="0">
                <a:solidFill>
                  <a:srgbClr val="FF0000"/>
                </a:solidFill>
                <a:latin typeface="+mn-lt"/>
              </a:rPr>
              <a:t>:message="listdata"</a:t>
            </a:r>
            <a:r>
              <a:rPr lang="en-US" altLang="zh-CN" b="1" dirty="0">
                <a:latin typeface="+mn-lt"/>
              </a:rPr>
              <a:t>&gt;&lt;/ListItem&gt;</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methods: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点击按钮改变listdata数据</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r>
              <a:rPr lang="en-US" altLang="zh-CN" b="1" dirty="0">
                <a:solidFill>
                  <a:srgbClr val="FF0000"/>
                </a:solidFill>
                <a:latin typeface="+mn-lt"/>
              </a:rPr>
              <a:t>changeData</a:t>
            </a:r>
            <a:r>
              <a:rPr lang="en-US" altLang="zh-CN" b="1" dirty="0">
                <a:latin typeface="+mn-lt"/>
              </a:rPr>
              <a:t>(){</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this.listdata = "点击按钮之后的数据"</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endParaRPr lang="en-US" altLang="zh-CN" b="1" dirty="0">
              <a:latin typeface="+mn-lt"/>
            </a:endParaRPr>
          </a:p>
        </p:txBody>
      </p:sp>
      <p:grpSp>
        <p:nvGrpSpPr>
          <p:cNvPr id="4" name="组合 3"/>
          <p:cNvGrpSpPr/>
          <p:nvPr/>
        </p:nvGrpSpPr>
        <p:grpSpPr>
          <a:xfrm>
            <a:off x="4675823" y="5686425"/>
            <a:ext cx="284035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6" name="组合 5"/>
            <p:cNvGrpSpPr/>
            <p:nvPr/>
          </p:nvGrpSpPr>
          <p:grpSpPr>
            <a:xfrm>
              <a:off x="1638" y="2598"/>
              <a:ext cx="5407" cy="737"/>
              <a:chOff x="1638" y="2598"/>
              <a:chExt cx="5407" cy="737"/>
            </a:xfrm>
          </p:grpSpPr>
          <p:sp>
            <p:nvSpPr>
              <p:cNvPr id="7" name="文本框 6"/>
              <p:cNvSpPr txBox="1"/>
              <p:nvPr/>
            </p:nvSpPr>
            <p:spPr>
              <a:xfrm>
                <a:off x="254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3</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dm</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5" name="组合 67"/>
              <p:cNvGrpSpPr/>
              <p:nvPr/>
            </p:nvGrpSpPr>
            <p:grpSpPr bwMode="auto">
              <a:xfrm>
                <a:off x="1638" y="2598"/>
                <a:ext cx="1071" cy="737"/>
                <a:chOff x="6040078" y="1124092"/>
                <a:chExt cx="679663" cy="467829"/>
              </a:xfrm>
            </p:grpSpPr>
            <p:pic>
              <p:nvPicPr>
                <p:cNvPr id="16" name="Picture 13" descr="E:\设计\06-2018\前端5.0PPT\辅导.png辅导"/>
                <p:cNvPicPr>
                  <a:picLocks noChangeAspect="1" noChangeArrowheads="1"/>
                </p:cNvPicPr>
                <p:nvPr/>
              </p:nvPicPr>
              <p:blipFill>
                <a:blip r:embed="rId1"/>
                <a:srcRect/>
                <a:stretch>
                  <a:fillRect/>
                </a:stretch>
              </p:blipFill>
              <p:spPr bwMode="auto">
                <a:xfrm>
                  <a:off x="6040078" y="1124092"/>
                  <a:ext cx="573810"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latin typeface="微软雅黑" panose="020B0503020204020204" pitchFamily="34" charset="-122"/>
                <a:ea typeface="微软雅黑" panose="020B0503020204020204" pitchFamily="34" charset="-122"/>
              </a:rPr>
              <a:t>利用</a:t>
            </a:r>
            <a:r>
              <a:rPr lang="en-US" altLang="zh-CN">
                <a:latin typeface="微软雅黑" panose="020B0503020204020204" pitchFamily="34" charset="-122"/>
                <a:ea typeface="微软雅黑" panose="020B0503020204020204" pitchFamily="34" charset="-122"/>
              </a:rPr>
              <a:t>prop</a:t>
            </a:r>
            <a:r>
              <a:rPr lang="zh-CN" altLang="en-US">
                <a:latin typeface="微软雅黑" panose="020B0503020204020204" pitchFamily="34" charset="-122"/>
                <a:ea typeface="微软雅黑" panose="020B0503020204020204" pitchFamily="34" charset="-122"/>
              </a:rPr>
              <a:t>传递动态数据</a:t>
            </a:r>
            <a:r>
              <a:rPr lang="en-US" altLang="zh-CN">
                <a:latin typeface="微软雅黑" panose="020B0503020204020204" pitchFamily="34" charset="-122"/>
                <a:ea typeface="微软雅黑" panose="020B0503020204020204" pitchFamily="34" charset="-122"/>
              </a:rPr>
              <a:t>2-2</a:t>
            </a:r>
            <a:endParaRPr lang="en-US" altLang="zh-CN">
              <a:latin typeface="微软雅黑" panose="020B0503020204020204" pitchFamily="34" charset="-122"/>
              <a:ea typeface="微软雅黑" panose="020B0503020204020204" pitchFamily="34" charset="-122"/>
            </a:endParaRPr>
          </a:p>
        </p:txBody>
      </p:sp>
      <p:sp>
        <p:nvSpPr>
          <p:cNvPr id="7171" name="内容占位符 2"/>
          <p:cNvSpPr>
            <a:spLocks noGrp="1" noChangeArrowheads="1"/>
          </p:cNvSpPr>
          <p:nvPr>
            <p:ph idx="1"/>
          </p:nvPr>
        </p:nvSpPr>
        <p:spPr>
          <a:noFill/>
          <a:ln w="9525">
            <a:noFill/>
          </a:ln>
        </p:spPr>
        <p:txBody>
          <a:bodyPr vert="horz" lIns="115214" tIns="57607" rIns="115214" bIns="57607" rtlCol="0">
            <a:normAutofit/>
          </a:bodyPr>
          <a:lstStyle/>
          <a:p>
            <a:pPr lvl="0" algn="l"/>
            <a:r>
              <a:rPr lang="zh-CN" altLang="en-US">
                <a:sym typeface="+mn-ea"/>
              </a:rPr>
              <a:t>子组件代码如示例</a:t>
            </a:r>
            <a:r>
              <a:rPr lang="en-US" altLang="zh-CN">
                <a:sym typeface="+mn-ea"/>
              </a:rPr>
              <a:t>2</a:t>
            </a:r>
            <a:r>
              <a:rPr lang="zh-CN" altLang="en-US">
                <a:sym typeface="+mn-ea"/>
              </a:rPr>
              <a:t>所示，不需修改</a:t>
            </a:r>
            <a:r>
              <a:rPr lang="en-US" altLang="zh-CN">
                <a:sym typeface="+mn-ea"/>
              </a:rPr>
              <a:t> </a:t>
            </a:r>
            <a:endParaRPr lang="en-US" altLang="zh-CN">
              <a:sym typeface="+mn-ea"/>
            </a:endParaRPr>
          </a:p>
          <a:p>
            <a:pPr lvl="0" algn="l"/>
            <a:r>
              <a:rPr lang="zh-CN" altLang="en-US">
                <a:sym typeface="+mn-ea"/>
              </a:rPr>
              <a:t>显示效果如下</a:t>
            </a:r>
            <a:endParaRPr lang="zh-CN" altLang="en-US">
              <a:sym typeface="+mn-ea"/>
            </a:endParaRPr>
          </a:p>
          <a:p>
            <a:pPr lvl="1" algn="l"/>
            <a:endParaRPr lang="zh-CN" altLang="en-US">
              <a:sym typeface="+mn-ea"/>
            </a:endParaRPr>
          </a:p>
          <a:p>
            <a:pPr lvl="2" algn="l"/>
            <a:endParaRPr lang="zh-CN" altLang="en-US">
              <a:sym typeface="+mn-ea"/>
            </a:endParaRPr>
          </a:p>
          <a:p>
            <a:pPr lvl="2" algn="l"/>
            <a:endParaRPr lang="zh-CN" altLang="en-US">
              <a:sym typeface="+mn-ea"/>
            </a:endParaRPr>
          </a:p>
        </p:txBody>
      </p:sp>
      <p:pic>
        <p:nvPicPr>
          <p:cNvPr id="34" name="图片 34" descr="7.4 props动态传递数据"/>
          <p:cNvPicPr>
            <a:picLocks noChangeAspect="1"/>
          </p:cNvPicPr>
          <p:nvPr/>
        </p:nvPicPr>
        <p:blipFill>
          <a:blip r:embed="rId1"/>
          <a:stretch>
            <a:fillRect/>
          </a:stretch>
        </p:blipFill>
        <p:spPr>
          <a:xfrm>
            <a:off x="2012950" y="2656840"/>
            <a:ext cx="4746625" cy="3158490"/>
          </a:xfrm>
          <a:prstGeom prst="rect">
            <a:avLst/>
          </a:prstGeom>
        </p:spPr>
      </p:pic>
      <p:pic>
        <p:nvPicPr>
          <p:cNvPr id="35" name="图片 35" descr="7.5 点击按钮之后props动态传递数据"/>
          <p:cNvPicPr>
            <a:picLocks noChangeAspect="1"/>
          </p:cNvPicPr>
          <p:nvPr/>
        </p:nvPicPr>
        <p:blipFill>
          <a:blip r:embed="rId2"/>
          <a:stretch>
            <a:fillRect/>
          </a:stretch>
        </p:blipFill>
        <p:spPr>
          <a:xfrm>
            <a:off x="2012950" y="2656840"/>
            <a:ext cx="5137785" cy="3418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单向数据流</a:t>
            </a:r>
            <a:r>
              <a:rPr lang="en-US" sz="3700">
                <a:sym typeface="+mn-ea"/>
              </a:rPr>
              <a:t>3-1</a:t>
            </a:r>
            <a:endParaRPr lang="en-US" sz="3700">
              <a:sym typeface="+mn-ea"/>
            </a:endParaRPr>
          </a:p>
        </p:txBody>
      </p:sp>
      <p:sp>
        <p:nvSpPr>
          <p:cNvPr id="7171" name="内容占位符 2"/>
          <p:cNvSpPr>
            <a:spLocks noGrp="1" noChangeArrowheads="1"/>
          </p:cNvSpPr>
          <p:nvPr>
            <p:ph idx="1"/>
          </p:nvPr>
        </p:nvSpPr>
        <p:spPr>
          <a:noFill/>
          <a:ln w="9525">
            <a:noFill/>
          </a:ln>
        </p:spPr>
        <p:txBody>
          <a:bodyPr vert="horz" lIns="115214" tIns="57607" rIns="115214" bIns="57607" rtlCol="0">
            <a:normAutofit/>
          </a:bodyPr>
          <a:lstStyle/>
          <a:p>
            <a:pPr marL="0" lvl="1" algn="l"/>
            <a:r>
              <a:rPr lang="zh-CN" altLang="en-US" sz="2600">
                <a:sym typeface="+mn-ea"/>
              </a:rPr>
              <a:t>在Vue2.X版本中通过props传递数据是单向的，也就是父组件数据变化会传递给子组件，但是反过来不行</a:t>
            </a:r>
            <a:endParaRPr lang="zh-CN" altLang="en-US" sz="2600">
              <a:sym typeface="+mn-ea"/>
            </a:endParaRPr>
          </a:p>
          <a:p>
            <a:pPr lvl="0"/>
            <a:r>
              <a:rPr sz="2600" smtClean="0">
                <a:cs typeface="微软雅黑" panose="020B0503020204020204" pitchFamily="34" charset="-122"/>
                <a:sym typeface="Arial" panose="020B0604020202020204" pitchFamily="34" charset="0"/>
              </a:rPr>
              <a:t>业务中经常遇到需要改变props传递过来数据的情况</a:t>
            </a:r>
            <a:endParaRPr sz="2600" smtClean="0">
              <a:latin typeface="Arial" panose="020B0604020202020204" pitchFamily="34" charset="0"/>
              <a:sym typeface="Arial" panose="020B0604020202020204" pitchFamily="34" charset="0"/>
            </a:endParaRPr>
          </a:p>
          <a:p>
            <a:pPr lvl="1"/>
            <a:r>
              <a:rPr lang="zh-CN" altLang="en-US" smtClean="0">
                <a:latin typeface="Arial" panose="020B0604020202020204" pitchFamily="34" charset="0"/>
                <a:sym typeface="Arial" panose="020B0604020202020204" pitchFamily="34" charset="0"/>
              </a:rPr>
              <a:t>父组件传递初始值进来，子组件将它作为初始值保存起来，在自己的作用域下可以随意使用和修改。</a:t>
            </a:r>
            <a:endParaRPr lang="zh-CN" altLang="en-US" smtClean="0">
              <a:latin typeface="Arial" panose="020B0604020202020204" pitchFamily="34" charset="0"/>
              <a:sym typeface="Arial" panose="020B0604020202020204" pitchFamily="34" charset="0"/>
            </a:endParaRPr>
          </a:p>
          <a:p>
            <a:pPr lvl="1"/>
            <a:r>
              <a:rPr lang="zh-CN" altLang="en-US" smtClean="0">
                <a:latin typeface="Arial" panose="020B0604020202020204" pitchFamily="34" charset="0"/>
                <a:sym typeface="Arial" panose="020B0604020202020204" pitchFamily="34" charset="0"/>
              </a:rPr>
              <a:t>可以在子组件的data中再声明一个数据，引用父组件传递过来的数据</a:t>
            </a:r>
            <a:endParaRPr lang="zh-CN" altLang="en-US" sz="2600" smtClean="0">
              <a:latin typeface="Arial" panose="020B0604020202020204" pitchFamily="34" charset="0"/>
              <a:sym typeface="Arial" panose="020B0604020202020204" pitchFamily="34" charset="0"/>
            </a:endParaRPr>
          </a:p>
          <a:p>
            <a:pPr lvl="0" algn="l"/>
            <a:endParaRPr lang="zh-CN" altLang="en-US">
              <a:sym typeface="+mn-ea"/>
            </a:endParaRPr>
          </a:p>
          <a:p>
            <a:pPr marL="0" lvl="1" algn="l"/>
            <a:endParaRPr lang="zh-CN" altLang="en-US" sz="2600">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单向数据流</a:t>
            </a:r>
            <a:r>
              <a:rPr lang="en-US" sz="3700">
                <a:sym typeface="+mn-ea"/>
              </a:rPr>
              <a:t>3-2</a:t>
            </a:r>
            <a:endParaRPr lang="zh-CN" altLang="en-US">
              <a:latin typeface="微软雅黑" panose="020B0503020204020204" pitchFamily="34" charset="-122"/>
              <a:ea typeface="微软雅黑" panose="020B0503020204020204" pitchFamily="34" charset="-122"/>
            </a:endParaRPr>
          </a:p>
        </p:txBody>
      </p:sp>
      <p:sp>
        <p:nvSpPr>
          <p:cNvPr id="7171" name="内容占位符 2"/>
          <p:cNvSpPr>
            <a:spLocks noGrp="1" noChangeArrowheads="1"/>
          </p:cNvSpPr>
          <p:nvPr>
            <p:ph idx="1"/>
          </p:nvPr>
        </p:nvSpPr>
        <p:spPr/>
        <p:txBody>
          <a:bodyPr/>
          <a:lstStyle/>
          <a:p>
            <a:r>
              <a:rPr smtClean="0">
                <a:latin typeface="Arial" panose="020B0604020202020204" pitchFamily="34" charset="0"/>
                <a:sym typeface="Arial" panose="020B0604020202020204" pitchFamily="34" charset="0"/>
              </a:rPr>
              <a:t>父组件代码</a:t>
            </a:r>
            <a:endParaRPr smtClean="0">
              <a:latin typeface="Arial" panose="020B0604020202020204" pitchFamily="34" charset="0"/>
              <a:sym typeface="Arial" panose="020B0604020202020204" pitchFamily="34" charset="0"/>
            </a:endParaRPr>
          </a:p>
          <a:p>
            <a:pPr lvl="0"/>
            <a:endParaRPr lang="zh-CN" altLang="en-US"/>
          </a:p>
        </p:txBody>
      </p:sp>
      <p:sp>
        <p:nvSpPr>
          <p:cNvPr id="14" name="AutoShape 7"/>
          <p:cNvSpPr>
            <a:spLocks noChangeArrowheads="1"/>
          </p:cNvSpPr>
          <p:nvPr/>
        </p:nvSpPr>
        <p:spPr bwMode="auto">
          <a:xfrm>
            <a:off x="1066165" y="1986280"/>
            <a:ext cx="9620250" cy="354520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90000"/>
              </a:lnSpc>
              <a:spcBef>
                <a:spcPct val="20000"/>
              </a:spcBef>
              <a:buClr>
                <a:schemeClr val="tx2"/>
              </a:buClr>
              <a:defRPr/>
            </a:pPr>
            <a:r>
              <a:rPr lang="en-US" altLang="zh-CN" b="1" dirty="0">
                <a:latin typeface="+mn-lt"/>
              </a:rPr>
              <a:t>&lt;button v-on:click="skip()"&gt;跳转到详情页&lt;/button&gt;</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&lt;ListItem </a:t>
            </a:r>
            <a:r>
              <a:rPr lang="en-US" altLang="zh-CN" b="1" dirty="0">
                <a:solidFill>
                  <a:srgbClr val="FF0000"/>
                </a:solidFill>
                <a:latin typeface="+mn-lt"/>
              </a:rPr>
              <a:t>:message="count"</a:t>
            </a:r>
            <a:r>
              <a:rPr lang="en-US" altLang="zh-CN" b="1" dirty="0">
                <a:latin typeface="+mn-lt"/>
              </a:rPr>
              <a:t>&gt;&lt;/ListItem&gt;</a:t>
            </a:r>
            <a:endParaRPr lang="en-US" altLang="zh-CN" b="1" dirty="0">
              <a:latin typeface="+mn-lt"/>
            </a:endParaRPr>
          </a:p>
          <a:p>
            <a:pPr marL="342900" indent="-342900" eaLnBrk="0" hangingPunct="0">
              <a:lnSpc>
                <a:spcPct val="90000"/>
              </a:lnSpc>
              <a:spcBef>
                <a:spcPct val="20000"/>
              </a:spcBef>
              <a:buClr>
                <a:schemeClr val="tx2"/>
              </a:buClr>
              <a:defRPr/>
            </a:pP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data()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return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listdata:"",</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r>
              <a:rPr lang="en-US" altLang="zh-CN" b="1" dirty="0">
                <a:solidFill>
                  <a:srgbClr val="FF0000"/>
                </a:solidFill>
                <a:latin typeface="+mn-lt"/>
              </a:rPr>
              <a:t>count: 100</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endParaRPr lang="en-US" altLang="zh-CN" b="1" dirty="0">
              <a:latin typeface="+mn-lt"/>
            </a:endParaRPr>
          </a:p>
        </p:txBody>
      </p:sp>
      <p:grpSp>
        <p:nvGrpSpPr>
          <p:cNvPr id="4" name="组合 3"/>
          <p:cNvGrpSpPr/>
          <p:nvPr/>
        </p:nvGrpSpPr>
        <p:grpSpPr>
          <a:xfrm>
            <a:off x="4675823" y="5686425"/>
            <a:ext cx="284035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6" name="组合 5"/>
            <p:cNvGrpSpPr/>
            <p:nvPr/>
          </p:nvGrpSpPr>
          <p:grpSpPr>
            <a:xfrm>
              <a:off x="1638" y="2598"/>
              <a:ext cx="5407" cy="737"/>
              <a:chOff x="1638" y="2598"/>
              <a:chExt cx="5407" cy="737"/>
            </a:xfrm>
          </p:grpSpPr>
          <p:sp>
            <p:nvSpPr>
              <p:cNvPr id="7" name="文本框 6"/>
              <p:cNvSpPr txBox="1"/>
              <p:nvPr/>
            </p:nvSpPr>
            <p:spPr>
              <a:xfrm>
                <a:off x="254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4</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dm</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5" name="组合 67"/>
              <p:cNvGrpSpPr/>
              <p:nvPr/>
            </p:nvGrpSpPr>
            <p:grpSpPr bwMode="auto">
              <a:xfrm>
                <a:off x="1638" y="2598"/>
                <a:ext cx="1071" cy="737"/>
                <a:chOff x="6040078" y="1124092"/>
                <a:chExt cx="679663" cy="467829"/>
              </a:xfrm>
            </p:grpSpPr>
            <p:pic>
              <p:nvPicPr>
                <p:cNvPr id="16" name="Picture 13" descr="E:\设计\06-2018\前端5.0PPT\辅导.png辅导"/>
                <p:cNvPicPr>
                  <a:picLocks noChangeAspect="1" noChangeArrowheads="1"/>
                </p:cNvPicPr>
                <p:nvPr/>
              </p:nvPicPr>
              <p:blipFill>
                <a:blip r:embed="rId1"/>
                <a:srcRect/>
                <a:stretch>
                  <a:fillRect/>
                </a:stretch>
              </p:blipFill>
              <p:spPr bwMode="auto">
                <a:xfrm>
                  <a:off x="6040078" y="1124092"/>
                  <a:ext cx="573810"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单向数据流</a:t>
            </a:r>
            <a:r>
              <a:rPr lang="en-US" sz="3700">
                <a:sym typeface="+mn-ea"/>
              </a:rPr>
              <a:t>3-3</a:t>
            </a:r>
            <a:endParaRPr lang="zh-CN" altLang="en-US">
              <a:latin typeface="微软雅黑" panose="020B0503020204020204" pitchFamily="34" charset="-122"/>
              <a:ea typeface="微软雅黑" panose="020B0503020204020204" pitchFamily="34" charset="-122"/>
            </a:endParaRPr>
          </a:p>
        </p:txBody>
      </p:sp>
      <p:sp>
        <p:nvSpPr>
          <p:cNvPr id="7171" name="内容占位符 2"/>
          <p:cNvSpPr>
            <a:spLocks noGrp="1" noChangeArrowheads="1"/>
          </p:cNvSpPr>
          <p:nvPr>
            <p:ph idx="1"/>
          </p:nvPr>
        </p:nvSpPr>
        <p:spPr/>
        <p:txBody>
          <a:bodyPr/>
          <a:lstStyle/>
          <a:p>
            <a:r>
              <a:rPr lang="zh-CN" smtClean="0">
                <a:latin typeface="Arial" panose="020B0604020202020204" pitchFamily="34" charset="0"/>
                <a:sym typeface="Arial" panose="020B0604020202020204" pitchFamily="34" charset="0"/>
              </a:rPr>
              <a:t>子</a:t>
            </a:r>
            <a:r>
              <a:rPr smtClean="0">
                <a:latin typeface="Arial" panose="020B0604020202020204" pitchFamily="34" charset="0"/>
                <a:sym typeface="Arial" panose="020B0604020202020204" pitchFamily="34" charset="0"/>
              </a:rPr>
              <a:t>组件代码</a:t>
            </a:r>
            <a:endParaRPr smtClean="0">
              <a:latin typeface="Arial" panose="020B0604020202020204" pitchFamily="34" charset="0"/>
              <a:sym typeface="Arial" panose="020B0604020202020204" pitchFamily="34" charset="0"/>
            </a:endParaRPr>
          </a:p>
          <a:p>
            <a:pPr lvl="0"/>
            <a:endParaRPr lang="zh-CN" altLang="en-US"/>
          </a:p>
        </p:txBody>
      </p:sp>
      <p:sp>
        <p:nvSpPr>
          <p:cNvPr id="14" name="AutoShape 7"/>
          <p:cNvSpPr>
            <a:spLocks noChangeArrowheads="1"/>
          </p:cNvSpPr>
          <p:nvPr/>
        </p:nvSpPr>
        <p:spPr bwMode="auto">
          <a:xfrm>
            <a:off x="1066165" y="1986280"/>
            <a:ext cx="9620250" cy="354520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90000"/>
              </a:lnSpc>
              <a:spcBef>
                <a:spcPct val="20000"/>
              </a:spcBef>
              <a:buClr>
                <a:schemeClr val="tx2"/>
              </a:buClr>
              <a:defRPr/>
            </a:pPr>
            <a:r>
              <a:rPr lang="en-US" altLang="zh-CN" b="1" dirty="0">
                <a:latin typeface="+mn-lt"/>
              </a:rPr>
              <a:t>&lt;!-- 在页面中把接收的数据显示出来 --&gt;</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&lt;p&gt; </a:t>
            </a:r>
            <a:r>
              <a:rPr lang="en-US" altLang="zh-CN" b="1" dirty="0">
                <a:solidFill>
                  <a:srgbClr val="FF0000"/>
                </a:solidFill>
                <a:latin typeface="+mn-lt"/>
              </a:rPr>
              <a:t>{{ receive }} </a:t>
            </a:r>
            <a:r>
              <a:rPr lang="en-US" altLang="zh-CN" b="1" dirty="0">
                <a:latin typeface="+mn-lt"/>
              </a:rPr>
              <a:t>&lt;/p&gt;</a:t>
            </a:r>
            <a:endParaRPr lang="en-US" altLang="zh-CN" b="1" dirty="0">
              <a:latin typeface="+mn-lt"/>
            </a:endParaRPr>
          </a:p>
          <a:p>
            <a:pPr marL="342900" indent="-342900" eaLnBrk="0" hangingPunct="0">
              <a:lnSpc>
                <a:spcPct val="90000"/>
              </a:lnSpc>
              <a:spcBef>
                <a:spcPct val="20000"/>
              </a:spcBef>
              <a:buClr>
                <a:schemeClr val="tx2"/>
              </a:buClr>
              <a:defRPr/>
            </a:pP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data()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return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r>
              <a:rPr lang="en-US" altLang="zh-CN" b="1" dirty="0">
                <a:solidFill>
                  <a:srgbClr val="FF0000"/>
                </a:solidFill>
                <a:latin typeface="+mn-lt"/>
              </a:rPr>
              <a:t>  receive:this.message</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 通过props接收父组件传递的数据</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props: ["message"]</a:t>
            </a:r>
            <a:endParaRPr lang="en-US" altLang="zh-CN" b="1" dirty="0">
              <a:latin typeface="+mn-lt"/>
            </a:endParaRPr>
          </a:p>
        </p:txBody>
      </p:sp>
      <p:grpSp>
        <p:nvGrpSpPr>
          <p:cNvPr id="4" name="组合 3"/>
          <p:cNvGrpSpPr/>
          <p:nvPr/>
        </p:nvGrpSpPr>
        <p:grpSpPr>
          <a:xfrm>
            <a:off x="4675823" y="5686425"/>
            <a:ext cx="284035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6" name="组合 5"/>
            <p:cNvGrpSpPr/>
            <p:nvPr/>
          </p:nvGrpSpPr>
          <p:grpSpPr>
            <a:xfrm>
              <a:off x="1638" y="2598"/>
              <a:ext cx="5407" cy="737"/>
              <a:chOff x="1638" y="2598"/>
              <a:chExt cx="5407" cy="737"/>
            </a:xfrm>
          </p:grpSpPr>
          <p:sp>
            <p:nvSpPr>
              <p:cNvPr id="7" name="文本框 6"/>
              <p:cNvSpPr txBox="1"/>
              <p:nvPr/>
            </p:nvSpPr>
            <p:spPr>
              <a:xfrm>
                <a:off x="254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5</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dm</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5" name="组合 67"/>
              <p:cNvGrpSpPr/>
              <p:nvPr/>
            </p:nvGrpSpPr>
            <p:grpSpPr bwMode="auto">
              <a:xfrm>
                <a:off x="1638" y="2598"/>
                <a:ext cx="1071" cy="737"/>
                <a:chOff x="6040078" y="1124092"/>
                <a:chExt cx="679663" cy="467829"/>
              </a:xfrm>
            </p:grpSpPr>
            <p:pic>
              <p:nvPicPr>
                <p:cNvPr id="16" name="Picture 13" descr="E:\设计\06-2018\前端5.0PPT\辅导.png辅导"/>
                <p:cNvPicPr>
                  <a:picLocks noChangeAspect="1" noChangeArrowheads="1"/>
                </p:cNvPicPr>
                <p:nvPr/>
              </p:nvPicPr>
              <p:blipFill>
                <a:blip r:embed="rId1"/>
                <a:srcRect/>
                <a:stretch>
                  <a:fillRect/>
                </a:stretch>
              </p:blipFill>
              <p:spPr bwMode="auto">
                <a:xfrm>
                  <a:off x="6040078" y="1124092"/>
                  <a:ext cx="573810"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37" name="图片 37" descr="7.6 变量接收传递的数据"/>
          <p:cNvPicPr>
            <a:picLocks noChangeAspect="1"/>
          </p:cNvPicPr>
          <p:nvPr/>
        </p:nvPicPr>
        <p:blipFill>
          <a:blip r:embed="rId2"/>
          <a:stretch>
            <a:fillRect/>
          </a:stretch>
        </p:blipFill>
        <p:spPr>
          <a:xfrm>
            <a:off x="5566410" y="1836420"/>
            <a:ext cx="5552440" cy="3695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525" y="1308100"/>
            <a:ext cx="9783445" cy="4818380"/>
          </a:xfrm>
        </p:spPr>
        <p:txBody>
          <a:bodyPr/>
          <a:lstStyle/>
          <a:p>
            <a:r>
              <a:rPr lang="zh-CN" altLang="en-US"/>
              <a:t>需求说明</a:t>
            </a:r>
            <a:endParaRPr lang="zh-CN" altLang="en-US"/>
          </a:p>
          <a:p>
            <a:pPr lvl="1"/>
            <a:r>
              <a:rPr lang="zh-CN" altLang="zh-CN"/>
              <a:t>完成移动端标题子组件，子组件中接收标题、两张修饰图片</a:t>
            </a:r>
            <a:endParaRPr lang="zh-CN" altLang="zh-CN"/>
          </a:p>
          <a:p>
            <a:pPr lvl="1"/>
            <a:r>
              <a:t>在父组件中调用子组件，并传递给子组件对应的内容</a:t>
            </a:r>
          </a:p>
          <a:p>
            <a:pPr lvl="1"/>
            <a:r>
              <a:t>图片的方式以import的方式进行导入</a:t>
            </a:r>
          </a:p>
          <a:p>
            <a:pPr marL="609600" lvl="1" indent="0">
              <a:buNone/>
            </a:pPr>
            <a:endParaRPr lang="zh-CN" altLang="en-US"/>
          </a:p>
          <a:p>
            <a:pPr marL="609600" lvl="1" indent="0">
              <a:buNone/>
            </a:pPr>
            <a:endParaRPr lang="zh-CN" altLang="en-US"/>
          </a:p>
        </p:txBody>
      </p:sp>
      <p:sp>
        <p:nvSpPr>
          <p:cNvPr id="2" name="标题 1"/>
          <p:cNvSpPr>
            <a:spLocks noGrp="1"/>
          </p:cNvSpPr>
          <p:nvPr>
            <p:ph type="title"/>
          </p:nvPr>
        </p:nvSpPr>
        <p:spPr>
          <a:xfrm>
            <a:off x="790575" y="276225"/>
            <a:ext cx="10496550" cy="942340"/>
          </a:xfrm>
        </p:spPr>
        <p:txBody>
          <a:bodyPr/>
          <a:lstStyle/>
          <a:p>
            <a:r>
              <a:t>学员操作</a:t>
            </a:r>
            <a:r>
              <a:rPr lang="en-US" altLang="zh-CN"/>
              <a:t>—</a:t>
            </a:r>
            <a:r>
              <a:rPr lang="zh-CN" altLang="zh-CN"/>
              <a:t>移动端标题栏</a:t>
            </a:r>
            <a:endParaRPr lang="zh-CN" altLang="zh-CN"/>
          </a:p>
        </p:txBody>
      </p:sp>
      <p:sp>
        <p:nvSpPr>
          <p:cNvPr id="13" name="AutoShape 7"/>
          <p:cNvSpPr>
            <a:spLocks noChangeArrowheads="1"/>
          </p:cNvSpPr>
          <p:nvPr/>
        </p:nvSpPr>
        <p:spPr bwMode="auto">
          <a:xfrm>
            <a:off x="4216718" y="6126243"/>
            <a:ext cx="2105025" cy="408144"/>
          </a:xfrm>
          <a:prstGeom prst="wedgeRoundRectCallout">
            <a:avLst>
              <a:gd name="adj1" fmla="val -127"/>
              <a:gd name="adj2" fmla="val -48992"/>
              <a:gd name="adj3" fmla="val 16667"/>
            </a:avLst>
          </a:prstGeom>
          <a:solidFill>
            <a:srgbClr val="00C77A"/>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p>
            <a:pPr marL="0" lvl="1" indent="-285750" eaLnBrk="0" hangingPunct="0">
              <a:spcBef>
                <a:spcPct val="20000"/>
              </a:spcBef>
              <a:buClr>
                <a:srgbClr val="233DA9"/>
              </a:buClr>
              <a:buSzPct val="80000"/>
              <a:defRPr/>
            </a:pPr>
            <a:r>
              <a:rPr b="1" kern="0" dirty="0">
                <a:solidFill>
                  <a:schemeClr val="bg1"/>
                </a:solidFill>
                <a:latin typeface="Arial" panose="020B0604020202020204"/>
                <a:ea typeface="黑体" panose="02010609060101010101" pitchFamily="49" charset="-122"/>
              </a:rPr>
              <a:t>完成时间：</a:t>
            </a:r>
            <a:r>
              <a:rPr lang="en-US" b="1" kern="0" dirty="0">
                <a:solidFill>
                  <a:schemeClr val="bg1"/>
                </a:solidFill>
                <a:latin typeface="Arial" panose="020B0604020202020204"/>
                <a:ea typeface="黑体" panose="02010609060101010101" pitchFamily="49" charset="-122"/>
              </a:rPr>
              <a:t>20</a:t>
            </a:r>
            <a:r>
              <a:rPr b="1" kern="0" dirty="0">
                <a:solidFill>
                  <a:schemeClr val="bg1"/>
                </a:solidFill>
                <a:latin typeface="Arial" panose="020B0604020202020204"/>
                <a:ea typeface="黑体" panose="02010609060101010101" pitchFamily="49" charset="-122"/>
              </a:rPr>
              <a:t>分钟</a:t>
            </a:r>
            <a:endParaRPr b="1" kern="0" dirty="0">
              <a:solidFill>
                <a:schemeClr val="bg1"/>
              </a:solidFill>
              <a:latin typeface="Arial" panose="020B0604020202020204"/>
              <a:ea typeface="黑体" panose="02010609060101010101" pitchFamily="49" charset="-122"/>
            </a:endParaRPr>
          </a:p>
        </p:txBody>
      </p:sp>
      <p:grpSp>
        <p:nvGrpSpPr>
          <p:cNvPr id="87" name="组合 66"/>
          <p:cNvGrpSpPr/>
          <p:nvPr/>
        </p:nvGrpSpPr>
        <p:grpSpPr bwMode="auto">
          <a:xfrm>
            <a:off x="155698" y="1103630"/>
            <a:ext cx="1077050" cy="405765"/>
            <a:chOff x="3637818" y="1193279"/>
            <a:chExt cx="1077058" cy="405715"/>
          </a:xfrm>
        </p:grpSpPr>
        <p:sp>
          <p:nvSpPr>
            <p:cNvPr id="88" name="TextBox 24"/>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p>
              <a:pPr>
                <a:defRPr/>
              </a:pPr>
              <a:r>
                <a:rPr lang="zh-CN" altLang="en-US" sz="2000" b="1" dirty="0">
                  <a:latin typeface="黑体" panose="02010609060101010101" pitchFamily="49" charset="-122"/>
                  <a:ea typeface="黑体" panose="02010609060101010101" pitchFamily="49" charset="-122"/>
                </a:rPr>
                <a:t>练习</a:t>
              </a:r>
              <a:endParaRPr lang="zh-CN" altLang="en-US" sz="2000" b="1" dirty="0">
                <a:latin typeface="黑体" panose="02010609060101010101" pitchFamily="49" charset="-122"/>
                <a:ea typeface="黑体" panose="02010609060101010101" pitchFamily="49" charset="-122"/>
              </a:endParaRPr>
            </a:p>
          </p:txBody>
        </p:sp>
        <p:pic>
          <p:nvPicPr>
            <p:cNvPr id="89" name="Picture 2" descr="E:\设计\06-2018\前端5.0PPT\练习.png练习"/>
            <p:cNvPicPr>
              <a:picLocks noChangeAspect="1" noChangeArrowheads="1"/>
            </p:cNvPicPr>
            <p:nvPr/>
          </p:nvPicPr>
          <p:blipFill>
            <a:blip r:embed="rId1"/>
            <a:srcRect/>
            <a:stretch>
              <a:fillRect/>
            </a:stretch>
          </p:blipFill>
          <p:spPr bwMode="auto">
            <a:xfrm>
              <a:off x="3637818" y="1193279"/>
              <a:ext cx="406403" cy="40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 name="图片 38" descr="7.7 移动端标题"/>
          <p:cNvPicPr>
            <a:picLocks noChangeAspect="1"/>
          </p:cNvPicPr>
          <p:nvPr/>
        </p:nvPicPr>
        <p:blipFill>
          <a:blip r:embed="rId2"/>
          <a:stretch>
            <a:fillRect/>
          </a:stretch>
        </p:blipFill>
        <p:spPr>
          <a:xfrm>
            <a:off x="2500948" y="3439795"/>
            <a:ext cx="4115435" cy="256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r>
              <a:rPr lang="zh-CN" altLang="en-US"/>
              <a:t>常见问题及解决办法</a:t>
            </a:r>
            <a:endParaRPr lang="zh-CN" altLang="en-US"/>
          </a:p>
          <a:p>
            <a:r>
              <a:rPr lang="zh-CN" altLang="en-US"/>
              <a:t>代码规范问题</a:t>
            </a:r>
            <a:endParaRPr lang="zh-CN" altLang="en-US"/>
          </a:p>
          <a:p>
            <a:r>
              <a:rPr lang="zh-CN" altLang="en-US"/>
              <a:t>调试技巧</a:t>
            </a:r>
            <a:endParaRPr lang="zh-CN" altLang="en-US"/>
          </a:p>
          <a:p>
            <a:endParaRPr lang="zh-CN" altLang="en-US"/>
          </a:p>
          <a:p>
            <a:endParaRPr lang="zh-CN" altLang="en-US"/>
          </a:p>
        </p:txBody>
      </p:sp>
      <p:sp>
        <p:nvSpPr>
          <p:cNvPr id="67587" name="Rectangle 2"/>
          <p:cNvSpPr>
            <a:spLocks noGrp="1" noChangeArrowheads="1"/>
          </p:cNvSpPr>
          <p:nvPr>
            <p:ph type="title"/>
          </p:nvPr>
        </p:nvSpPr>
        <p:spPr/>
        <p:txBody>
          <a:bodyPr/>
          <a:lstStyle/>
          <a:p>
            <a:r>
              <a:t>共性问题集中讲解</a:t>
            </a:r>
          </a:p>
        </p:txBody>
      </p:sp>
      <p:grpSp>
        <p:nvGrpSpPr>
          <p:cNvPr id="10" name="组合 9"/>
          <p:cNvGrpSpPr/>
          <p:nvPr/>
        </p:nvGrpSpPr>
        <p:grpSpPr>
          <a:xfrm>
            <a:off x="3300730" y="4230370"/>
            <a:ext cx="5363845" cy="1323340"/>
            <a:chOff x="4789" y="4099"/>
            <a:chExt cx="8447" cy="2084"/>
          </a:xfrm>
        </p:grpSpPr>
        <p:sp>
          <p:nvSpPr>
            <p:cNvPr id="9" name="矩形 8"/>
            <p:cNvSpPr/>
            <p:nvPr/>
          </p:nvSpPr>
          <p:spPr>
            <a:xfrm rot="2700000">
              <a:off x="5727" y="4099"/>
              <a:ext cx="395" cy="395"/>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rot="2700000">
              <a:off x="12181" y="4530"/>
              <a:ext cx="1055" cy="1055"/>
            </a:xfrm>
            <a:prstGeom prst="rect">
              <a:avLst/>
            </a:prstGeom>
            <a:noFill/>
            <a:ln w="57150">
              <a:solidFill>
                <a:srgbClr val="5CDBA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rot="2700000">
              <a:off x="11207" y="5128"/>
              <a:ext cx="1055" cy="1055"/>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13"/>
            <p:cNvSpPr txBox="1">
              <a:spLocks noChangeArrowheads="1"/>
            </p:cNvSpPr>
            <p:nvPr/>
          </p:nvSpPr>
          <p:spPr bwMode="auto">
            <a:xfrm>
              <a:off x="5289" y="4521"/>
              <a:ext cx="7422" cy="1454"/>
            </a:xfrm>
            <a:prstGeom prst="roundRect">
              <a:avLst>
                <a:gd name="adj" fmla="val 50000"/>
              </a:avLst>
            </a:prstGeom>
            <a:solidFill>
              <a:schemeClr val="accent1">
                <a:lumMod val="20000"/>
                <a:lumOff val="80000"/>
              </a:schemeClr>
            </a:solidFill>
            <a:ln w="9525" algn="ctr">
              <a:noFill/>
              <a:miter lim="800000"/>
            </a:ln>
            <a:effectLst/>
          </p:spPr>
          <p:txBody>
            <a:bodyPr wrap="square" tIns="118800">
              <a:spAutoFit/>
            </a:bodyPr>
            <a:p>
              <a:pPr algn="ctr" eaLnBrk="0" fontAlgn="auto" hangingPunct="0">
                <a:spcAft>
                  <a:spcPts val="0"/>
                </a:spcAft>
                <a:defRPr/>
              </a:pPr>
              <a:r>
                <a:rPr lang="zh-CN" altLang="en-US" sz="3200" b="1" kern="0" spc="300" dirty="0" smtClean="0">
                  <a:solidFill>
                    <a:schemeClr val="tx1">
                      <a:lumMod val="65000"/>
                      <a:lumOff val="35000"/>
                    </a:schemeClr>
                  </a:solidFill>
                  <a:latin typeface="微软雅黑" panose="020B0503020204020204" pitchFamily="34" charset="-122"/>
                  <a:ea typeface="微软雅黑" panose="020B0503020204020204" pitchFamily="34" charset="-122"/>
                </a:rPr>
                <a:t>共性问题集中讲解   </a:t>
              </a:r>
              <a:endParaRPr lang="zh-CN" altLang="en-US" sz="3200" b="1" kern="0" spc="3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rot="2700000">
              <a:off x="4789" y="4594"/>
              <a:ext cx="1219" cy="1219"/>
            </a:xfrm>
            <a:prstGeom prst="rect">
              <a:avLst/>
            </a:prstGeom>
            <a:noFill/>
            <a:ln w="57150">
              <a:solidFill>
                <a:srgbClr val="00C77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rot="2700000">
              <a:off x="5589" y="5426"/>
              <a:ext cx="671" cy="671"/>
            </a:xfrm>
            <a:prstGeom prst="rect">
              <a:avLst/>
            </a:prstGeom>
            <a:noFill/>
            <a:ln w="57150">
              <a:solidFill>
                <a:srgbClr val="00C77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rot="2700000">
              <a:off x="12344" y="5852"/>
              <a:ext cx="304" cy="304"/>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a:latin typeface="微软雅黑" panose="020B0503020204020204" pitchFamily="34" charset="-122"/>
                <a:ea typeface="微软雅黑" panose="020B0503020204020204" pitchFamily="34" charset="-122"/>
              </a:rPr>
              <a:t>组件通信</a:t>
            </a:r>
            <a:endParaRPr>
              <a:latin typeface="微软雅黑" panose="020B0503020204020204" pitchFamily="34" charset="-122"/>
              <a:ea typeface="微软雅黑" panose="020B0503020204020204" pitchFamily="34" charset="-122"/>
            </a:endParaRPr>
          </a:p>
        </p:txBody>
      </p:sp>
      <p:sp>
        <p:nvSpPr>
          <p:cNvPr id="7171" name="内容占位符 2"/>
          <p:cNvSpPr>
            <a:spLocks noGrp="1" noChangeArrowheads="1"/>
          </p:cNvSpPr>
          <p:nvPr>
            <p:ph idx="1"/>
          </p:nvPr>
        </p:nvSpPr>
        <p:spPr/>
        <p:txBody>
          <a:bodyPr/>
          <a:lstStyle/>
          <a:p>
            <a:r>
              <a:rPr lang="zh-CN" altLang="en-US"/>
              <a:t>首先看图示包含了组件之间的通信情况</a:t>
            </a:r>
            <a:endParaRPr lang="zh-CN" altLang="en-US"/>
          </a:p>
        </p:txBody>
      </p:sp>
      <p:pic>
        <p:nvPicPr>
          <p:cNvPr id="2" name="图片 39" descr="7.8 组件通信"/>
          <p:cNvPicPr>
            <a:picLocks noChangeAspect="1"/>
          </p:cNvPicPr>
          <p:nvPr/>
        </p:nvPicPr>
        <p:blipFill>
          <a:blip r:embed="rId1"/>
          <a:stretch>
            <a:fillRect/>
          </a:stretch>
        </p:blipFill>
        <p:spPr>
          <a:xfrm>
            <a:off x="1658620" y="2215515"/>
            <a:ext cx="4352290" cy="242697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自定义事件及$emit方法</a:t>
            </a:r>
            <a:r>
              <a:rPr lang="en-US" sz="3700">
                <a:sym typeface="+mn-ea"/>
              </a:rPr>
              <a:t>3-1</a:t>
            </a:r>
            <a:endParaRPr lang="en-US" sz="3700">
              <a:sym typeface="+mn-ea"/>
            </a:endParaRPr>
          </a:p>
        </p:txBody>
      </p:sp>
      <p:sp>
        <p:nvSpPr>
          <p:cNvPr id="7171" name="内容占位符 2"/>
          <p:cNvSpPr>
            <a:spLocks noGrp="1" noChangeArrowheads="1"/>
          </p:cNvSpPr>
          <p:nvPr>
            <p:ph idx="1"/>
          </p:nvPr>
        </p:nvSpPr>
        <p:spPr>
          <a:xfrm>
            <a:off x="771525" y="1308100"/>
            <a:ext cx="10627995" cy="4818380"/>
          </a:xfrm>
        </p:spPr>
        <p:txBody>
          <a:bodyPr/>
          <a:lstStyle/>
          <a:p>
            <a:r>
              <a:rPr sz="2600">
                <a:sym typeface="+mn-ea"/>
              </a:rPr>
              <a:t>父组件传值给子组件</a:t>
            </a:r>
            <a:r>
              <a:rPr lang="zh-CN" sz="2600">
                <a:sym typeface="+mn-ea"/>
              </a:rPr>
              <a:t>是</a:t>
            </a:r>
            <a:r>
              <a:rPr sz="2600">
                <a:sym typeface="+mn-ea"/>
              </a:rPr>
              <a:t>正向传值不需要条件触发，是主动的，逆向传值是不允许的，需要主动触发，主动触发需要主动抛出自定义事件去监听</a:t>
            </a:r>
            <a:endParaRPr sz="2600">
              <a:sym typeface="+mn-ea"/>
            </a:endParaRPr>
          </a:p>
          <a:p>
            <a:pPr lvl="0"/>
            <a:endParaRPr lang="en-US" altLang="zh-CN">
              <a:sym typeface="+mn-ea"/>
            </a:endParaRPr>
          </a:p>
          <a:p>
            <a:pPr lvl="0"/>
            <a:endParaRPr lang="en-US" altLang="zh-CN">
              <a:sym typeface="+mn-ea"/>
            </a:endParaRPr>
          </a:p>
          <a:p>
            <a:pPr lvl="0"/>
            <a:r>
              <a:rPr lang="en-US" altLang="zh-CN">
                <a:sym typeface="+mn-ea"/>
              </a:rPr>
              <a:t>$emit为实例方法，用来触发事件监听，语法中的参数event代表自定义事件名称，参数val代表通过自定义事件传递的值，注意这里的val为可选参数</a:t>
            </a:r>
            <a:endParaRPr lang="en-US" altLang="zh-CN">
              <a:sym typeface="+mn-ea"/>
            </a:endParaRPr>
          </a:p>
          <a:p>
            <a:pPr lvl="1"/>
            <a:endParaRPr lang="zh-CN" altLang="en-US">
              <a:sym typeface="+mn-ea"/>
            </a:endParaRPr>
          </a:p>
          <a:p>
            <a:endParaRPr lang="zh-CN" altLang="en-US"/>
          </a:p>
        </p:txBody>
      </p:sp>
      <p:sp>
        <p:nvSpPr>
          <p:cNvPr id="14" name="AutoShape 7"/>
          <p:cNvSpPr>
            <a:spLocks noChangeArrowheads="1"/>
          </p:cNvSpPr>
          <p:nvPr/>
        </p:nvSpPr>
        <p:spPr bwMode="auto">
          <a:xfrm>
            <a:off x="1018540" y="3707765"/>
            <a:ext cx="9620250" cy="56197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50000"/>
              </a:lnSpc>
              <a:spcBef>
                <a:spcPct val="20000"/>
              </a:spcBef>
              <a:buClr>
                <a:schemeClr val="tx2"/>
              </a:buClr>
              <a:defRPr/>
            </a:pPr>
            <a:r>
              <a:rPr lang="en-US" altLang="zh-CN" b="1" dirty="0">
                <a:latin typeface="+mn-lt"/>
              </a:rPr>
              <a:t>this.</a:t>
            </a:r>
            <a:r>
              <a:rPr lang="en-US" altLang="zh-CN" b="1" dirty="0">
                <a:solidFill>
                  <a:srgbClr val="FF0000"/>
                </a:solidFill>
                <a:latin typeface="+mn-lt"/>
              </a:rPr>
              <a:t>$emit</a:t>
            </a:r>
            <a:r>
              <a:rPr lang="en-US" altLang="zh-CN" b="1" dirty="0">
                <a:latin typeface="+mn-lt"/>
              </a:rPr>
              <a:t>(‘event’,val)</a:t>
            </a:r>
            <a:endParaRPr lang="en-US" altLang="zh-CN" b="1" dirty="0">
              <a:latin typeface="+mn-lt"/>
            </a:endParaRPr>
          </a:p>
        </p:txBody>
      </p:sp>
      <p:grpSp>
        <p:nvGrpSpPr>
          <p:cNvPr id="3" name="组合 2"/>
          <p:cNvGrpSpPr/>
          <p:nvPr/>
        </p:nvGrpSpPr>
        <p:grpSpPr>
          <a:xfrm>
            <a:off x="222885" y="3198495"/>
            <a:ext cx="1039495" cy="400050"/>
            <a:chOff x="1850" y="3686"/>
            <a:chExt cx="1637" cy="630"/>
          </a:xfrm>
        </p:grpSpPr>
        <p:sp>
          <p:nvSpPr>
            <p:cNvPr id="24" name="TextBox 14"/>
            <p:cNvSpPr txBox="1"/>
            <p:nvPr/>
          </p:nvSpPr>
          <p:spPr>
            <a:xfrm>
              <a:off x="2385" y="3686"/>
              <a:ext cx="1102" cy="630"/>
            </a:xfrm>
            <a:prstGeom prst="rect">
              <a:avLst/>
            </a:prstGeom>
            <a:noFill/>
            <a:effectLst>
              <a:outerShdw blurRad="25400" dist="12700" dir="5400000" algn="t" rotWithShape="0">
                <a:prstClr val="black">
                  <a:alpha val="40000"/>
                </a:prstClr>
              </a:outerShdw>
            </a:effectLst>
          </p:spPr>
          <p:txBody>
            <a:bodyPr wrap="none" anchor="ctr">
              <a:spAutoFit/>
            </a:bodyPr>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pic>
          <p:nvPicPr>
            <p:cNvPr id="122" name="图片 121" descr="语法"/>
            <p:cNvPicPr>
              <a:picLocks noChangeAspect="1"/>
            </p:cNvPicPr>
            <p:nvPr/>
          </p:nvPicPr>
          <p:blipFill>
            <a:blip r:embed="rId1"/>
            <a:stretch>
              <a:fillRect/>
            </a:stretch>
          </p:blipFill>
          <p:spPr>
            <a:xfrm>
              <a:off x="1850" y="3686"/>
              <a:ext cx="614" cy="61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wipe(left)">
                                      <p:cBhvr>
                                        <p:cTn id="16"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自定义事件及$emit方法</a:t>
            </a:r>
            <a:r>
              <a:rPr lang="en-US" sz="3700">
                <a:sym typeface="+mn-ea"/>
              </a:rPr>
              <a:t>3-2</a:t>
            </a:r>
            <a:endParaRPr lang="en-US" sz="3700">
              <a:sym typeface="+mn-ea"/>
            </a:endParaRPr>
          </a:p>
        </p:txBody>
      </p:sp>
      <p:sp>
        <p:nvSpPr>
          <p:cNvPr id="7171" name="内容占位符 2"/>
          <p:cNvSpPr>
            <a:spLocks noGrp="1" noChangeArrowheads="1"/>
          </p:cNvSpPr>
          <p:nvPr>
            <p:ph idx="1"/>
          </p:nvPr>
        </p:nvSpPr>
        <p:spPr>
          <a:xfrm>
            <a:off x="771525" y="1308100"/>
            <a:ext cx="10627995" cy="4818380"/>
          </a:xfrm>
        </p:spPr>
        <p:txBody>
          <a:bodyPr/>
          <a:lstStyle/>
          <a:p>
            <a:r>
              <a:rPr lang="zh-CN" sz="2600">
                <a:sym typeface="+mn-ea"/>
              </a:rPr>
              <a:t>父组件代码</a:t>
            </a:r>
            <a:endParaRPr sz="2600">
              <a:sym typeface="+mn-ea"/>
            </a:endParaRPr>
          </a:p>
          <a:p>
            <a:pPr lvl="0"/>
            <a:endParaRPr lang="en-US" altLang="zh-CN">
              <a:sym typeface="+mn-ea"/>
            </a:endParaRPr>
          </a:p>
          <a:p>
            <a:pPr lvl="0"/>
            <a:endParaRPr lang="en-US" altLang="zh-CN">
              <a:sym typeface="+mn-ea"/>
            </a:endParaRPr>
          </a:p>
          <a:p>
            <a:pPr lvl="0"/>
            <a:endParaRPr lang="en-US" altLang="zh-CN">
              <a:sym typeface="+mn-ea"/>
            </a:endParaRPr>
          </a:p>
          <a:p>
            <a:pPr lvl="1"/>
            <a:endParaRPr lang="zh-CN" altLang="en-US">
              <a:sym typeface="+mn-ea"/>
            </a:endParaRPr>
          </a:p>
          <a:p>
            <a:endParaRPr lang="zh-CN" altLang="en-US"/>
          </a:p>
        </p:txBody>
      </p:sp>
      <p:sp>
        <p:nvSpPr>
          <p:cNvPr id="14" name="AutoShape 7"/>
          <p:cNvSpPr>
            <a:spLocks noChangeArrowheads="1"/>
          </p:cNvSpPr>
          <p:nvPr/>
        </p:nvSpPr>
        <p:spPr bwMode="auto">
          <a:xfrm>
            <a:off x="986155" y="1972945"/>
            <a:ext cx="9620250" cy="301752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50000"/>
              </a:lnSpc>
              <a:spcBef>
                <a:spcPct val="20000"/>
              </a:spcBef>
              <a:buClr>
                <a:schemeClr val="tx2"/>
              </a:buClr>
              <a:defRPr/>
            </a:pPr>
            <a:r>
              <a:rPr lang="en-US" altLang="zh-CN" b="1" dirty="0">
                <a:latin typeface="+mn-lt"/>
              </a:rPr>
              <a:t>&lt;p&gt;子组件传递的数据: {{ message }}&lt;/p&gt;</a:t>
            </a:r>
            <a:endParaRPr lang="en-US" altLang="zh-CN" b="1" dirty="0">
              <a:latin typeface="+mn-lt"/>
            </a:endParaRPr>
          </a:p>
          <a:p>
            <a:pPr marL="342900" indent="-342900" eaLnBrk="0" hangingPunct="0">
              <a:lnSpc>
                <a:spcPct val="150000"/>
              </a:lnSpc>
              <a:spcBef>
                <a:spcPct val="20000"/>
              </a:spcBef>
              <a:buClr>
                <a:schemeClr val="tx2"/>
              </a:buClr>
              <a:defRPr/>
            </a:pPr>
            <a:r>
              <a:rPr lang="en-US" altLang="zh-CN" b="1" dirty="0">
                <a:latin typeface="+mn-lt"/>
              </a:rPr>
              <a:t>&lt;child @change='</a:t>
            </a:r>
            <a:r>
              <a:rPr lang="en-US" altLang="zh-CN" b="1" dirty="0">
                <a:solidFill>
                  <a:srgbClr val="FF0000"/>
                </a:solidFill>
                <a:latin typeface="+mn-lt"/>
              </a:rPr>
              <a:t>getVal'</a:t>
            </a:r>
            <a:r>
              <a:rPr lang="en-US" altLang="zh-CN" b="1" dirty="0">
                <a:latin typeface="+mn-lt"/>
              </a:rPr>
              <a:t>&gt;&lt;/child&gt;</a:t>
            </a:r>
            <a:endParaRPr lang="en-US" altLang="zh-CN" b="1" dirty="0">
              <a:latin typeface="+mn-lt"/>
            </a:endParaRPr>
          </a:p>
          <a:p>
            <a:pPr marL="342900" indent="-342900" eaLnBrk="0" hangingPunct="0">
              <a:lnSpc>
                <a:spcPct val="150000"/>
              </a:lnSpc>
              <a:spcBef>
                <a:spcPct val="20000"/>
              </a:spcBef>
              <a:buClr>
                <a:schemeClr val="tx2"/>
              </a:buClr>
              <a:defRPr/>
            </a:pPr>
            <a:endParaRPr lang="en-US" altLang="zh-CN" b="1" dirty="0">
              <a:latin typeface="+mn-lt"/>
            </a:endParaRPr>
          </a:p>
          <a:p>
            <a:pPr marL="342900" indent="-342900" eaLnBrk="0" hangingPunct="0">
              <a:lnSpc>
                <a:spcPct val="150000"/>
              </a:lnSpc>
              <a:spcBef>
                <a:spcPct val="20000"/>
              </a:spcBef>
              <a:buClr>
                <a:schemeClr val="tx2"/>
              </a:buClr>
              <a:defRPr/>
            </a:pPr>
            <a:r>
              <a:rPr lang="en-US" altLang="zh-CN" b="1" dirty="0">
                <a:solidFill>
                  <a:srgbClr val="FF0000"/>
                </a:solidFill>
                <a:latin typeface="+mn-lt"/>
              </a:rPr>
              <a:t>getVal</a:t>
            </a:r>
            <a:r>
              <a:rPr lang="en-US" altLang="zh-CN" b="1" dirty="0">
                <a:latin typeface="+mn-lt"/>
              </a:rPr>
              <a:t>: function(val) {</a:t>
            </a:r>
            <a:endParaRPr lang="en-US" altLang="zh-CN" b="1" dirty="0">
              <a:latin typeface="+mn-lt"/>
            </a:endParaRPr>
          </a:p>
          <a:p>
            <a:pPr marL="342900" indent="-342900" eaLnBrk="0" hangingPunct="0">
              <a:lnSpc>
                <a:spcPct val="150000"/>
              </a:lnSpc>
              <a:spcBef>
                <a:spcPct val="20000"/>
              </a:spcBef>
              <a:buClr>
                <a:schemeClr val="tx2"/>
              </a:buClr>
              <a:defRPr/>
            </a:pPr>
            <a:r>
              <a:rPr lang="en-US" altLang="zh-CN" b="1" dirty="0">
                <a:latin typeface="+mn-lt"/>
              </a:rPr>
              <a:t>     this.message = val;</a:t>
            </a:r>
            <a:endParaRPr lang="en-US" altLang="zh-CN" b="1" dirty="0">
              <a:latin typeface="+mn-lt"/>
            </a:endParaRPr>
          </a:p>
          <a:p>
            <a:pPr marL="342900" indent="-342900" eaLnBrk="0" hangingPunct="0">
              <a:lnSpc>
                <a:spcPct val="150000"/>
              </a:lnSpc>
              <a:spcBef>
                <a:spcPct val="20000"/>
              </a:spcBef>
              <a:buClr>
                <a:schemeClr val="tx2"/>
              </a:buClr>
              <a:defRPr/>
            </a:pPr>
            <a:r>
              <a:rPr lang="en-US" altLang="zh-CN" b="1" dirty="0">
                <a:latin typeface="+mn-lt"/>
              </a:rPr>
              <a:t> }</a:t>
            </a:r>
            <a:endParaRPr lang="en-US" altLang="zh-CN" b="1" dirty="0">
              <a:latin typeface="+mn-lt"/>
            </a:endParaRPr>
          </a:p>
        </p:txBody>
      </p:sp>
      <p:grpSp>
        <p:nvGrpSpPr>
          <p:cNvPr id="4" name="组合 3"/>
          <p:cNvGrpSpPr/>
          <p:nvPr/>
        </p:nvGrpSpPr>
        <p:grpSpPr>
          <a:xfrm>
            <a:off x="4675823" y="5559425"/>
            <a:ext cx="284035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6" name="组合 5"/>
            <p:cNvGrpSpPr/>
            <p:nvPr/>
          </p:nvGrpSpPr>
          <p:grpSpPr>
            <a:xfrm>
              <a:off x="1638" y="2598"/>
              <a:ext cx="5407" cy="737"/>
              <a:chOff x="1638" y="2598"/>
              <a:chExt cx="5407" cy="737"/>
            </a:xfrm>
          </p:grpSpPr>
          <p:sp>
            <p:nvSpPr>
              <p:cNvPr id="7" name="文本框 6"/>
              <p:cNvSpPr txBox="1"/>
              <p:nvPr/>
            </p:nvSpPr>
            <p:spPr>
              <a:xfrm>
                <a:off x="254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6</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emit</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5" name="组合 67"/>
              <p:cNvGrpSpPr/>
              <p:nvPr/>
            </p:nvGrpSpPr>
            <p:grpSpPr bwMode="auto">
              <a:xfrm>
                <a:off x="1638" y="2598"/>
                <a:ext cx="1071" cy="737"/>
                <a:chOff x="6040078" y="1124092"/>
                <a:chExt cx="679663" cy="467829"/>
              </a:xfrm>
            </p:grpSpPr>
            <p:pic>
              <p:nvPicPr>
                <p:cNvPr id="16" name="Picture 13" descr="E:\设计\06-2018\前端5.0PPT\辅导.png辅导"/>
                <p:cNvPicPr>
                  <a:picLocks noChangeAspect="1" noChangeArrowheads="1"/>
                </p:cNvPicPr>
                <p:nvPr/>
              </p:nvPicPr>
              <p:blipFill>
                <a:blip r:embed="rId1"/>
                <a:srcRect/>
                <a:stretch>
                  <a:fillRect/>
                </a:stretch>
              </p:blipFill>
              <p:spPr bwMode="auto">
                <a:xfrm>
                  <a:off x="6040078" y="1124092"/>
                  <a:ext cx="573810"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p:txBody>
          <a:bodyPr/>
          <a:lstStyle/>
          <a:p>
            <a:r>
              <a:t>本章任务</a:t>
            </a:r>
          </a:p>
        </p:txBody>
      </p:sp>
      <p:sp>
        <p:nvSpPr>
          <p:cNvPr id="558083" name="Rectangle 3"/>
          <p:cNvSpPr>
            <a:spLocks noGrp="1" noChangeArrowheads="1"/>
          </p:cNvSpPr>
          <p:nvPr>
            <p:ph idx="1"/>
          </p:nvPr>
        </p:nvSpPr>
        <p:spPr/>
        <p:txBody>
          <a:bodyPr/>
          <a:lstStyle/>
          <a:p>
            <a:pPr lvl="0"/>
            <a:r>
              <a:rPr>
                <a:sym typeface="+mn-ea"/>
              </a:rPr>
              <a:t>移动端标题栏</a:t>
            </a:r>
            <a:endParaRPr>
              <a:sym typeface="+mn-ea"/>
            </a:endParaRPr>
          </a:p>
          <a:p>
            <a:pPr marL="0" lvl="0" indent="0">
              <a:buNone/>
            </a:pPr>
            <a:endParaRPr lang="zh-CN" altLang="zh-CN">
              <a:sym typeface="+mn-ea"/>
            </a:endParaRPr>
          </a:p>
        </p:txBody>
      </p:sp>
      <p:pic>
        <p:nvPicPr>
          <p:cNvPr id="38" name="图片 38" descr="7.7 移动端标题"/>
          <p:cNvPicPr>
            <a:picLocks noChangeAspect="1"/>
          </p:cNvPicPr>
          <p:nvPr/>
        </p:nvPicPr>
        <p:blipFill>
          <a:blip r:embed="rId1"/>
          <a:stretch>
            <a:fillRect/>
          </a:stretch>
        </p:blipFill>
        <p:spPr>
          <a:xfrm>
            <a:off x="1647825" y="2115185"/>
            <a:ext cx="5504815" cy="34315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wipe(left)">
                                      <p:cBhvr>
                                        <p:cTn id="7" dur="500"/>
                                        <p:tgtEl>
                                          <p:spTgt spid="55808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自定义事件及$emit方法</a:t>
            </a:r>
            <a:r>
              <a:rPr lang="en-US" sz="3700">
                <a:sym typeface="+mn-ea"/>
              </a:rPr>
              <a:t>3-3</a:t>
            </a:r>
            <a:endParaRPr lang="en-US" sz="3700">
              <a:sym typeface="+mn-ea"/>
            </a:endParaRPr>
          </a:p>
        </p:txBody>
      </p:sp>
      <p:sp>
        <p:nvSpPr>
          <p:cNvPr id="7171" name="内容占位符 2"/>
          <p:cNvSpPr>
            <a:spLocks noGrp="1" noChangeArrowheads="1"/>
          </p:cNvSpPr>
          <p:nvPr>
            <p:ph idx="1"/>
          </p:nvPr>
        </p:nvSpPr>
        <p:spPr>
          <a:xfrm>
            <a:off x="771525" y="1308100"/>
            <a:ext cx="10627995" cy="4818380"/>
          </a:xfrm>
        </p:spPr>
        <p:txBody>
          <a:bodyPr/>
          <a:lstStyle/>
          <a:p>
            <a:r>
              <a:rPr lang="zh-CN" sz="2600">
                <a:sym typeface="+mn-ea"/>
              </a:rPr>
              <a:t>子组件代码</a:t>
            </a:r>
            <a:endParaRPr sz="2600">
              <a:sym typeface="+mn-ea"/>
            </a:endParaRPr>
          </a:p>
          <a:p>
            <a:pPr lvl="0"/>
            <a:endParaRPr lang="en-US" altLang="zh-CN">
              <a:sym typeface="+mn-ea"/>
            </a:endParaRPr>
          </a:p>
          <a:p>
            <a:pPr lvl="0"/>
            <a:endParaRPr lang="en-US" altLang="zh-CN">
              <a:sym typeface="+mn-ea"/>
            </a:endParaRPr>
          </a:p>
          <a:p>
            <a:pPr lvl="0"/>
            <a:endParaRPr lang="en-US" altLang="zh-CN">
              <a:sym typeface="+mn-ea"/>
            </a:endParaRPr>
          </a:p>
          <a:p>
            <a:pPr lvl="1"/>
            <a:endParaRPr lang="zh-CN" altLang="en-US">
              <a:sym typeface="+mn-ea"/>
            </a:endParaRPr>
          </a:p>
          <a:p>
            <a:endParaRPr lang="zh-CN" altLang="en-US"/>
          </a:p>
        </p:txBody>
      </p:sp>
      <p:sp>
        <p:nvSpPr>
          <p:cNvPr id="14" name="AutoShape 7"/>
          <p:cNvSpPr>
            <a:spLocks noChangeArrowheads="1"/>
          </p:cNvSpPr>
          <p:nvPr/>
        </p:nvSpPr>
        <p:spPr bwMode="auto">
          <a:xfrm>
            <a:off x="986155" y="1972945"/>
            <a:ext cx="9620250" cy="329501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30000"/>
              </a:lnSpc>
              <a:spcBef>
                <a:spcPct val="20000"/>
              </a:spcBef>
              <a:buClr>
                <a:schemeClr val="tx2"/>
              </a:buClr>
              <a:defRPr/>
            </a:pPr>
            <a:r>
              <a:rPr lang="en-US" altLang="zh-CN" b="1" dirty="0">
                <a:latin typeface="+mn-lt"/>
              </a:rPr>
              <a:t>&lt;div class="page"&gt;</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     &lt;h1&gt;子组件&lt;/h1&gt;</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     &lt;button </a:t>
            </a:r>
            <a:r>
              <a:rPr lang="en-US" altLang="zh-CN" b="1" dirty="0">
                <a:solidFill>
                  <a:srgbClr val="FF0000"/>
                </a:solidFill>
                <a:latin typeface="+mn-lt"/>
              </a:rPr>
              <a:t>@click='fn'</a:t>
            </a:r>
            <a:r>
              <a:rPr lang="en-US" altLang="zh-CN" b="1" dirty="0">
                <a:latin typeface="+mn-lt"/>
              </a:rPr>
              <a:t>&gt;点击子组件传值父组件&lt;/button&gt;</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&lt;/div&gt;</a:t>
            </a:r>
            <a:endParaRPr lang="en-US" altLang="zh-CN" b="1" dirty="0">
              <a:latin typeface="+mn-lt"/>
            </a:endParaRPr>
          </a:p>
          <a:p>
            <a:pPr marL="342900" indent="-342900" eaLnBrk="0" hangingPunct="0">
              <a:lnSpc>
                <a:spcPct val="130000"/>
              </a:lnSpc>
              <a:spcBef>
                <a:spcPct val="20000"/>
              </a:spcBef>
              <a:buClr>
                <a:schemeClr val="tx2"/>
              </a:buClr>
              <a:defRPr/>
            </a:pP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fn: function() {</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     </a:t>
            </a:r>
            <a:r>
              <a:rPr lang="en-US" altLang="zh-CN" b="1" dirty="0">
                <a:solidFill>
                  <a:srgbClr val="FF0000"/>
                </a:solidFill>
                <a:latin typeface="+mn-lt"/>
              </a:rPr>
              <a:t> this.$emit("change", this.cMsg);</a:t>
            </a:r>
            <a:endParaRPr lang="en-US" altLang="zh-CN" b="1" dirty="0">
              <a:solidFill>
                <a:srgbClr val="FF0000"/>
              </a:solidFill>
              <a:latin typeface="+mn-lt"/>
            </a:endParaRPr>
          </a:p>
          <a:p>
            <a:pPr marL="342900" indent="-342900" eaLnBrk="0" hangingPunct="0">
              <a:lnSpc>
                <a:spcPct val="130000"/>
              </a:lnSpc>
              <a:spcBef>
                <a:spcPct val="20000"/>
              </a:spcBef>
              <a:buClr>
                <a:schemeClr val="tx2"/>
              </a:buClr>
              <a:defRPr/>
            </a:pPr>
            <a:r>
              <a:rPr lang="en-US" altLang="zh-CN" b="1" dirty="0">
                <a:latin typeface="+mn-lt"/>
              </a:rPr>
              <a:t>    }</a:t>
            </a:r>
            <a:endParaRPr lang="en-US" altLang="zh-CN" b="1" dirty="0">
              <a:latin typeface="+mn-lt"/>
            </a:endParaRPr>
          </a:p>
        </p:txBody>
      </p:sp>
      <p:grpSp>
        <p:nvGrpSpPr>
          <p:cNvPr id="4" name="组合 3"/>
          <p:cNvGrpSpPr/>
          <p:nvPr/>
        </p:nvGrpSpPr>
        <p:grpSpPr>
          <a:xfrm>
            <a:off x="4675823" y="5559425"/>
            <a:ext cx="284035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6" name="组合 5"/>
            <p:cNvGrpSpPr/>
            <p:nvPr/>
          </p:nvGrpSpPr>
          <p:grpSpPr>
            <a:xfrm>
              <a:off x="1638" y="2598"/>
              <a:ext cx="5407" cy="737"/>
              <a:chOff x="1638" y="2598"/>
              <a:chExt cx="5407" cy="737"/>
            </a:xfrm>
          </p:grpSpPr>
          <p:sp>
            <p:nvSpPr>
              <p:cNvPr id="7" name="文本框 6"/>
              <p:cNvSpPr txBox="1"/>
              <p:nvPr/>
            </p:nvSpPr>
            <p:spPr>
              <a:xfrm>
                <a:off x="254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7</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emit</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5" name="组合 67"/>
              <p:cNvGrpSpPr/>
              <p:nvPr/>
            </p:nvGrpSpPr>
            <p:grpSpPr bwMode="auto">
              <a:xfrm>
                <a:off x="1638" y="2598"/>
                <a:ext cx="1071" cy="737"/>
                <a:chOff x="6040078" y="1124092"/>
                <a:chExt cx="679663" cy="467829"/>
              </a:xfrm>
            </p:grpSpPr>
            <p:pic>
              <p:nvPicPr>
                <p:cNvPr id="16" name="Picture 13" descr="E:\设计\06-2018\前端5.0PPT\辅导.png辅导"/>
                <p:cNvPicPr>
                  <a:picLocks noChangeAspect="1" noChangeArrowheads="1"/>
                </p:cNvPicPr>
                <p:nvPr/>
              </p:nvPicPr>
              <p:blipFill>
                <a:blip r:embed="rId1"/>
                <a:srcRect/>
                <a:stretch>
                  <a:fillRect/>
                </a:stretch>
              </p:blipFill>
              <p:spPr bwMode="auto">
                <a:xfrm>
                  <a:off x="6040078" y="1124092"/>
                  <a:ext cx="573810"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41" name="图片 41" descr="7.9 emit初始显示状态"/>
          <p:cNvPicPr>
            <a:picLocks noChangeAspect="1"/>
          </p:cNvPicPr>
          <p:nvPr/>
        </p:nvPicPr>
        <p:blipFill>
          <a:blip r:embed="rId2"/>
          <a:stretch>
            <a:fillRect/>
          </a:stretch>
        </p:blipFill>
        <p:spPr>
          <a:xfrm>
            <a:off x="5779135" y="1687195"/>
            <a:ext cx="5440680" cy="3612515"/>
          </a:xfrm>
          <a:prstGeom prst="rect">
            <a:avLst/>
          </a:prstGeom>
        </p:spPr>
      </p:pic>
      <p:pic>
        <p:nvPicPr>
          <p:cNvPr id="42" name="图片 42" descr="7.10 点击按钮之后传值父组件"/>
          <p:cNvPicPr>
            <a:picLocks noChangeAspect="1"/>
          </p:cNvPicPr>
          <p:nvPr/>
        </p:nvPicPr>
        <p:blipFill>
          <a:blip r:embed="rId3"/>
          <a:stretch>
            <a:fillRect/>
          </a:stretch>
        </p:blipFill>
        <p:spPr>
          <a:xfrm>
            <a:off x="5779135" y="1687195"/>
            <a:ext cx="5441950" cy="3613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兄弟组件通信的处理方式</a:t>
            </a:r>
            <a:r>
              <a:rPr lang="en-US" sz="3700">
                <a:sym typeface="+mn-ea"/>
              </a:rPr>
              <a:t>3-1</a:t>
            </a:r>
            <a:endParaRPr lang="en-US" sz="3700">
              <a:sym typeface="+mn-ea"/>
            </a:endParaRPr>
          </a:p>
        </p:txBody>
      </p:sp>
      <p:sp>
        <p:nvSpPr>
          <p:cNvPr id="7171" name="内容占位符 2"/>
          <p:cNvSpPr>
            <a:spLocks noGrp="1" noChangeArrowheads="1"/>
          </p:cNvSpPr>
          <p:nvPr>
            <p:ph idx="1"/>
          </p:nvPr>
        </p:nvSpPr>
        <p:spPr>
          <a:xfrm>
            <a:off x="771525" y="1308100"/>
            <a:ext cx="10627995" cy="4818380"/>
          </a:xfrm>
        </p:spPr>
        <p:txBody>
          <a:bodyPr/>
          <a:lstStyle/>
          <a:p>
            <a:endParaRPr lang="zh-CN" altLang="en-US">
              <a:sym typeface="+mn-ea"/>
            </a:endParaRPr>
          </a:p>
          <a:p>
            <a:endParaRPr lang="zh-CN" altLang="en-US"/>
          </a:p>
        </p:txBody>
      </p:sp>
      <p:sp>
        <p:nvSpPr>
          <p:cNvPr id="3" name="内容占位符 2"/>
          <p:cNvSpPr>
            <a:spLocks noGrp="1" noChangeArrowheads="1"/>
          </p:cNvSpPr>
          <p:nvPr/>
        </p:nvSpPr>
        <p:spPr>
          <a:xfrm>
            <a:off x="898525" y="1435100"/>
            <a:ext cx="10627995" cy="4818380"/>
          </a:xfrm>
          <a:prstGeom prst="rect">
            <a:avLst/>
          </a:prstGeom>
          <a:noFill/>
          <a:ln w="9525">
            <a:noFill/>
          </a:ln>
        </p:spPr>
        <p:txBody>
          <a:bodyPr lIns="115214" tIns="57607" rIns="115214" bIns="57607"/>
          <a:lstStyle>
            <a:lvl1pPr marL="609600" indent="-609600" algn="l" rtl="0" eaLnBrk="0" fontAlgn="base" hangingPunct="0">
              <a:lnSpc>
                <a:spcPct val="140000"/>
              </a:lnSpc>
              <a:spcBef>
                <a:spcPct val="20000"/>
              </a:spcBef>
              <a:spcAft>
                <a:spcPct val="0"/>
              </a:spcAft>
              <a:buClr>
                <a:srgbClr val="40D59B"/>
              </a:buClr>
              <a:buFont typeface="Wingdings" panose="05000000000000000000" charset="0"/>
              <a:buChar char=""/>
              <a:defRPr sz="2600" b="1" kern="120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1066800" lvl="1" indent="-457200" algn="l" rtl="0" eaLnBrk="0" fontAlgn="base" hangingPunct="0">
              <a:lnSpc>
                <a:spcPct val="120000"/>
              </a:lnSpc>
              <a:spcBef>
                <a:spcPct val="20000"/>
              </a:spcBef>
              <a:spcAft>
                <a:spcPct val="0"/>
              </a:spcAft>
              <a:buClr>
                <a:srgbClr val="40D59B"/>
              </a:buClr>
              <a:buSzPct val="90000"/>
              <a:buFont typeface="Wingdings" panose="05000000000000000000" charset="0"/>
              <a:buChar char=""/>
              <a:defRPr sz="2200" b="1" kern="120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600200" lvl="2" indent="-381000" algn="l" rtl="0" eaLnBrk="0" fontAlgn="base" hangingPunct="0">
              <a:lnSpc>
                <a:spcPct val="130000"/>
              </a:lnSpc>
              <a:spcBef>
                <a:spcPct val="20000"/>
              </a:spcBef>
              <a:spcAft>
                <a:spcPct val="0"/>
              </a:spcAft>
              <a:buClr>
                <a:srgbClr val="40D59B"/>
              </a:buClr>
              <a:buSzPct val="85000"/>
              <a:buFont typeface="Wingdings" panose="05000000000000000000" charset="0"/>
              <a:buChar char="q"/>
              <a:defRPr sz="2000" b="0" kern="120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2209800" lvl="3" indent="-381000" algn="l" rtl="0" eaLnBrk="0" fontAlgn="base" hangingPunct="0">
              <a:spcBef>
                <a:spcPct val="20000"/>
              </a:spcBef>
              <a:spcAft>
                <a:spcPct val="0"/>
              </a:spcAft>
              <a:buClr>
                <a:srgbClr val="40D59B"/>
              </a:buClr>
              <a:buFont typeface="Wingdings" panose="05000000000000000000" charset="0"/>
              <a:buChar char="q"/>
              <a:defRPr sz="2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743200" lvl="4" indent="-304800" algn="l" rtl="0" eaLnBrk="0" fontAlgn="base" hangingPunct="0">
              <a:spcBef>
                <a:spcPct val="20000"/>
              </a:spcBef>
              <a:spcAft>
                <a:spcPct val="0"/>
              </a:spcAft>
              <a:buClr>
                <a:srgbClr val="A0C10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165" lvl="5"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6pPr>
            <a:lvl7pPr marL="3961765" lvl="6"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7pPr>
            <a:lvl8pPr marL="4571365" lvl="7"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8pPr>
            <a:lvl9pPr marL="5180965" lvl="8"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9pPr>
          </a:lstStyle>
          <a:p>
            <a:r>
              <a:rPr lang="zh-CN" sz="2600">
                <a:sym typeface="+mn-ea"/>
              </a:rPr>
              <a:t>兄弟组件之间的传值最容易想到的解决方案便是通过共同的父组件进行中转</a:t>
            </a:r>
            <a:endParaRPr lang="zh-CN" sz="2600">
              <a:sym typeface="+mn-ea"/>
            </a:endParaRPr>
          </a:p>
          <a:p>
            <a:pPr lvl="0"/>
            <a:r>
              <a:rPr lang="en-US" altLang="zh-CN">
                <a:sym typeface="+mn-ea"/>
              </a:rPr>
              <a:t>假设一个场景，组件1中的某个</a:t>
            </a:r>
            <a:r>
              <a:rPr lang="zh-CN" altLang="en-US">
                <a:sym typeface="+mn-ea"/>
              </a:rPr>
              <a:t>值</a:t>
            </a:r>
            <a:r>
              <a:rPr lang="en-US" altLang="zh-CN">
                <a:sym typeface="+mn-ea"/>
              </a:rPr>
              <a:t>需要做组件2中同步展示，这时候就会涉及到兄弟组件之间的传值</a:t>
            </a:r>
            <a:endParaRPr lang="en-US" altLang="zh-CN">
              <a:sym typeface="+mn-ea"/>
            </a:endParaRPr>
          </a:p>
          <a:p>
            <a:pPr lvl="0"/>
            <a:r>
              <a:rPr lang="zh-CN" altLang="en-US">
                <a:sym typeface="+mn-ea"/>
              </a:rPr>
              <a:t>通过示例演示，父组件代码：</a:t>
            </a:r>
            <a:endParaRPr lang="en-US" altLang="zh-CN">
              <a:sym typeface="+mn-ea"/>
            </a:endParaRPr>
          </a:p>
          <a:p>
            <a:pPr lvl="0"/>
            <a:endParaRPr lang="en-US" altLang="zh-CN">
              <a:sym typeface="+mn-ea"/>
            </a:endParaRPr>
          </a:p>
          <a:p>
            <a:pPr lvl="1"/>
            <a:endParaRPr lang="zh-CN" altLang="en-US">
              <a:sym typeface="+mn-ea"/>
            </a:endParaRPr>
          </a:p>
          <a:p>
            <a:endParaRPr lang="zh-CN" altLang="en-US"/>
          </a:p>
        </p:txBody>
      </p:sp>
      <p:sp>
        <p:nvSpPr>
          <p:cNvPr id="4" name="AutoShape 7"/>
          <p:cNvSpPr>
            <a:spLocks noChangeArrowheads="1"/>
          </p:cNvSpPr>
          <p:nvPr/>
        </p:nvSpPr>
        <p:spPr bwMode="auto">
          <a:xfrm>
            <a:off x="986155" y="1435100"/>
            <a:ext cx="9620250" cy="398081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50000"/>
              </a:lnSpc>
              <a:spcBef>
                <a:spcPct val="20000"/>
              </a:spcBef>
              <a:buClr>
                <a:schemeClr val="tx2"/>
              </a:buClr>
              <a:defRPr/>
            </a:pPr>
            <a:r>
              <a:rPr lang="en-US" altLang="zh-CN" b="1" dirty="0">
                <a:latin typeface="+mn-lt"/>
              </a:rPr>
              <a:t>&lt;ChildOne </a:t>
            </a:r>
            <a:r>
              <a:rPr lang="en-US" altLang="zh-CN" b="1" dirty="0">
                <a:solidFill>
                  <a:srgbClr val="FF0000"/>
                </a:solidFill>
                <a:latin typeface="+mn-lt"/>
              </a:rPr>
              <a:t>@change='getVal'</a:t>
            </a:r>
            <a:r>
              <a:rPr lang="en-US" altLang="zh-CN" b="1" dirty="0">
                <a:latin typeface="+mn-lt"/>
              </a:rPr>
              <a:t>&gt;&lt;/ChildOne&gt;</a:t>
            </a:r>
            <a:endParaRPr lang="en-US" altLang="zh-CN" b="1" dirty="0">
              <a:latin typeface="+mn-lt"/>
            </a:endParaRPr>
          </a:p>
          <a:p>
            <a:pPr marL="342900" indent="-342900" eaLnBrk="0" hangingPunct="0">
              <a:lnSpc>
                <a:spcPct val="150000"/>
              </a:lnSpc>
              <a:spcBef>
                <a:spcPct val="20000"/>
              </a:spcBef>
              <a:buClr>
                <a:schemeClr val="tx2"/>
              </a:buClr>
              <a:defRPr/>
            </a:pPr>
            <a:r>
              <a:rPr lang="en-US" altLang="zh-CN" b="1" dirty="0">
                <a:latin typeface="+mn-lt"/>
              </a:rPr>
              <a:t>&lt;ChildTwo</a:t>
            </a:r>
            <a:r>
              <a:rPr lang="en-US" altLang="zh-CN" b="1" dirty="0">
                <a:solidFill>
                  <a:srgbClr val="FF0000"/>
                </a:solidFill>
                <a:latin typeface="+mn-lt"/>
              </a:rPr>
              <a:t> :count="message"</a:t>
            </a:r>
            <a:r>
              <a:rPr lang="en-US" altLang="zh-CN" b="1" dirty="0">
                <a:latin typeface="+mn-lt"/>
              </a:rPr>
              <a:t>&gt;&lt;/ChildTwo&gt;</a:t>
            </a:r>
            <a:endParaRPr lang="en-US" altLang="zh-CN" b="1" dirty="0">
              <a:latin typeface="+mn-lt"/>
            </a:endParaRPr>
          </a:p>
          <a:p>
            <a:pPr marL="342900" indent="-342900" eaLnBrk="0" hangingPunct="0">
              <a:lnSpc>
                <a:spcPct val="150000"/>
              </a:lnSpc>
              <a:spcBef>
                <a:spcPct val="20000"/>
              </a:spcBef>
              <a:buClr>
                <a:schemeClr val="tx2"/>
              </a:buClr>
              <a:defRPr/>
            </a:pP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components: { ChildOne, ChildTwo },</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  methods: {</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    getVal: function(val) {</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      </a:t>
            </a:r>
            <a:r>
              <a:rPr lang="en-US" altLang="zh-CN" b="1" dirty="0">
                <a:solidFill>
                  <a:srgbClr val="FF0000"/>
                </a:solidFill>
                <a:latin typeface="+mn-lt"/>
              </a:rPr>
              <a:t>this.message = val;</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  }</a:t>
            </a:r>
            <a:endParaRPr lang="en-US" altLang="zh-CN" b="1" dirty="0">
              <a:latin typeface="+mn-lt"/>
            </a:endParaRPr>
          </a:p>
        </p:txBody>
      </p:sp>
      <p:grpSp>
        <p:nvGrpSpPr>
          <p:cNvPr id="5" name="组合 4"/>
          <p:cNvGrpSpPr/>
          <p:nvPr/>
        </p:nvGrpSpPr>
        <p:grpSpPr>
          <a:xfrm>
            <a:off x="4676140" y="5559425"/>
            <a:ext cx="3314065" cy="614479"/>
            <a:chOff x="1488" y="2503"/>
            <a:chExt cx="5665" cy="918"/>
          </a:xfrm>
        </p:grpSpPr>
        <p:sp>
          <p:nvSpPr>
            <p:cNvPr id="6" name="圆角矩形 5"/>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7" name="组合 6"/>
            <p:cNvGrpSpPr/>
            <p:nvPr/>
          </p:nvGrpSpPr>
          <p:grpSpPr>
            <a:xfrm>
              <a:off x="1638" y="2598"/>
              <a:ext cx="5407" cy="737"/>
              <a:chOff x="1638" y="2598"/>
              <a:chExt cx="5407" cy="737"/>
            </a:xfrm>
          </p:grpSpPr>
          <p:sp>
            <p:nvSpPr>
              <p:cNvPr id="15" name="文本框 14"/>
              <p:cNvSpPr txBox="1"/>
              <p:nvPr/>
            </p:nvSpPr>
            <p:spPr>
              <a:xfrm>
                <a:off x="254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8</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brother</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6" name="组合 67"/>
              <p:cNvGrpSpPr/>
              <p:nvPr/>
            </p:nvGrpSpPr>
            <p:grpSpPr bwMode="auto">
              <a:xfrm>
                <a:off x="1638" y="2598"/>
                <a:ext cx="1071" cy="737"/>
                <a:chOff x="6040078" y="1124092"/>
                <a:chExt cx="679663" cy="467897"/>
              </a:xfrm>
            </p:grpSpPr>
            <p:pic>
              <p:nvPicPr>
                <p:cNvPr id="17" name="Picture 13" descr="E:\设计\06-2018\前端5.0PPT\辅导.png辅导"/>
                <p:cNvPicPr>
                  <a:picLocks noChangeAspect="1" noChangeArrowheads="1"/>
                </p:cNvPicPr>
                <p:nvPr/>
              </p:nvPicPr>
              <p:blipFill>
                <a:blip r:embed="rId1"/>
                <a:srcRect/>
                <a:stretch>
                  <a:fillRect/>
                </a:stretch>
              </p:blipFill>
              <p:spPr bwMode="auto">
                <a:xfrm>
                  <a:off x="6040078" y="1124092"/>
                  <a:ext cx="573802" cy="46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兄弟组件通信的处理方式</a:t>
            </a:r>
            <a:r>
              <a:rPr lang="en-US" sz="3700">
                <a:sym typeface="+mn-ea"/>
              </a:rPr>
              <a:t>3-2</a:t>
            </a:r>
            <a:endParaRPr lang="en-US" sz="3700">
              <a:sym typeface="+mn-ea"/>
            </a:endParaRPr>
          </a:p>
        </p:txBody>
      </p:sp>
      <p:sp>
        <p:nvSpPr>
          <p:cNvPr id="7171" name="内容占位符 2"/>
          <p:cNvSpPr>
            <a:spLocks noGrp="1" noChangeArrowheads="1"/>
          </p:cNvSpPr>
          <p:nvPr>
            <p:ph idx="1"/>
          </p:nvPr>
        </p:nvSpPr>
        <p:spPr>
          <a:xfrm>
            <a:off x="771525" y="1308100"/>
            <a:ext cx="10627995" cy="4818380"/>
          </a:xfrm>
        </p:spPr>
        <p:txBody>
          <a:bodyPr/>
          <a:lstStyle/>
          <a:p>
            <a:endParaRPr lang="zh-CN" altLang="en-US">
              <a:sym typeface="+mn-ea"/>
            </a:endParaRPr>
          </a:p>
          <a:p>
            <a:endParaRPr lang="zh-CN" altLang="en-US"/>
          </a:p>
        </p:txBody>
      </p:sp>
      <p:sp>
        <p:nvSpPr>
          <p:cNvPr id="3" name="内容占位符 2"/>
          <p:cNvSpPr>
            <a:spLocks noGrp="1" noChangeArrowheads="1"/>
          </p:cNvSpPr>
          <p:nvPr/>
        </p:nvSpPr>
        <p:spPr>
          <a:xfrm>
            <a:off x="898525" y="1435100"/>
            <a:ext cx="10627995" cy="4818380"/>
          </a:xfrm>
          <a:prstGeom prst="rect">
            <a:avLst/>
          </a:prstGeom>
          <a:noFill/>
          <a:ln w="9525">
            <a:noFill/>
          </a:ln>
        </p:spPr>
        <p:txBody>
          <a:bodyPr lIns="115214" tIns="57607" rIns="115214" bIns="57607"/>
          <a:lstStyle>
            <a:lvl1pPr marL="609600" indent="-609600" algn="l" rtl="0" eaLnBrk="0" fontAlgn="base" hangingPunct="0">
              <a:lnSpc>
                <a:spcPct val="140000"/>
              </a:lnSpc>
              <a:spcBef>
                <a:spcPct val="20000"/>
              </a:spcBef>
              <a:spcAft>
                <a:spcPct val="0"/>
              </a:spcAft>
              <a:buClr>
                <a:srgbClr val="40D59B"/>
              </a:buClr>
              <a:buFont typeface="Wingdings" panose="05000000000000000000" charset="0"/>
              <a:buChar char=""/>
              <a:defRPr sz="2600" b="1" kern="120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1066800" lvl="1" indent="-457200" algn="l" rtl="0" eaLnBrk="0" fontAlgn="base" hangingPunct="0">
              <a:lnSpc>
                <a:spcPct val="120000"/>
              </a:lnSpc>
              <a:spcBef>
                <a:spcPct val="20000"/>
              </a:spcBef>
              <a:spcAft>
                <a:spcPct val="0"/>
              </a:spcAft>
              <a:buClr>
                <a:srgbClr val="40D59B"/>
              </a:buClr>
              <a:buSzPct val="90000"/>
              <a:buFont typeface="Wingdings" panose="05000000000000000000" charset="0"/>
              <a:buChar char=""/>
              <a:defRPr sz="2200" b="1" kern="120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600200" lvl="2" indent="-381000" algn="l" rtl="0" eaLnBrk="0" fontAlgn="base" hangingPunct="0">
              <a:lnSpc>
                <a:spcPct val="130000"/>
              </a:lnSpc>
              <a:spcBef>
                <a:spcPct val="20000"/>
              </a:spcBef>
              <a:spcAft>
                <a:spcPct val="0"/>
              </a:spcAft>
              <a:buClr>
                <a:srgbClr val="40D59B"/>
              </a:buClr>
              <a:buSzPct val="85000"/>
              <a:buFont typeface="Wingdings" panose="05000000000000000000" charset="0"/>
              <a:buChar char="q"/>
              <a:defRPr sz="2000" b="0" kern="120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2209800" lvl="3" indent="-381000" algn="l" rtl="0" eaLnBrk="0" fontAlgn="base" hangingPunct="0">
              <a:spcBef>
                <a:spcPct val="20000"/>
              </a:spcBef>
              <a:spcAft>
                <a:spcPct val="0"/>
              </a:spcAft>
              <a:buClr>
                <a:srgbClr val="40D59B"/>
              </a:buClr>
              <a:buFont typeface="Wingdings" panose="05000000000000000000" charset="0"/>
              <a:buChar char="q"/>
              <a:defRPr sz="2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743200" lvl="4" indent="-304800" algn="l" rtl="0" eaLnBrk="0" fontAlgn="base" hangingPunct="0">
              <a:spcBef>
                <a:spcPct val="20000"/>
              </a:spcBef>
              <a:spcAft>
                <a:spcPct val="0"/>
              </a:spcAft>
              <a:buClr>
                <a:srgbClr val="A0C10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165" lvl="5"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6pPr>
            <a:lvl7pPr marL="3961765" lvl="6"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7pPr>
            <a:lvl8pPr marL="4571365" lvl="7"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8pPr>
            <a:lvl9pPr marL="5180965" lvl="8"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9pPr>
          </a:lstStyle>
          <a:p>
            <a:r>
              <a:rPr lang="zh-CN" altLang="en-US">
                <a:sym typeface="+mn-ea"/>
              </a:rPr>
              <a:t>子组件1的代码：</a:t>
            </a:r>
            <a:endParaRPr lang="en-US" altLang="zh-CN">
              <a:sym typeface="+mn-ea"/>
            </a:endParaRPr>
          </a:p>
          <a:p>
            <a:pPr lvl="0"/>
            <a:endParaRPr lang="en-US" altLang="zh-CN">
              <a:sym typeface="+mn-ea"/>
            </a:endParaRPr>
          </a:p>
          <a:p>
            <a:pPr lvl="1"/>
            <a:endParaRPr lang="zh-CN" altLang="en-US">
              <a:sym typeface="+mn-ea"/>
            </a:endParaRPr>
          </a:p>
          <a:p>
            <a:endParaRPr lang="zh-CN" altLang="en-US"/>
          </a:p>
        </p:txBody>
      </p:sp>
      <p:sp>
        <p:nvSpPr>
          <p:cNvPr id="4" name="AutoShape 7"/>
          <p:cNvSpPr>
            <a:spLocks noChangeArrowheads="1"/>
          </p:cNvSpPr>
          <p:nvPr/>
        </p:nvSpPr>
        <p:spPr bwMode="auto">
          <a:xfrm>
            <a:off x="986155" y="2171700"/>
            <a:ext cx="9620250" cy="324421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&lt;div class="page"&gt;</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&lt;h3&gt;子组件1&lt;/h3&gt;</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a:t>
            </a:r>
            <a:r>
              <a:rPr lang="en-US" altLang="zh-CN" b="1" dirty="0">
                <a:solidFill>
                  <a:srgbClr val="FF0000"/>
                </a:solidFill>
                <a:latin typeface="+mn-lt"/>
              </a:rPr>
              <a:t> &lt;button @click="fn"&gt;传值到父组件&lt;/button&gt;</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&lt;/div&gt;</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fn: function() {</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a:t>
            </a:r>
            <a:r>
              <a:rPr lang="en-US" altLang="zh-CN" b="1" dirty="0">
                <a:solidFill>
                  <a:srgbClr val="FF0000"/>
                </a:solidFill>
                <a:latin typeface="+mn-lt"/>
              </a:rPr>
              <a:t> this.$emit("change", this.num);</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a:t>
            </a:r>
            <a:endParaRPr lang="en-US" altLang="zh-CN" b="1" dirty="0">
              <a:latin typeface="+mn-lt"/>
            </a:endParaRPr>
          </a:p>
        </p:txBody>
      </p:sp>
      <p:grpSp>
        <p:nvGrpSpPr>
          <p:cNvPr id="5" name="组合 4"/>
          <p:cNvGrpSpPr/>
          <p:nvPr/>
        </p:nvGrpSpPr>
        <p:grpSpPr>
          <a:xfrm>
            <a:off x="4676140" y="5559425"/>
            <a:ext cx="3314065" cy="614479"/>
            <a:chOff x="1488" y="2503"/>
            <a:chExt cx="5665" cy="918"/>
          </a:xfrm>
        </p:grpSpPr>
        <p:sp>
          <p:nvSpPr>
            <p:cNvPr id="6" name="圆角矩形 5"/>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7" name="组合 6"/>
            <p:cNvGrpSpPr/>
            <p:nvPr/>
          </p:nvGrpSpPr>
          <p:grpSpPr>
            <a:xfrm>
              <a:off x="1638" y="2598"/>
              <a:ext cx="5407" cy="737"/>
              <a:chOff x="1638" y="2598"/>
              <a:chExt cx="5407" cy="737"/>
            </a:xfrm>
          </p:grpSpPr>
          <p:sp>
            <p:nvSpPr>
              <p:cNvPr id="15" name="文本框 14"/>
              <p:cNvSpPr txBox="1"/>
              <p:nvPr/>
            </p:nvSpPr>
            <p:spPr>
              <a:xfrm>
                <a:off x="254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9</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brother</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6" name="组合 67"/>
              <p:cNvGrpSpPr/>
              <p:nvPr/>
            </p:nvGrpSpPr>
            <p:grpSpPr bwMode="auto">
              <a:xfrm>
                <a:off x="1638" y="2598"/>
                <a:ext cx="1071" cy="737"/>
                <a:chOff x="6040078" y="1124092"/>
                <a:chExt cx="679663" cy="467897"/>
              </a:xfrm>
            </p:grpSpPr>
            <p:pic>
              <p:nvPicPr>
                <p:cNvPr id="17" name="Picture 13" descr="E:\设计\06-2018\前端5.0PPT\辅导.png辅导"/>
                <p:cNvPicPr>
                  <a:picLocks noChangeAspect="1" noChangeArrowheads="1"/>
                </p:cNvPicPr>
                <p:nvPr/>
              </p:nvPicPr>
              <p:blipFill>
                <a:blip r:embed="rId1"/>
                <a:srcRect/>
                <a:stretch>
                  <a:fillRect/>
                </a:stretch>
              </p:blipFill>
              <p:spPr bwMode="auto">
                <a:xfrm>
                  <a:off x="6040078" y="1124092"/>
                  <a:ext cx="573802" cy="46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兄弟组件通信的处理方式</a:t>
            </a:r>
            <a:r>
              <a:rPr lang="en-US" sz="3700">
                <a:sym typeface="+mn-ea"/>
              </a:rPr>
              <a:t>3-3</a:t>
            </a:r>
            <a:endParaRPr lang="en-US" sz="3700">
              <a:sym typeface="+mn-ea"/>
            </a:endParaRPr>
          </a:p>
        </p:txBody>
      </p:sp>
      <p:sp>
        <p:nvSpPr>
          <p:cNvPr id="7171" name="内容占位符 2"/>
          <p:cNvSpPr>
            <a:spLocks noGrp="1" noChangeArrowheads="1"/>
          </p:cNvSpPr>
          <p:nvPr>
            <p:ph idx="1"/>
          </p:nvPr>
        </p:nvSpPr>
        <p:spPr>
          <a:xfrm>
            <a:off x="771525" y="1308100"/>
            <a:ext cx="10627995" cy="4818380"/>
          </a:xfrm>
        </p:spPr>
        <p:txBody>
          <a:bodyPr/>
          <a:lstStyle/>
          <a:p>
            <a:endParaRPr lang="zh-CN" altLang="en-US">
              <a:sym typeface="+mn-ea"/>
            </a:endParaRPr>
          </a:p>
          <a:p>
            <a:endParaRPr lang="zh-CN" altLang="en-US"/>
          </a:p>
        </p:txBody>
      </p:sp>
      <p:sp>
        <p:nvSpPr>
          <p:cNvPr id="3" name="内容占位符 2"/>
          <p:cNvSpPr>
            <a:spLocks noGrp="1" noChangeArrowheads="1"/>
          </p:cNvSpPr>
          <p:nvPr/>
        </p:nvSpPr>
        <p:spPr>
          <a:xfrm>
            <a:off x="898525" y="1435100"/>
            <a:ext cx="10627995" cy="4818380"/>
          </a:xfrm>
          <a:prstGeom prst="rect">
            <a:avLst/>
          </a:prstGeom>
          <a:noFill/>
          <a:ln w="9525">
            <a:noFill/>
          </a:ln>
        </p:spPr>
        <p:txBody>
          <a:bodyPr lIns="115214" tIns="57607" rIns="115214" bIns="57607"/>
          <a:lstStyle>
            <a:lvl1pPr marL="609600" indent="-609600" algn="l" rtl="0" eaLnBrk="0" fontAlgn="base" hangingPunct="0">
              <a:lnSpc>
                <a:spcPct val="140000"/>
              </a:lnSpc>
              <a:spcBef>
                <a:spcPct val="20000"/>
              </a:spcBef>
              <a:spcAft>
                <a:spcPct val="0"/>
              </a:spcAft>
              <a:buClr>
                <a:srgbClr val="40D59B"/>
              </a:buClr>
              <a:buFont typeface="Wingdings" panose="05000000000000000000" charset="0"/>
              <a:buChar char=""/>
              <a:defRPr sz="2600" b="1" kern="120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1066800" lvl="1" indent="-457200" algn="l" rtl="0" eaLnBrk="0" fontAlgn="base" hangingPunct="0">
              <a:lnSpc>
                <a:spcPct val="120000"/>
              </a:lnSpc>
              <a:spcBef>
                <a:spcPct val="20000"/>
              </a:spcBef>
              <a:spcAft>
                <a:spcPct val="0"/>
              </a:spcAft>
              <a:buClr>
                <a:srgbClr val="40D59B"/>
              </a:buClr>
              <a:buSzPct val="90000"/>
              <a:buFont typeface="Wingdings" panose="05000000000000000000" charset="0"/>
              <a:buChar char=""/>
              <a:defRPr sz="2200" b="1" kern="120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600200" lvl="2" indent="-381000" algn="l" rtl="0" eaLnBrk="0" fontAlgn="base" hangingPunct="0">
              <a:lnSpc>
                <a:spcPct val="130000"/>
              </a:lnSpc>
              <a:spcBef>
                <a:spcPct val="20000"/>
              </a:spcBef>
              <a:spcAft>
                <a:spcPct val="0"/>
              </a:spcAft>
              <a:buClr>
                <a:srgbClr val="40D59B"/>
              </a:buClr>
              <a:buSzPct val="85000"/>
              <a:buFont typeface="Wingdings" panose="05000000000000000000" charset="0"/>
              <a:buChar char="q"/>
              <a:defRPr sz="2000" b="0" kern="120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2209800" lvl="3" indent="-381000" algn="l" rtl="0" eaLnBrk="0" fontAlgn="base" hangingPunct="0">
              <a:spcBef>
                <a:spcPct val="20000"/>
              </a:spcBef>
              <a:spcAft>
                <a:spcPct val="0"/>
              </a:spcAft>
              <a:buClr>
                <a:srgbClr val="40D59B"/>
              </a:buClr>
              <a:buFont typeface="Wingdings" panose="05000000000000000000" charset="0"/>
              <a:buChar char="q"/>
              <a:defRPr sz="2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743200" lvl="4" indent="-304800" algn="l" rtl="0" eaLnBrk="0" fontAlgn="base" hangingPunct="0">
              <a:spcBef>
                <a:spcPct val="20000"/>
              </a:spcBef>
              <a:spcAft>
                <a:spcPct val="0"/>
              </a:spcAft>
              <a:buClr>
                <a:srgbClr val="A0C10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165" lvl="5"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6pPr>
            <a:lvl7pPr marL="3961765" lvl="6"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7pPr>
            <a:lvl8pPr marL="4571365" lvl="7"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8pPr>
            <a:lvl9pPr marL="5180965" lvl="8"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9pPr>
          </a:lstStyle>
          <a:p>
            <a:r>
              <a:rPr lang="zh-CN" altLang="en-US">
                <a:sym typeface="+mn-ea"/>
              </a:rPr>
              <a:t>子组件</a:t>
            </a:r>
            <a:r>
              <a:rPr lang="en-US" altLang="zh-CN">
                <a:sym typeface="+mn-ea"/>
              </a:rPr>
              <a:t>2</a:t>
            </a:r>
            <a:r>
              <a:rPr lang="zh-CN" altLang="en-US">
                <a:sym typeface="+mn-ea"/>
              </a:rPr>
              <a:t>的代码：</a:t>
            </a:r>
            <a:endParaRPr lang="en-US" altLang="zh-CN">
              <a:sym typeface="+mn-ea"/>
            </a:endParaRPr>
          </a:p>
          <a:p>
            <a:pPr lvl="0"/>
            <a:endParaRPr lang="en-US" altLang="zh-CN">
              <a:sym typeface="+mn-ea"/>
            </a:endParaRPr>
          </a:p>
          <a:p>
            <a:pPr lvl="1"/>
            <a:endParaRPr lang="zh-CN" altLang="en-US">
              <a:sym typeface="+mn-ea"/>
            </a:endParaRPr>
          </a:p>
          <a:p>
            <a:endParaRPr lang="zh-CN" altLang="en-US"/>
          </a:p>
        </p:txBody>
      </p:sp>
      <p:sp>
        <p:nvSpPr>
          <p:cNvPr id="4" name="AutoShape 7"/>
          <p:cNvSpPr>
            <a:spLocks noChangeArrowheads="1"/>
          </p:cNvSpPr>
          <p:nvPr/>
        </p:nvSpPr>
        <p:spPr bwMode="auto">
          <a:xfrm>
            <a:off x="986155" y="2171700"/>
            <a:ext cx="9135745" cy="324421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&lt;div class="page"&gt;</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&lt;h3&gt;子组件2&lt;/h3&gt;</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&lt;p&gt;</a:t>
            </a:r>
            <a:r>
              <a:rPr lang="en-US" altLang="zh-CN" b="1" dirty="0">
                <a:solidFill>
                  <a:srgbClr val="FF0000"/>
                </a:solidFill>
                <a:latin typeface="+mn-lt"/>
              </a:rPr>
              <a:t>{{ count }}</a:t>
            </a:r>
            <a:r>
              <a:rPr lang="en-US" altLang="zh-CN" b="1" dirty="0">
                <a:latin typeface="+mn-lt"/>
              </a:rPr>
              <a:t>&lt;/p&gt;</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&lt;/div&gt;</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a:t>
            </a:r>
            <a:r>
              <a:rPr lang="zh-CN" altLang="en-US" b="1" dirty="0">
                <a:latin typeface="+mn-lt"/>
              </a:rPr>
              <a:t>接收父组件传递的数据</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solidFill>
                  <a:srgbClr val="FF0000"/>
                </a:solidFill>
                <a:latin typeface="+mn-lt"/>
              </a:rPr>
              <a:t>props: ["count"]</a:t>
            </a:r>
            <a:endParaRPr lang="en-US" altLang="zh-CN" b="1" dirty="0">
              <a:solidFill>
                <a:srgbClr val="FF0000"/>
              </a:solidFill>
              <a:latin typeface="+mn-lt"/>
            </a:endParaRPr>
          </a:p>
        </p:txBody>
      </p:sp>
      <p:grpSp>
        <p:nvGrpSpPr>
          <p:cNvPr id="5" name="组合 4"/>
          <p:cNvGrpSpPr/>
          <p:nvPr/>
        </p:nvGrpSpPr>
        <p:grpSpPr>
          <a:xfrm>
            <a:off x="4267200" y="5559425"/>
            <a:ext cx="3657600" cy="614479"/>
            <a:chOff x="1488" y="2503"/>
            <a:chExt cx="5665" cy="918"/>
          </a:xfrm>
        </p:grpSpPr>
        <p:sp>
          <p:nvSpPr>
            <p:cNvPr id="6" name="圆角矩形 5"/>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7" name="组合 6"/>
            <p:cNvGrpSpPr/>
            <p:nvPr/>
          </p:nvGrpSpPr>
          <p:grpSpPr>
            <a:xfrm>
              <a:off x="1638" y="2598"/>
              <a:ext cx="5257" cy="737"/>
              <a:chOff x="1638" y="2598"/>
              <a:chExt cx="5257" cy="737"/>
            </a:xfrm>
          </p:grpSpPr>
          <p:sp>
            <p:nvSpPr>
              <p:cNvPr id="15" name="文本框 14"/>
              <p:cNvSpPr txBox="1"/>
              <p:nvPr/>
            </p:nvSpPr>
            <p:spPr>
              <a:xfrm>
                <a:off x="239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10</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brother</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6" name="组合 67"/>
              <p:cNvGrpSpPr/>
              <p:nvPr/>
            </p:nvGrpSpPr>
            <p:grpSpPr bwMode="auto">
              <a:xfrm>
                <a:off x="1638" y="2598"/>
                <a:ext cx="904" cy="737"/>
                <a:chOff x="6040078" y="1124092"/>
                <a:chExt cx="573559" cy="467965"/>
              </a:xfrm>
            </p:grpSpPr>
            <p:pic>
              <p:nvPicPr>
                <p:cNvPr id="17" name="Picture 13" descr="E:\设计\06-2018\前端5.0PPT\辅导.png辅导"/>
                <p:cNvPicPr>
                  <a:picLocks noChangeAspect="1" noChangeArrowheads="1"/>
                </p:cNvPicPr>
                <p:nvPr/>
              </p:nvPicPr>
              <p:blipFill>
                <a:blip r:embed="rId1"/>
                <a:srcRect/>
                <a:stretch>
                  <a:fillRect/>
                </a:stretch>
              </p:blipFill>
              <p:spPr bwMode="auto">
                <a:xfrm>
                  <a:off x="6040078" y="1124092"/>
                  <a:ext cx="430032" cy="46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53"/>
                <p:cNvSpPr txBox="1"/>
                <p:nvPr/>
              </p:nvSpPr>
              <p:spPr>
                <a:xfrm>
                  <a:off x="6303730" y="1155900"/>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29" name="图片 29" descr="7.11 兄弟组件传值初始显示"/>
          <p:cNvPicPr>
            <a:picLocks noChangeAspect="1"/>
          </p:cNvPicPr>
          <p:nvPr/>
        </p:nvPicPr>
        <p:blipFill>
          <a:blip r:embed="rId2"/>
          <a:stretch>
            <a:fillRect/>
          </a:stretch>
        </p:blipFill>
        <p:spPr>
          <a:xfrm>
            <a:off x="6066790" y="1723390"/>
            <a:ext cx="4055110" cy="3756025"/>
          </a:xfrm>
          <a:prstGeom prst="rect">
            <a:avLst/>
          </a:prstGeom>
        </p:spPr>
      </p:pic>
      <p:pic>
        <p:nvPicPr>
          <p:cNvPr id="31" name="图片 31" descr="7.11 兄弟组件传值之后显示"/>
          <p:cNvPicPr>
            <a:picLocks noChangeAspect="1"/>
          </p:cNvPicPr>
          <p:nvPr/>
        </p:nvPicPr>
        <p:blipFill>
          <a:blip r:embed="rId3"/>
          <a:stretch>
            <a:fillRect/>
          </a:stretch>
        </p:blipFill>
        <p:spPr>
          <a:xfrm>
            <a:off x="6057265" y="1678940"/>
            <a:ext cx="4189095" cy="3879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slot分发内容</a:t>
            </a:r>
            <a:endParaRPr sz="3700">
              <a:sym typeface="+mn-ea"/>
            </a:endParaRPr>
          </a:p>
        </p:txBody>
      </p:sp>
      <p:sp>
        <p:nvSpPr>
          <p:cNvPr id="4" name="内容占位符 2"/>
          <p:cNvSpPr>
            <a:spLocks noGrp="1" noChangeArrowheads="1"/>
          </p:cNvSpPr>
          <p:nvPr/>
        </p:nvSpPr>
        <p:spPr>
          <a:xfrm>
            <a:off x="898525" y="1435100"/>
            <a:ext cx="10627995" cy="4818380"/>
          </a:xfrm>
          <a:prstGeom prst="rect">
            <a:avLst/>
          </a:prstGeom>
          <a:noFill/>
          <a:ln w="9525">
            <a:noFill/>
          </a:ln>
        </p:spPr>
        <p:txBody>
          <a:bodyPr lIns="115214" tIns="57607" rIns="115214" bIns="57607"/>
          <a:lstStyle>
            <a:lvl1pPr marL="609600" indent="-609600" algn="l" rtl="0" eaLnBrk="0" fontAlgn="base" hangingPunct="0">
              <a:lnSpc>
                <a:spcPct val="140000"/>
              </a:lnSpc>
              <a:spcBef>
                <a:spcPct val="20000"/>
              </a:spcBef>
              <a:spcAft>
                <a:spcPct val="0"/>
              </a:spcAft>
              <a:buClr>
                <a:srgbClr val="40D59B"/>
              </a:buClr>
              <a:buFont typeface="Wingdings" panose="05000000000000000000" charset="0"/>
              <a:buChar char=""/>
              <a:defRPr sz="2600" b="1" kern="120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1066800" lvl="1" indent="-457200" algn="l" rtl="0" eaLnBrk="0" fontAlgn="base" hangingPunct="0">
              <a:lnSpc>
                <a:spcPct val="120000"/>
              </a:lnSpc>
              <a:spcBef>
                <a:spcPct val="20000"/>
              </a:spcBef>
              <a:spcAft>
                <a:spcPct val="0"/>
              </a:spcAft>
              <a:buClr>
                <a:srgbClr val="40D59B"/>
              </a:buClr>
              <a:buSzPct val="90000"/>
              <a:buFont typeface="Wingdings" panose="05000000000000000000" charset="0"/>
              <a:buChar char=""/>
              <a:defRPr sz="2200" b="1" kern="120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600200" lvl="2" indent="-381000" algn="l" rtl="0" eaLnBrk="0" fontAlgn="base" hangingPunct="0">
              <a:lnSpc>
                <a:spcPct val="130000"/>
              </a:lnSpc>
              <a:spcBef>
                <a:spcPct val="20000"/>
              </a:spcBef>
              <a:spcAft>
                <a:spcPct val="0"/>
              </a:spcAft>
              <a:buClr>
                <a:srgbClr val="40D59B"/>
              </a:buClr>
              <a:buSzPct val="85000"/>
              <a:buFont typeface="Wingdings" panose="05000000000000000000" charset="0"/>
              <a:buChar char="q"/>
              <a:defRPr sz="2000" b="0" kern="1200">
                <a:solidFill>
                  <a:schemeClr val="tx1">
                    <a:lumMod val="75000"/>
                    <a:lumOff val="25000"/>
                  </a:schemeClr>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2209800" lvl="3" indent="-381000" algn="l" rtl="0" eaLnBrk="0" fontAlgn="base" hangingPunct="0">
              <a:spcBef>
                <a:spcPct val="20000"/>
              </a:spcBef>
              <a:spcAft>
                <a:spcPct val="0"/>
              </a:spcAft>
              <a:buClr>
                <a:srgbClr val="40D59B"/>
              </a:buClr>
              <a:buFont typeface="Wingdings" panose="05000000000000000000" charset="0"/>
              <a:buChar char="q"/>
              <a:defRPr sz="2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743200" lvl="4" indent="-304800" algn="l" rtl="0" eaLnBrk="0" fontAlgn="base" hangingPunct="0">
              <a:spcBef>
                <a:spcPct val="20000"/>
              </a:spcBef>
              <a:spcAft>
                <a:spcPct val="0"/>
              </a:spcAft>
              <a:buClr>
                <a:srgbClr val="A0C10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165" lvl="5"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6pPr>
            <a:lvl7pPr marL="3961765" lvl="6"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7pPr>
            <a:lvl8pPr marL="4571365" lvl="7"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8pPr>
            <a:lvl9pPr marL="5180965" lvl="8"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9pPr>
          </a:lstStyle>
          <a:p>
            <a:r>
              <a:rPr>
                <a:sym typeface="+mn-ea"/>
              </a:rPr>
              <a:t>slot的定义是用于组件内容分发</a:t>
            </a:r>
            <a:endParaRPr>
              <a:sym typeface="+mn-ea"/>
            </a:endParaRPr>
          </a:p>
          <a:p>
            <a:pPr lvl="1"/>
            <a:r>
              <a:rPr>
                <a:sym typeface="+mn-ea"/>
              </a:rPr>
              <a:t>在组件化开发中，虽然组件是一样的，但是在不同的使用场景</a:t>
            </a:r>
            <a:r>
              <a:rPr lang="zh-CN">
                <a:sym typeface="+mn-ea"/>
              </a:rPr>
              <a:t>中</a:t>
            </a:r>
            <a:r>
              <a:rPr>
                <a:sym typeface="+mn-ea"/>
              </a:rPr>
              <a:t>组件的某一部分内容需要有不同的显示</a:t>
            </a:r>
            <a:r>
              <a:rPr lang="zh-CN">
                <a:sym typeface="+mn-ea"/>
              </a:rPr>
              <a:t>情况</a:t>
            </a:r>
            <a:endParaRPr>
              <a:sym typeface="+mn-ea"/>
            </a:endParaRPr>
          </a:p>
          <a:p>
            <a:pPr lvl="0"/>
            <a:r>
              <a:rPr lang="en-US" altLang="zh-CN">
                <a:sym typeface="+mn-ea"/>
              </a:rPr>
              <a:t>slot</a:t>
            </a:r>
            <a:r>
              <a:rPr lang="zh-CN" altLang="en-US">
                <a:sym typeface="+mn-ea"/>
              </a:rPr>
              <a:t>分类</a:t>
            </a:r>
            <a:endParaRPr lang="zh-CN" altLang="en-US">
              <a:sym typeface="+mn-ea"/>
            </a:endParaRPr>
          </a:p>
          <a:p>
            <a:pPr lvl="1"/>
            <a:r>
              <a:rPr lang="en-US" altLang="zh-CN">
                <a:sym typeface="+mn-ea"/>
              </a:rPr>
              <a:t>匿名slot</a:t>
            </a:r>
            <a:endParaRPr lang="en-US" altLang="zh-CN">
              <a:sym typeface="+mn-ea"/>
            </a:endParaRPr>
          </a:p>
          <a:p>
            <a:pPr lvl="1"/>
            <a:r>
              <a:rPr lang="en-US" altLang="zh-CN">
                <a:sym typeface="+mn-ea"/>
              </a:rPr>
              <a:t>具名slot</a:t>
            </a:r>
            <a:endParaRPr lang="en-US" altLang="zh-CN">
              <a:sym typeface="+mn-ea"/>
            </a:endParaRPr>
          </a:p>
          <a:p>
            <a:pPr lvl="1"/>
            <a:endParaRPr lang="zh-CN" altLang="en-US">
              <a:sym typeface="+mn-ea"/>
            </a:endParaRPr>
          </a:p>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匿名slot</a:t>
            </a:r>
            <a:r>
              <a:rPr lang="en-US" sz="3700">
                <a:sym typeface="+mn-ea"/>
              </a:rPr>
              <a:t>2-1</a:t>
            </a:r>
            <a:endParaRPr lang="en-US" sz="3700">
              <a:sym typeface="+mn-ea"/>
            </a:endParaRPr>
          </a:p>
        </p:txBody>
      </p:sp>
      <p:sp>
        <p:nvSpPr>
          <p:cNvPr id="7171" name="内容占位符 2"/>
          <p:cNvSpPr>
            <a:spLocks noGrp="1" noChangeArrowheads="1"/>
          </p:cNvSpPr>
          <p:nvPr>
            <p:ph idx="1"/>
          </p:nvPr>
        </p:nvSpPr>
        <p:spPr>
          <a:xfrm>
            <a:off x="771525" y="1308100"/>
            <a:ext cx="10146030" cy="4818380"/>
          </a:xfrm>
        </p:spPr>
        <p:txBody>
          <a:bodyPr/>
          <a:lstStyle/>
          <a:p>
            <a:r>
              <a:rPr lang="zh-CN" altLang="en-US" smtClean="0">
                <a:latin typeface="Arial" panose="020B0604020202020204" pitchFamily="34" charset="0"/>
                <a:sym typeface="+mn-ea"/>
              </a:rPr>
              <a:t>匿名slot从字面意思来理解是没有名字的</a:t>
            </a:r>
            <a:r>
              <a:rPr lang="en-US" altLang="zh-CN" smtClean="0">
                <a:latin typeface="Arial" panose="020B0604020202020204" pitchFamily="34" charset="0"/>
                <a:sym typeface="+mn-ea"/>
              </a:rPr>
              <a:t>slot</a:t>
            </a:r>
            <a:r>
              <a:rPr lang="zh-CN" altLang="en-US" smtClean="0">
                <a:latin typeface="Arial" panose="020B0604020202020204" pitchFamily="34" charset="0"/>
                <a:sym typeface="+mn-ea"/>
              </a:rPr>
              <a:t>，特点就是可以放任何想放置的内容</a:t>
            </a:r>
            <a:endParaRPr lang="zh-CN" altLang="en-US" smtClean="0">
              <a:latin typeface="Arial" panose="020B0604020202020204" pitchFamily="34" charset="0"/>
              <a:sym typeface="+mn-ea"/>
            </a:endParaRPr>
          </a:p>
          <a:p>
            <a:pPr lvl="0"/>
            <a:endParaRPr lang="zh-CN" altLang="en-US">
              <a:sym typeface="+mn-ea"/>
            </a:endParaRPr>
          </a:p>
          <a:p>
            <a:endParaRPr lang="zh-CN" altLang="en-US"/>
          </a:p>
        </p:txBody>
      </p:sp>
      <p:sp>
        <p:nvSpPr>
          <p:cNvPr id="2" name="AutoShape 7"/>
          <p:cNvSpPr>
            <a:spLocks noChangeArrowheads="1"/>
          </p:cNvSpPr>
          <p:nvPr/>
        </p:nvSpPr>
        <p:spPr bwMode="auto">
          <a:xfrm>
            <a:off x="1324610" y="2624455"/>
            <a:ext cx="8786495" cy="246507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&lt;div class="page"&gt;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        &lt;p&gt;头部区域&lt;/p&gt;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        </a:t>
            </a: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&lt;slot&gt;如果没有分发内容，则显示默认提示&lt;/slot&gt;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        &lt;p&gt;底部区域&lt;/p&gt;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&lt;/div&gt;</a:t>
            </a:r>
            <a:endParaRPr b="1" dirty="0">
              <a:latin typeface="+mn-lt"/>
            </a:endParaRPr>
          </a:p>
        </p:txBody>
      </p:sp>
      <p:grpSp>
        <p:nvGrpSpPr>
          <p:cNvPr id="5" name="组合 4"/>
          <p:cNvGrpSpPr/>
          <p:nvPr/>
        </p:nvGrpSpPr>
        <p:grpSpPr>
          <a:xfrm>
            <a:off x="4267200" y="5559425"/>
            <a:ext cx="2954020" cy="614680"/>
            <a:chOff x="1488" y="2503"/>
            <a:chExt cx="5665" cy="918"/>
          </a:xfrm>
        </p:grpSpPr>
        <p:sp>
          <p:nvSpPr>
            <p:cNvPr id="6" name="圆角矩形 5"/>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7" name="组合 6"/>
            <p:cNvGrpSpPr/>
            <p:nvPr/>
          </p:nvGrpSpPr>
          <p:grpSpPr>
            <a:xfrm>
              <a:off x="1638" y="2598"/>
              <a:ext cx="5347" cy="737"/>
              <a:chOff x="1638" y="2598"/>
              <a:chExt cx="5347" cy="737"/>
            </a:xfrm>
          </p:grpSpPr>
          <p:sp>
            <p:nvSpPr>
              <p:cNvPr id="15" name="文本框 14"/>
              <p:cNvSpPr txBox="1"/>
              <p:nvPr/>
            </p:nvSpPr>
            <p:spPr>
              <a:xfrm>
                <a:off x="248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11</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slot</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6" name="组合 67"/>
              <p:cNvGrpSpPr/>
              <p:nvPr/>
            </p:nvGrpSpPr>
            <p:grpSpPr bwMode="auto">
              <a:xfrm>
                <a:off x="1638" y="2598"/>
                <a:ext cx="904" cy="737"/>
                <a:chOff x="6040078" y="1124092"/>
                <a:chExt cx="573559" cy="467880"/>
              </a:xfrm>
            </p:grpSpPr>
            <p:pic>
              <p:nvPicPr>
                <p:cNvPr id="17" name="Picture 13" descr="E:\设计\06-2018\前端5.0PPT\辅导.png辅导"/>
                <p:cNvPicPr>
                  <a:picLocks noChangeAspect="1" noChangeArrowheads="1"/>
                </p:cNvPicPr>
                <p:nvPr/>
              </p:nvPicPr>
              <p:blipFill>
                <a:blip r:embed="rId1"/>
                <a:srcRect/>
                <a:stretch>
                  <a:fillRect/>
                </a:stretch>
              </p:blipFill>
              <p:spPr bwMode="auto">
                <a:xfrm>
                  <a:off x="6040078" y="1124092"/>
                  <a:ext cx="573289" cy="46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53"/>
                <p:cNvSpPr txBox="1"/>
                <p:nvPr/>
              </p:nvSpPr>
              <p:spPr>
                <a:xfrm>
                  <a:off x="6303730" y="1155900"/>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匿名slot</a:t>
            </a:r>
            <a:r>
              <a:rPr lang="en-US" sz="3700">
                <a:sym typeface="+mn-ea"/>
              </a:rPr>
              <a:t>2-2</a:t>
            </a:r>
            <a:endParaRPr lang="en-US" sz="3700">
              <a:sym typeface="+mn-ea"/>
            </a:endParaRPr>
          </a:p>
        </p:txBody>
      </p:sp>
      <p:sp>
        <p:nvSpPr>
          <p:cNvPr id="7171" name="内容占位符 2"/>
          <p:cNvSpPr>
            <a:spLocks noGrp="1" noChangeArrowheads="1"/>
          </p:cNvSpPr>
          <p:nvPr>
            <p:ph idx="1"/>
          </p:nvPr>
        </p:nvSpPr>
        <p:spPr>
          <a:xfrm>
            <a:off x="771525" y="1308100"/>
            <a:ext cx="10146030" cy="4818380"/>
          </a:xfrm>
        </p:spPr>
        <p:txBody>
          <a:bodyPr/>
          <a:lstStyle/>
          <a:p>
            <a:r>
              <a:rPr lang="zh-CN" altLang="en-US" smtClean="0">
                <a:latin typeface="Arial" panose="020B0604020202020204" pitchFamily="34" charset="0"/>
                <a:sym typeface="+mn-ea"/>
              </a:rPr>
              <a:t>在父组件中引用弹出框组件</a:t>
            </a:r>
            <a:endParaRPr lang="zh-CN" altLang="en-US" smtClean="0">
              <a:latin typeface="Arial" panose="020B0604020202020204" pitchFamily="34" charset="0"/>
              <a:sym typeface="+mn-ea"/>
            </a:endParaRPr>
          </a:p>
          <a:p>
            <a:pPr lvl="0"/>
            <a:endParaRPr lang="zh-CN" altLang="en-US">
              <a:sym typeface="+mn-ea"/>
            </a:endParaRPr>
          </a:p>
          <a:p>
            <a:endParaRPr lang="zh-CN" altLang="en-US"/>
          </a:p>
        </p:txBody>
      </p:sp>
      <p:sp>
        <p:nvSpPr>
          <p:cNvPr id="2" name="AutoShape 7"/>
          <p:cNvSpPr>
            <a:spLocks noChangeArrowheads="1"/>
          </p:cNvSpPr>
          <p:nvPr/>
        </p:nvSpPr>
        <p:spPr bwMode="auto">
          <a:xfrm>
            <a:off x="1350645" y="2062480"/>
            <a:ext cx="8786495" cy="224028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&lt;popup&gt;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    </a:t>
            </a: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&lt;h1&gt;显示弹出框内容&lt;/h1&gt;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&lt;/popup&gt;</a:t>
            </a:r>
            <a:endParaRPr b="1"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4"/>
          <p:cNvGrpSpPr/>
          <p:nvPr/>
        </p:nvGrpSpPr>
        <p:grpSpPr>
          <a:xfrm>
            <a:off x="4267200" y="5559425"/>
            <a:ext cx="2954020" cy="614680"/>
            <a:chOff x="1488" y="2503"/>
            <a:chExt cx="5665" cy="918"/>
          </a:xfrm>
        </p:grpSpPr>
        <p:sp>
          <p:nvSpPr>
            <p:cNvPr id="6" name="圆角矩形 5"/>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7" name="组合 6"/>
            <p:cNvGrpSpPr/>
            <p:nvPr/>
          </p:nvGrpSpPr>
          <p:grpSpPr>
            <a:xfrm>
              <a:off x="1638" y="2598"/>
              <a:ext cx="5347" cy="737"/>
              <a:chOff x="1638" y="2598"/>
              <a:chExt cx="5347" cy="737"/>
            </a:xfrm>
          </p:grpSpPr>
          <p:sp>
            <p:nvSpPr>
              <p:cNvPr id="15" name="文本框 14"/>
              <p:cNvSpPr txBox="1"/>
              <p:nvPr/>
            </p:nvSpPr>
            <p:spPr>
              <a:xfrm>
                <a:off x="248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12</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slot</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6" name="组合 67"/>
              <p:cNvGrpSpPr/>
              <p:nvPr/>
            </p:nvGrpSpPr>
            <p:grpSpPr bwMode="auto">
              <a:xfrm>
                <a:off x="1638" y="2598"/>
                <a:ext cx="904" cy="737"/>
                <a:chOff x="6040078" y="1124092"/>
                <a:chExt cx="573559" cy="467880"/>
              </a:xfrm>
            </p:grpSpPr>
            <p:pic>
              <p:nvPicPr>
                <p:cNvPr id="17" name="Picture 13" descr="E:\设计\06-2018\前端5.0PPT\辅导.png辅导"/>
                <p:cNvPicPr>
                  <a:picLocks noChangeAspect="1" noChangeArrowheads="1"/>
                </p:cNvPicPr>
                <p:nvPr/>
              </p:nvPicPr>
              <p:blipFill>
                <a:blip r:embed="rId1"/>
                <a:srcRect/>
                <a:stretch>
                  <a:fillRect/>
                </a:stretch>
              </p:blipFill>
              <p:spPr bwMode="auto">
                <a:xfrm>
                  <a:off x="6040078" y="1124092"/>
                  <a:ext cx="573289" cy="46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53"/>
                <p:cNvSpPr txBox="1"/>
                <p:nvPr/>
              </p:nvSpPr>
              <p:spPr>
                <a:xfrm>
                  <a:off x="6303730" y="1155900"/>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47" name="图片 47" descr="7.13 匿名slot"/>
          <p:cNvPicPr>
            <a:picLocks noChangeAspect="1"/>
          </p:cNvPicPr>
          <p:nvPr/>
        </p:nvPicPr>
        <p:blipFill>
          <a:blip r:embed="rId2"/>
          <a:stretch>
            <a:fillRect/>
          </a:stretch>
        </p:blipFill>
        <p:spPr>
          <a:xfrm>
            <a:off x="5556885" y="1766570"/>
            <a:ext cx="5113655" cy="3132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t>具名slot</a:t>
            </a:r>
            <a:r>
              <a:rPr lang="en-US"/>
              <a:t>2</a:t>
            </a:r>
            <a:r>
              <a:rPr lang="en-US"/>
              <a:t>-1</a:t>
            </a:r>
            <a:endParaRPr lang="en-US"/>
          </a:p>
        </p:txBody>
      </p:sp>
      <p:sp>
        <p:nvSpPr>
          <p:cNvPr id="7171" name="内容占位符 2"/>
          <p:cNvSpPr>
            <a:spLocks noGrp="1" noChangeArrowheads="1"/>
          </p:cNvSpPr>
          <p:nvPr>
            <p:ph idx="1"/>
          </p:nvPr>
        </p:nvSpPr>
        <p:spPr>
          <a:xfrm>
            <a:off x="771525" y="1308100"/>
            <a:ext cx="10589260" cy="4818380"/>
          </a:xfrm>
        </p:spPr>
        <p:txBody>
          <a:bodyPr/>
          <a:lstStyle/>
          <a:p>
            <a:r>
              <a:t>具名slot是每个slot都有名字，不能随意替换</a:t>
            </a:r>
          </a:p>
          <a:p>
            <a:pPr lvl="1"/>
            <a:r>
              <a:t>具名slot可以用一个特殊属性 name 来配置如何分发内容，多个slot可以有不同的名字，具名slot将匹配内容片段中有对应slot特性的元素</a:t>
            </a:r>
          </a:p>
          <a:p>
            <a:pPr lvl="0" algn="l"/>
            <a:endParaRPr lang="zh-CN" altLang="en-US" sz="2600">
              <a:sym typeface="+mn-ea"/>
            </a:endParaRPr>
          </a:p>
          <a:p>
            <a:pPr lvl="0"/>
          </a:p>
          <a:p>
            <a:pPr lvl="1"/>
          </a:p>
          <a:p>
            <a:endParaRPr lang="en-US" altLang="zh-CN"/>
          </a:p>
          <a:p>
            <a:pPr lvl="0"/>
            <a:endParaRPr lang="en-US" altLang="zh-CN"/>
          </a:p>
        </p:txBody>
      </p:sp>
      <p:sp>
        <p:nvSpPr>
          <p:cNvPr id="2" name="AutoShape 7"/>
          <p:cNvSpPr>
            <a:spLocks noChangeArrowheads="1"/>
          </p:cNvSpPr>
          <p:nvPr/>
        </p:nvSpPr>
        <p:spPr bwMode="auto">
          <a:xfrm>
            <a:off x="1324610" y="2910205"/>
            <a:ext cx="8786495" cy="246507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&lt;div class="page"&gt;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        </a:t>
            </a: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&lt;slot name="CPU"&gt;这儿是CPU插槽&lt;/slot&gt;</a:t>
            </a:r>
            <a:endPar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&lt;slot name="GPU"&gt;这儿是显卡插槽&lt;/slot&gt;</a:t>
            </a:r>
            <a:endPar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&lt;slot name="Memory"&gt;这儿是内存插槽&lt;/slot&gt;</a:t>
            </a:r>
            <a:endPar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&lt;slot name="Hard-drive"&gt;这儿是硬盘插槽&lt;/slot&gt;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&lt;/div&gt;</a:t>
            </a:r>
            <a:endParaRPr b="1"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4"/>
          <p:cNvGrpSpPr/>
          <p:nvPr/>
        </p:nvGrpSpPr>
        <p:grpSpPr>
          <a:xfrm>
            <a:off x="4267200" y="5559425"/>
            <a:ext cx="2954020" cy="614680"/>
            <a:chOff x="1488" y="2503"/>
            <a:chExt cx="5665" cy="918"/>
          </a:xfrm>
        </p:grpSpPr>
        <p:sp>
          <p:nvSpPr>
            <p:cNvPr id="6" name="圆角矩形 5"/>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7" name="组合 6"/>
            <p:cNvGrpSpPr/>
            <p:nvPr/>
          </p:nvGrpSpPr>
          <p:grpSpPr>
            <a:xfrm>
              <a:off x="1638" y="2598"/>
              <a:ext cx="5347" cy="737"/>
              <a:chOff x="1638" y="2598"/>
              <a:chExt cx="5347" cy="737"/>
            </a:xfrm>
          </p:grpSpPr>
          <p:sp>
            <p:nvSpPr>
              <p:cNvPr id="15" name="文本框 14"/>
              <p:cNvSpPr txBox="1"/>
              <p:nvPr/>
            </p:nvSpPr>
            <p:spPr>
              <a:xfrm>
                <a:off x="248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13</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slot</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6" name="组合 67"/>
              <p:cNvGrpSpPr/>
              <p:nvPr/>
            </p:nvGrpSpPr>
            <p:grpSpPr bwMode="auto">
              <a:xfrm>
                <a:off x="1638" y="2598"/>
                <a:ext cx="904" cy="737"/>
                <a:chOff x="6040078" y="1124092"/>
                <a:chExt cx="573559" cy="467880"/>
              </a:xfrm>
            </p:grpSpPr>
            <p:pic>
              <p:nvPicPr>
                <p:cNvPr id="17" name="Picture 13" descr="E:\设计\06-2018\前端5.0PPT\辅导.png辅导"/>
                <p:cNvPicPr>
                  <a:picLocks noChangeAspect="1" noChangeArrowheads="1"/>
                </p:cNvPicPr>
                <p:nvPr/>
              </p:nvPicPr>
              <p:blipFill>
                <a:blip r:embed="rId1"/>
                <a:srcRect/>
                <a:stretch>
                  <a:fillRect/>
                </a:stretch>
              </p:blipFill>
              <p:spPr bwMode="auto">
                <a:xfrm>
                  <a:off x="6040078" y="1124092"/>
                  <a:ext cx="573289" cy="46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53"/>
                <p:cNvSpPr txBox="1"/>
                <p:nvPr/>
              </p:nvSpPr>
              <p:spPr>
                <a:xfrm>
                  <a:off x="6303730" y="1155900"/>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t>具名slot</a:t>
            </a:r>
            <a:r>
              <a:rPr lang="en-US"/>
              <a:t>2-2</a:t>
            </a:r>
            <a:endParaRPr lang="en-US"/>
          </a:p>
        </p:txBody>
      </p:sp>
      <p:sp>
        <p:nvSpPr>
          <p:cNvPr id="7171" name="内容占位符 2"/>
          <p:cNvSpPr>
            <a:spLocks noGrp="1" noChangeArrowheads="1"/>
          </p:cNvSpPr>
          <p:nvPr>
            <p:ph idx="1"/>
          </p:nvPr>
        </p:nvSpPr>
        <p:spPr>
          <a:xfrm>
            <a:off x="771525" y="1308100"/>
            <a:ext cx="10589260" cy="4818380"/>
          </a:xfrm>
        </p:spPr>
        <p:txBody>
          <a:bodyPr/>
          <a:lstStyle/>
          <a:p>
            <a:r>
              <a:rPr lang="zh-CN" altLang="en-US" smtClean="0">
                <a:latin typeface="Arial" panose="020B0604020202020204" pitchFamily="34" charset="0"/>
                <a:sym typeface="+mn-ea"/>
              </a:rPr>
              <a:t>在父组件中引用电脑组件</a:t>
            </a:r>
          </a:p>
          <a:p>
            <a:pPr lvl="0" algn="l"/>
            <a:endParaRPr lang="zh-CN" altLang="en-US" sz="2600">
              <a:sym typeface="+mn-ea"/>
            </a:endParaRPr>
          </a:p>
          <a:p>
            <a:pPr lvl="0"/>
          </a:p>
          <a:p>
            <a:pPr lvl="1"/>
          </a:p>
          <a:p>
            <a:endParaRPr lang="en-US" altLang="zh-CN"/>
          </a:p>
          <a:p>
            <a:pPr lvl="0"/>
            <a:endParaRPr lang="en-US" altLang="zh-CN"/>
          </a:p>
        </p:txBody>
      </p:sp>
      <p:sp>
        <p:nvSpPr>
          <p:cNvPr id="2" name="AutoShape 7"/>
          <p:cNvSpPr>
            <a:spLocks noChangeArrowheads="1"/>
          </p:cNvSpPr>
          <p:nvPr/>
        </p:nvSpPr>
        <p:spPr bwMode="auto">
          <a:xfrm>
            <a:off x="1324610" y="2076450"/>
            <a:ext cx="8786495" cy="329882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&lt;computer&gt;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       &lt;div </a:t>
            </a: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slot="CPU"</a:t>
            </a:r>
            <a:r>
              <a:rPr b="1" dirty="0">
                <a:latin typeface="微软雅黑" panose="020B0503020204020204" pitchFamily="34" charset="-122"/>
                <a:ea typeface="微软雅黑" panose="020B0503020204020204" pitchFamily="34" charset="-122"/>
                <a:cs typeface="微软雅黑" panose="020B0503020204020204" pitchFamily="34" charset="-122"/>
              </a:rPr>
              <a:t>&gt;Intel Core i7&lt;/div&gt;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       &lt;div </a:t>
            </a: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slot="GPU"</a:t>
            </a:r>
            <a:r>
              <a:rPr b="1" dirty="0">
                <a:latin typeface="微软雅黑" panose="020B0503020204020204" pitchFamily="34" charset="-122"/>
                <a:ea typeface="微软雅黑" panose="020B0503020204020204" pitchFamily="34" charset="-122"/>
                <a:cs typeface="微软雅黑" panose="020B0503020204020204" pitchFamily="34" charset="-122"/>
              </a:rPr>
              <a:t>&gt;GTX980Ti&lt;/div&gt;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       &lt;div </a:t>
            </a: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slot="Memory"</a:t>
            </a:r>
            <a:r>
              <a:rPr b="1" dirty="0">
                <a:latin typeface="微软雅黑" panose="020B0503020204020204" pitchFamily="34" charset="-122"/>
                <a:ea typeface="微软雅黑" panose="020B0503020204020204" pitchFamily="34" charset="-122"/>
                <a:cs typeface="微软雅黑" panose="020B0503020204020204" pitchFamily="34" charset="-122"/>
              </a:rPr>
              <a:t>&gt;Kingston 32G&lt;/div&gt;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       &lt;div </a:t>
            </a:r>
            <a:r>
              <a:rPr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slot="Hard-drive"</a:t>
            </a:r>
            <a:r>
              <a:rPr b="1" dirty="0">
                <a:latin typeface="微软雅黑" panose="020B0503020204020204" pitchFamily="34" charset="-122"/>
                <a:ea typeface="微软雅黑" panose="020B0503020204020204" pitchFamily="34" charset="-122"/>
                <a:cs typeface="微软雅黑" panose="020B0503020204020204" pitchFamily="34" charset="-122"/>
              </a:rPr>
              <a:t>&gt;Samsung SSD 1T&lt;/div&gt;</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spcBef>
                <a:spcPct val="20000"/>
              </a:spcBef>
              <a:buClr>
                <a:schemeClr val="tx2"/>
              </a:buClr>
              <a:defRPr/>
            </a:pPr>
            <a:r>
              <a:rPr b="1" dirty="0">
                <a:latin typeface="微软雅黑" panose="020B0503020204020204" pitchFamily="34" charset="-122"/>
                <a:ea typeface="微软雅黑" panose="020B0503020204020204" pitchFamily="34" charset="-122"/>
                <a:cs typeface="微软雅黑" panose="020B0503020204020204" pitchFamily="34" charset="-122"/>
              </a:rPr>
              <a:t>&lt;/computer&gt;</a:t>
            </a:r>
            <a:endParaRPr b="1"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4"/>
          <p:cNvGrpSpPr/>
          <p:nvPr/>
        </p:nvGrpSpPr>
        <p:grpSpPr>
          <a:xfrm>
            <a:off x="4267200" y="5559425"/>
            <a:ext cx="2954020" cy="614680"/>
            <a:chOff x="1488" y="2503"/>
            <a:chExt cx="5665" cy="918"/>
          </a:xfrm>
        </p:grpSpPr>
        <p:sp>
          <p:nvSpPr>
            <p:cNvPr id="6" name="圆角矩形 5"/>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7" name="组合 6"/>
            <p:cNvGrpSpPr/>
            <p:nvPr/>
          </p:nvGrpSpPr>
          <p:grpSpPr>
            <a:xfrm>
              <a:off x="1638" y="2598"/>
              <a:ext cx="5347" cy="737"/>
              <a:chOff x="1638" y="2598"/>
              <a:chExt cx="5347" cy="737"/>
            </a:xfrm>
          </p:grpSpPr>
          <p:sp>
            <p:nvSpPr>
              <p:cNvPr id="15" name="文本框 14"/>
              <p:cNvSpPr txBox="1"/>
              <p:nvPr/>
            </p:nvSpPr>
            <p:spPr>
              <a:xfrm>
                <a:off x="248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13</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slot</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6" name="组合 67"/>
              <p:cNvGrpSpPr/>
              <p:nvPr/>
            </p:nvGrpSpPr>
            <p:grpSpPr bwMode="auto">
              <a:xfrm>
                <a:off x="1638" y="2598"/>
                <a:ext cx="904" cy="737"/>
                <a:chOff x="6040078" y="1124092"/>
                <a:chExt cx="573559" cy="467880"/>
              </a:xfrm>
            </p:grpSpPr>
            <p:pic>
              <p:nvPicPr>
                <p:cNvPr id="17" name="Picture 13" descr="E:\设计\06-2018\前端5.0PPT\辅导.png辅导"/>
                <p:cNvPicPr>
                  <a:picLocks noChangeAspect="1" noChangeArrowheads="1"/>
                </p:cNvPicPr>
                <p:nvPr/>
              </p:nvPicPr>
              <p:blipFill>
                <a:blip r:embed="rId1"/>
                <a:srcRect/>
                <a:stretch>
                  <a:fillRect/>
                </a:stretch>
              </p:blipFill>
              <p:spPr bwMode="auto">
                <a:xfrm>
                  <a:off x="6040078" y="1124092"/>
                  <a:ext cx="573289" cy="46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53"/>
                <p:cNvSpPr txBox="1"/>
                <p:nvPr/>
              </p:nvSpPr>
              <p:spPr>
                <a:xfrm>
                  <a:off x="6303730" y="1155900"/>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53" name="图片 53" descr="7.14 具名slot"/>
          <p:cNvPicPr>
            <a:picLocks noChangeAspect="1"/>
          </p:cNvPicPr>
          <p:nvPr/>
        </p:nvPicPr>
        <p:blipFill>
          <a:blip r:embed="rId2"/>
          <a:stretch>
            <a:fillRect/>
          </a:stretch>
        </p:blipFill>
        <p:spPr>
          <a:xfrm>
            <a:off x="5059680" y="1834515"/>
            <a:ext cx="5859145" cy="3588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t>总结</a:t>
            </a:r>
          </a:p>
        </p:txBody>
      </p:sp>
      <p:sp>
        <p:nvSpPr>
          <p:cNvPr id="53251" name="TextBox 4"/>
          <p:cNvSpPr txBox="1">
            <a:spLocks noChangeArrowheads="1"/>
          </p:cNvSpPr>
          <p:nvPr/>
        </p:nvSpPr>
        <p:spPr bwMode="auto">
          <a:xfrm>
            <a:off x="3527842" y="1617209"/>
            <a:ext cx="6383338" cy="439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404040"/>
                </a:solidFill>
                <a:ea typeface="微软雅黑" panose="020B0503020204020204" pitchFamily="34" charset="-122"/>
                <a:cs typeface="Arial" panose="020B0604020202020204" pitchFamily="34" charset="0"/>
              </a:rPr>
              <a:t>组件概念与复用</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latin typeface="微软雅黑" panose="020B0503020204020204" pitchFamily="34" charset="-122"/>
              <a:ea typeface="微软雅黑" panose="020B0503020204020204" pitchFamily="34" charset="-122"/>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使用props传递数据</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组件通信</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slot分发内容</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ea typeface="微软雅黑" panose="020B0503020204020204" pitchFamily="34" charset="-122"/>
              <a:cs typeface="Arial" panose="020B0604020202020204" pitchFamily="34" charset="0"/>
            </a:endParaRPr>
          </a:p>
        </p:txBody>
      </p:sp>
      <p:sp>
        <p:nvSpPr>
          <p:cNvPr id="53252" name="AutoShape 3"/>
          <p:cNvSpPr/>
          <p:nvPr/>
        </p:nvSpPr>
        <p:spPr bwMode="auto">
          <a:xfrm>
            <a:off x="5199380" y="5009515"/>
            <a:ext cx="176530" cy="906780"/>
          </a:xfrm>
          <a:prstGeom prst="leftBrace">
            <a:avLst>
              <a:gd name="adj1" fmla="val 61885"/>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53254" name="TextBox 12"/>
          <p:cNvSpPr txBox="1">
            <a:spLocks noChangeArrowheads="1"/>
          </p:cNvSpPr>
          <p:nvPr/>
        </p:nvSpPr>
        <p:spPr bwMode="auto">
          <a:xfrm>
            <a:off x="5376545" y="4834890"/>
            <a:ext cx="3739515" cy="117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sz="1800" b="1" dirty="0" smtClean="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什么是 slot</a:t>
            </a:r>
            <a:endParaRPr sz="1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30000"/>
              </a:lnSpc>
            </a:pPr>
            <a:r>
              <a:rPr lang="en-US" altLang="zh-CN" sz="1800" b="1"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匿名slot</a:t>
            </a:r>
            <a:endParaRPr lang="en-US" altLang="zh-CN" sz="1800" b="1"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30000"/>
              </a:lnSpc>
            </a:pPr>
            <a:r>
              <a:rPr lang="zh-CN" altLang="en-US"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具</a:t>
            </a:r>
            <a:r>
              <a:rPr lang="en-US" altLang="zh-CN"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名slot</a:t>
            </a:r>
            <a:endParaRPr lang="en-US" altLang="zh-CN"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256" name="TextBox 15"/>
          <p:cNvSpPr txBox="1">
            <a:spLocks noChangeArrowheads="1"/>
          </p:cNvSpPr>
          <p:nvPr/>
        </p:nvSpPr>
        <p:spPr bwMode="auto">
          <a:xfrm>
            <a:off x="1539875" y="3382010"/>
            <a:ext cx="16427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sz="2000" b="1" dirty="0">
                <a:solidFill>
                  <a:srgbClr val="404040"/>
                </a:solidFill>
                <a:ea typeface="微软雅黑" panose="020B0503020204020204" pitchFamily="34" charset="-122"/>
                <a:cs typeface="Arial" panose="020B0604020202020204" pitchFamily="34" charset="0"/>
              </a:rPr>
              <a:t>组件详解</a:t>
            </a:r>
            <a:endParaRPr sz="2000" b="1" dirty="0">
              <a:solidFill>
                <a:srgbClr val="404040"/>
              </a:solidFill>
              <a:ea typeface="微软雅黑" panose="020B0503020204020204" pitchFamily="34" charset="-122"/>
              <a:cs typeface="Arial" panose="020B0604020202020204" pitchFamily="34" charset="0"/>
            </a:endParaRPr>
          </a:p>
        </p:txBody>
      </p:sp>
      <p:sp>
        <p:nvSpPr>
          <p:cNvPr id="53257" name="AutoShape 3"/>
          <p:cNvSpPr/>
          <p:nvPr/>
        </p:nvSpPr>
        <p:spPr bwMode="auto">
          <a:xfrm>
            <a:off x="3119120" y="1374140"/>
            <a:ext cx="233680" cy="4366260"/>
          </a:xfrm>
          <a:prstGeom prst="leftBrace">
            <a:avLst>
              <a:gd name="adj1" fmla="val 62112"/>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4" name="AutoShape 3"/>
          <p:cNvSpPr/>
          <p:nvPr/>
        </p:nvSpPr>
        <p:spPr bwMode="auto">
          <a:xfrm>
            <a:off x="5388610" y="1362710"/>
            <a:ext cx="274955" cy="901700"/>
          </a:xfrm>
          <a:prstGeom prst="leftBrace">
            <a:avLst>
              <a:gd name="adj1" fmla="val 62207"/>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2" name="矩形 1"/>
          <p:cNvSpPr/>
          <p:nvPr/>
        </p:nvSpPr>
        <p:spPr>
          <a:xfrm>
            <a:off x="5705475" y="1361440"/>
            <a:ext cx="3332480" cy="779780"/>
          </a:xfrm>
          <a:prstGeom prst="rect">
            <a:avLst/>
          </a:prstGeom>
        </p:spPr>
        <p:txBody>
          <a:bodyPr wrap="square">
            <a:spAutoFit/>
          </a:bodyPr>
          <a:lstStyle/>
          <a:p>
            <a:pPr lvl="0">
              <a:lnSpc>
                <a:spcPct val="140000"/>
              </a:lnSpc>
            </a:pPr>
            <a:r>
              <a:rPr lang="zh-CN" altLang="zh-CN" sz="1600" b="1" dirty="0">
                <a:solidFill>
                  <a:srgbClr val="FF0000"/>
                </a:solidFill>
                <a:ea typeface="微软雅黑" panose="020B0503020204020204" pitchFamily="34" charset="-122"/>
                <a:cs typeface="Arial" panose="020B0604020202020204" pitchFamily="34" charset="0"/>
              </a:rPr>
              <a:t>为什么使用组件</a:t>
            </a:r>
            <a:endParaRPr lang="zh-CN" altLang="zh-CN" sz="1600" b="1" dirty="0">
              <a:solidFill>
                <a:srgbClr val="FF0000"/>
              </a:solidFill>
              <a:ea typeface="微软雅黑" panose="020B0503020204020204" pitchFamily="34" charset="-122"/>
              <a:cs typeface="Arial" panose="020B0604020202020204" pitchFamily="34" charset="0"/>
            </a:endParaRPr>
          </a:p>
          <a:p>
            <a:pPr lvl="0">
              <a:lnSpc>
                <a:spcPct val="140000"/>
              </a:lnSpc>
            </a:pPr>
            <a:r>
              <a:rPr lang="zh-CN" altLang="zh-CN" sz="1600" b="1" dirty="0">
                <a:solidFill>
                  <a:srgbClr val="404040"/>
                </a:solidFill>
                <a:ea typeface="微软雅黑" panose="020B0503020204020204" pitchFamily="34" charset="-122"/>
                <a:cs typeface="Arial" panose="020B0604020202020204" pitchFamily="34" charset="0"/>
              </a:rPr>
              <a:t>组件用法</a:t>
            </a:r>
            <a:endParaRPr lang="zh-CN" altLang="zh-CN" sz="1600" b="1" dirty="0">
              <a:solidFill>
                <a:srgbClr val="404040"/>
              </a:solidFill>
              <a:ea typeface="微软雅黑" panose="020B0503020204020204" pitchFamily="34" charset="-122"/>
              <a:cs typeface="Arial" panose="020B0604020202020204" pitchFamily="34" charset="0"/>
            </a:endParaRPr>
          </a:p>
        </p:txBody>
      </p:sp>
      <p:sp>
        <p:nvSpPr>
          <p:cNvPr id="19" name="AutoShape 3"/>
          <p:cNvSpPr/>
          <p:nvPr/>
        </p:nvSpPr>
        <p:spPr bwMode="auto">
          <a:xfrm>
            <a:off x="5916930" y="2665730"/>
            <a:ext cx="218440" cy="775970"/>
          </a:xfrm>
          <a:prstGeom prst="leftBrace">
            <a:avLst>
              <a:gd name="adj1" fmla="val 61885"/>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8" name="TextBox 17"/>
          <p:cNvSpPr txBox="1"/>
          <p:nvPr/>
        </p:nvSpPr>
        <p:spPr>
          <a:xfrm>
            <a:off x="6135370" y="2635250"/>
            <a:ext cx="3138170" cy="810260"/>
          </a:xfrm>
          <a:prstGeom prst="rect">
            <a:avLst/>
          </a:prstGeom>
          <a:noFill/>
        </p:spPr>
        <p:txBody>
          <a:bodyPr wrap="square" rtlCol="0">
            <a:spAutoFit/>
          </a:bodyPr>
          <a:lstStyle/>
          <a:p>
            <a:pPr algn="l">
              <a:lnSpc>
                <a:spcPct val="130000"/>
              </a:lnSpc>
            </a:pPr>
            <a:r>
              <a:rPr lang="zh-CN" altLang="en-US" b="1" dirty="0">
                <a:solidFill>
                  <a:srgbClr val="FF0000"/>
                </a:solidFill>
                <a:latin typeface="微软雅黑" panose="020B0503020204020204" pitchFamily="34" charset="-122"/>
                <a:ea typeface="微软雅黑" panose="020B0503020204020204" pitchFamily="34" charset="-122"/>
              </a:rPr>
              <a:t>基本用法</a:t>
            </a:r>
            <a:endParaRPr lang="zh-CN" altLang="en-US" b="1" dirty="0">
              <a:solidFill>
                <a:srgbClr val="404040"/>
              </a:solidFill>
              <a:latin typeface="微软雅黑" panose="020B0503020204020204" pitchFamily="34" charset="-122"/>
              <a:ea typeface="微软雅黑" panose="020B0503020204020204" pitchFamily="34" charset="-122"/>
            </a:endParaRPr>
          </a:p>
          <a:p>
            <a:pPr algn="l">
              <a:lnSpc>
                <a:spcPct val="130000"/>
              </a:lnSpc>
            </a:pPr>
            <a:r>
              <a:rPr lang="zh-CN" altLang="en-US" b="1" dirty="0">
                <a:solidFill>
                  <a:srgbClr val="FF0000"/>
                </a:solidFill>
                <a:latin typeface="微软雅黑" panose="020B0503020204020204" pitchFamily="34" charset="-122"/>
                <a:ea typeface="微软雅黑" panose="020B0503020204020204" pitchFamily="34" charset="-122"/>
              </a:rPr>
              <a:t>单向数据流</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AutoShape 3"/>
          <p:cNvSpPr/>
          <p:nvPr/>
        </p:nvSpPr>
        <p:spPr bwMode="auto">
          <a:xfrm>
            <a:off x="4740275" y="3844290"/>
            <a:ext cx="145415" cy="810260"/>
          </a:xfrm>
          <a:prstGeom prst="leftBrace">
            <a:avLst>
              <a:gd name="adj1" fmla="val 61885"/>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6" name="TextBox 12"/>
          <p:cNvSpPr txBox="1">
            <a:spLocks noChangeArrowheads="1"/>
          </p:cNvSpPr>
          <p:nvPr/>
        </p:nvSpPr>
        <p:spPr bwMode="auto">
          <a:xfrm>
            <a:off x="4885690" y="3844290"/>
            <a:ext cx="3739515" cy="81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sz="1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自定义事件及$emit方法</a:t>
            </a:r>
            <a:endParaRPr sz="1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30000"/>
              </a:lnSpc>
            </a:pPr>
            <a:r>
              <a:rPr lang="en-US" altLang="zh-CN" sz="1800" b="1"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兄弟组件通信的处理方式</a:t>
            </a:r>
            <a:endParaRPr lang="en-US" altLang="zh-CN" sz="1800" b="1"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sz="3700">
                <a:sym typeface="+mn-ea"/>
              </a:rPr>
              <a:t>本章目标</a:t>
            </a:r>
            <a:endParaRPr lang="zh-CN" altLang="en-US">
              <a:latin typeface="微软雅黑" panose="020B0503020204020204" pitchFamily="34" charset="-122"/>
              <a:ea typeface="微软雅黑" panose="020B0503020204020204" pitchFamily="34" charset="-122"/>
            </a:endParaRPr>
          </a:p>
        </p:txBody>
      </p:sp>
      <p:sp>
        <p:nvSpPr>
          <p:cNvPr id="6147" name="内容占位符 2"/>
          <p:cNvSpPr>
            <a:spLocks noGrp="1" noChangeArrowheads="1"/>
          </p:cNvSpPr>
          <p:nvPr>
            <p:ph idx="1"/>
          </p:nvPr>
        </p:nvSpPr>
        <p:spPr/>
        <p:txBody>
          <a:bodyPr/>
          <a:lstStyle/>
          <a:p>
            <a:r>
              <a:t>掌握props实现父组件传递子组件</a:t>
            </a:r>
          </a:p>
          <a:p>
            <a:r>
              <a:t>掌握自定义事件 $emit方法 实现子组件传递父组件</a:t>
            </a:r>
          </a:p>
          <a:p>
            <a:r>
              <a:t>掌握插槽灵活控制组件内容</a:t>
            </a:r>
          </a:p>
          <a:p/>
          <a:p/>
        </p:txBody>
      </p:sp>
      <p:pic>
        <p:nvPicPr>
          <p:cNvPr id="2" name="图片 1" descr="难点"/>
          <p:cNvPicPr>
            <a:picLocks noChangeAspect="1"/>
          </p:cNvPicPr>
          <p:nvPr/>
        </p:nvPicPr>
        <p:blipFill>
          <a:blip r:embed="rId1"/>
          <a:stretch>
            <a:fillRect/>
          </a:stretch>
        </p:blipFill>
        <p:spPr>
          <a:xfrm>
            <a:off x="6769735" y="2722245"/>
            <a:ext cx="835025" cy="549910"/>
          </a:xfrm>
          <a:prstGeom prst="rect">
            <a:avLst/>
          </a:prstGeom>
        </p:spPr>
      </p:pic>
      <p:pic>
        <p:nvPicPr>
          <p:cNvPr id="4" name="图片 3" descr="重点"/>
          <p:cNvPicPr>
            <a:picLocks noChangeAspect="1"/>
          </p:cNvPicPr>
          <p:nvPr/>
        </p:nvPicPr>
        <p:blipFill>
          <a:blip r:embed="rId2"/>
          <a:stretch>
            <a:fillRect/>
          </a:stretch>
        </p:blipFill>
        <p:spPr>
          <a:xfrm>
            <a:off x="9176385" y="2038350"/>
            <a:ext cx="834390" cy="549275"/>
          </a:xfrm>
          <a:prstGeom prst="rect">
            <a:avLst/>
          </a:prstGeom>
        </p:spPr>
      </p:pic>
      <p:pic>
        <p:nvPicPr>
          <p:cNvPr id="3" name="图片 2" descr="重点"/>
          <p:cNvPicPr>
            <a:picLocks noChangeAspect="1"/>
          </p:cNvPicPr>
          <p:nvPr/>
        </p:nvPicPr>
        <p:blipFill>
          <a:blip r:embed="rId2"/>
          <a:stretch>
            <a:fillRect/>
          </a:stretch>
        </p:blipFill>
        <p:spPr>
          <a:xfrm>
            <a:off x="5825490" y="2706370"/>
            <a:ext cx="834390" cy="549275"/>
          </a:xfrm>
          <a:prstGeom prst="rect">
            <a:avLst/>
          </a:prstGeom>
        </p:spPr>
      </p:pic>
      <p:pic>
        <p:nvPicPr>
          <p:cNvPr id="6" name="图片 5" descr="重点"/>
          <p:cNvPicPr>
            <a:picLocks noChangeAspect="1"/>
          </p:cNvPicPr>
          <p:nvPr/>
        </p:nvPicPr>
        <p:blipFill>
          <a:blip r:embed="rId2"/>
          <a:stretch>
            <a:fillRect/>
          </a:stretch>
        </p:blipFill>
        <p:spPr>
          <a:xfrm>
            <a:off x="6945630" y="1345565"/>
            <a:ext cx="834390" cy="549275"/>
          </a:xfrm>
          <a:prstGeom prst="rect">
            <a:avLst/>
          </a:prstGeom>
        </p:spPr>
      </p:pic>
      <p:pic>
        <p:nvPicPr>
          <p:cNvPr id="7" name="图片 6" descr="难点"/>
          <p:cNvPicPr>
            <a:picLocks noChangeAspect="1"/>
          </p:cNvPicPr>
          <p:nvPr/>
        </p:nvPicPr>
        <p:blipFill>
          <a:blip r:embed="rId1"/>
          <a:stretch>
            <a:fillRect/>
          </a:stretch>
        </p:blipFill>
        <p:spPr>
          <a:xfrm>
            <a:off x="10120630" y="2037715"/>
            <a:ext cx="835025" cy="54991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作业</a:t>
            </a:r>
            <a:endParaRPr lang="zh-CN" altLang="en-US" dirty="0"/>
          </a:p>
        </p:txBody>
      </p:sp>
      <p:sp>
        <p:nvSpPr>
          <p:cNvPr id="3" name="内容占位符 2"/>
          <p:cNvSpPr>
            <a:spLocks noGrp="1"/>
          </p:cNvSpPr>
          <p:nvPr>
            <p:ph idx="1"/>
          </p:nvPr>
        </p:nvSpPr>
        <p:spPr/>
        <p:txBody>
          <a:bodyPr/>
          <a:lstStyle/>
          <a:p>
            <a:pPr lvl="0"/>
            <a:r>
              <a:rPr lang="zh-CN" altLang="en-US"/>
              <a:t>课后作业</a:t>
            </a:r>
            <a:endParaRPr lang="zh-CN" altLang="en-US"/>
          </a:p>
          <a:p>
            <a:pPr lvl="1"/>
            <a:r>
              <a:rPr lang="zh-CN" altLang="en-US">
                <a:solidFill>
                  <a:srgbClr val="FF0000"/>
                </a:solidFill>
              </a:rPr>
              <a:t>教员备课时根据班级情况在此添加内容，应区分必做、选做内容，以满足不同层次学员的需求</a:t>
            </a:r>
            <a:endParaRPr lang="zh-CN" altLang="en-US">
              <a:solidFill>
                <a:srgbClr val="FF0000"/>
              </a:solidFill>
            </a:endParaRPr>
          </a:p>
          <a:p>
            <a:pPr lvl="1"/>
            <a:endParaRPr lang="zh-CN" altLang="en-US"/>
          </a:p>
          <a:p>
            <a:pPr lvl="0"/>
            <a:r>
              <a:rPr lang="zh-CN" altLang="en-US"/>
              <a:t>预习作业</a:t>
            </a:r>
            <a:endParaRPr lang="zh-CN" altLang="en-US"/>
          </a:p>
          <a:p>
            <a:pPr lvl="1"/>
            <a:r>
              <a:rPr lang="zh-CN" altLang="en-US">
                <a:solidFill>
                  <a:srgbClr val="FF0000"/>
                </a:solidFill>
              </a:rPr>
              <a:t>教员备课时根据班级情况在此添加预习内容</a:t>
            </a:r>
            <a:endParaRPr lang="zh-CN" altLang="en-US">
              <a:solidFill>
                <a:srgbClr val="FF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2" name="组合 1"/>
          <p:cNvGrpSpPr/>
          <p:nvPr/>
        </p:nvGrpSpPr>
        <p:grpSpPr>
          <a:xfrm>
            <a:off x="1938338" y="1322388"/>
            <a:ext cx="8239125" cy="4249737"/>
            <a:chOff x="5131" y="3475"/>
            <a:chExt cx="9508" cy="4905"/>
          </a:xfrm>
        </p:grpSpPr>
        <p:sp>
          <p:nvSpPr>
            <p:cNvPr id="3" name="文本框 4"/>
            <p:cNvSpPr txBox="1"/>
            <p:nvPr/>
          </p:nvSpPr>
          <p:spPr>
            <a:xfrm>
              <a:off x="5410" y="7920"/>
              <a:ext cx="3850" cy="460"/>
            </a:xfrm>
            <a:prstGeom prst="rect">
              <a:avLst/>
            </a:prstGeom>
            <a:noFill/>
            <a:ln w="9525">
              <a:noFill/>
            </a:ln>
          </p:spPr>
          <p:txBody>
            <a:bodyPr anchor="t">
              <a:spAutoFit/>
            </a:bodyPr>
            <a:p>
              <a:pPr algn="ctr"/>
              <a:r>
                <a:rPr lang="zh-CN" altLang="en-US" sz="2000" b="1" dirty="0">
                  <a:solidFill>
                    <a:srgbClr val="A0C101"/>
                  </a:solidFill>
                  <a:latin typeface="微软雅黑" panose="020B0503020204020204" pitchFamily="34" charset="-122"/>
                  <a:ea typeface="微软雅黑" panose="020B0503020204020204" pitchFamily="34" charset="-122"/>
                </a:rPr>
                <a:t>扫一扫 关注课工场</a:t>
              </a:r>
              <a:endParaRPr lang="zh-CN" altLang="en-US" sz="2000" b="1" dirty="0">
                <a:solidFill>
                  <a:srgbClr val="A0C101"/>
                </a:solidFill>
                <a:latin typeface="微软雅黑" panose="020B0503020204020204" pitchFamily="34" charset="-122"/>
                <a:ea typeface="微软雅黑" panose="020B0503020204020204" pitchFamily="34" charset="-122"/>
              </a:endParaRPr>
            </a:p>
          </p:txBody>
        </p:sp>
        <p:sp>
          <p:nvSpPr>
            <p:cNvPr id="4" name="文本框 5"/>
            <p:cNvSpPr txBox="1"/>
            <p:nvPr/>
          </p:nvSpPr>
          <p:spPr>
            <a:xfrm>
              <a:off x="10642" y="7920"/>
              <a:ext cx="3848" cy="460"/>
            </a:xfrm>
            <a:prstGeom prst="rect">
              <a:avLst/>
            </a:prstGeom>
            <a:noFill/>
            <a:ln w="9525">
              <a:noFill/>
            </a:ln>
          </p:spPr>
          <p:txBody>
            <a:bodyPr anchor="t">
              <a:spAutoFit/>
            </a:bodyPr>
            <a:p>
              <a:pPr algn="ctr"/>
              <a:r>
                <a:rPr lang="zh-CN" altLang="en-US" sz="2000" b="1" dirty="0">
                  <a:solidFill>
                    <a:srgbClr val="A0C101"/>
                  </a:solidFill>
                  <a:latin typeface="微软雅黑" panose="020B0503020204020204" pitchFamily="34" charset="-122"/>
                  <a:ea typeface="微软雅黑" panose="020B0503020204020204" pitchFamily="34" charset="-122"/>
                </a:rPr>
                <a:t>扫一扫 下载</a:t>
              </a:r>
              <a:r>
                <a:rPr lang="en-US" altLang="zh-CN" sz="2000" b="1" dirty="0">
                  <a:solidFill>
                    <a:srgbClr val="A0C101"/>
                  </a:solidFill>
                  <a:latin typeface="微软雅黑" panose="020B0503020204020204" pitchFamily="34" charset="-122"/>
                  <a:ea typeface="微软雅黑" panose="020B0503020204020204" pitchFamily="34" charset="-122"/>
                </a:rPr>
                <a:t>APP</a:t>
              </a:r>
              <a:endParaRPr lang="en-US" altLang="zh-CN" sz="2000" b="1" dirty="0">
                <a:solidFill>
                  <a:srgbClr val="A0C101"/>
                </a:solidFill>
                <a:latin typeface="微软雅黑" panose="020B0503020204020204" pitchFamily="34" charset="-122"/>
                <a:ea typeface="微软雅黑" panose="020B0503020204020204" pitchFamily="34" charset="-122"/>
              </a:endParaRPr>
            </a:p>
          </p:txBody>
        </p:sp>
        <p:pic>
          <p:nvPicPr>
            <p:cNvPr id="5" name="图片 2" descr="课工场最新APP二维码"/>
            <p:cNvPicPr>
              <a:picLocks noChangeAspect="1"/>
            </p:cNvPicPr>
            <p:nvPr/>
          </p:nvPicPr>
          <p:blipFill>
            <a:blip r:embed="rId1"/>
            <a:stretch>
              <a:fillRect/>
            </a:stretch>
          </p:blipFill>
          <p:spPr>
            <a:xfrm>
              <a:off x="10309" y="3475"/>
              <a:ext cx="4330" cy="4330"/>
            </a:xfrm>
            <a:prstGeom prst="rect">
              <a:avLst/>
            </a:prstGeom>
            <a:noFill/>
            <a:ln w="9525">
              <a:noFill/>
            </a:ln>
          </p:spPr>
        </p:pic>
        <p:pic>
          <p:nvPicPr>
            <p:cNvPr id="6" name="图片 1" descr="课工场最新微信"/>
            <p:cNvPicPr>
              <a:picLocks noChangeAspect="1"/>
            </p:cNvPicPr>
            <p:nvPr/>
          </p:nvPicPr>
          <p:blipFill>
            <a:blip r:embed="rId2"/>
            <a:stretch>
              <a:fillRect/>
            </a:stretch>
          </p:blipFill>
          <p:spPr>
            <a:xfrm>
              <a:off x="5131" y="3475"/>
              <a:ext cx="4332" cy="4330"/>
            </a:xfrm>
            <a:prstGeom prst="rect">
              <a:avLst/>
            </a:prstGeom>
            <a:noFill/>
            <a:ln w="9525">
              <a:noFill/>
            </a:ln>
          </p:spPr>
        </p:pic>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t>组件概念与复用</a:t>
            </a:r>
          </a:p>
        </p:txBody>
      </p:sp>
      <p:sp>
        <p:nvSpPr>
          <p:cNvPr id="7171" name="内容占位符 2"/>
          <p:cNvSpPr>
            <a:spLocks noGrp="1" noChangeArrowheads="1"/>
          </p:cNvSpPr>
          <p:nvPr>
            <p:ph idx="1"/>
          </p:nvPr>
        </p:nvSpPr>
        <p:spPr/>
        <p:txBody>
          <a:bodyPr/>
          <a:lstStyle/>
          <a:p>
            <a:r>
              <a:t>为什么使用组件</a:t>
            </a:r>
          </a:p>
          <a:p>
            <a:pPr lvl="1"/>
            <a:r>
              <a:rPr lang="zh-CN"/>
              <a:t>聊天界面场景</a:t>
            </a:r>
            <a:endParaRPr lang="zh-CN"/>
          </a:p>
          <a:p>
            <a:pPr lvl="2"/>
            <a:r>
              <a:t>有一些标准的控件，比如右上角的关闭按钮、输入框、发送按钮等</a:t>
            </a:r>
          </a:p>
          <a:p>
            <a:pPr lvl="1"/>
            <a:endParaRPr lang="zh-CN">
              <a:sym typeface="+mn-ea"/>
            </a:endParaRPr>
          </a:p>
        </p:txBody>
      </p:sp>
      <p:pic>
        <p:nvPicPr>
          <p:cNvPr id="13" name="图片 13" descr="7.1 简易聊天框"/>
          <p:cNvPicPr>
            <a:picLocks noChangeAspect="1"/>
          </p:cNvPicPr>
          <p:nvPr/>
        </p:nvPicPr>
        <p:blipFill>
          <a:blip r:embed="rId1"/>
          <a:stretch>
            <a:fillRect/>
          </a:stretch>
        </p:blipFill>
        <p:spPr>
          <a:xfrm>
            <a:off x="2792095" y="2973070"/>
            <a:ext cx="4684395" cy="30124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组件的使用</a:t>
            </a:r>
            <a:endParaRPr sz="3700">
              <a:sym typeface="+mn-ea"/>
            </a:endParaRPr>
          </a:p>
        </p:txBody>
      </p:sp>
      <p:sp>
        <p:nvSpPr>
          <p:cNvPr id="7171" name="内容占位符 2"/>
          <p:cNvSpPr>
            <a:spLocks noGrp="1" noChangeArrowheads="1"/>
          </p:cNvSpPr>
          <p:nvPr>
            <p:ph idx="1"/>
          </p:nvPr>
        </p:nvSpPr>
        <p:spPr/>
        <p:txBody>
          <a:bodyPr/>
          <a:lstStyle/>
          <a:p>
            <a:pPr marL="0" lvl="1"/>
            <a:r>
              <a:rPr lang="zh-CN" altLang="en-US" sz="2600"/>
              <a:t>以大觅项目列表页为例</a:t>
            </a:r>
            <a:endParaRPr lang="zh-CN" altLang="en-US" sz="2600"/>
          </a:p>
          <a:p>
            <a:pPr lvl="1"/>
            <a:r>
              <a:rPr lang="zh-CN" altLang="en-US" sz="2200"/>
              <a:t>列表页中的列表可以单独进行封装成独立的组件使用</a:t>
            </a:r>
            <a:endParaRPr lang="en-US" altLang="zh-CN" sz="2200"/>
          </a:p>
          <a:p>
            <a:pPr lvl="0"/>
            <a:r>
              <a:rPr lang="zh-CN" altLang="en-US"/>
              <a:t>列表组件特点</a:t>
            </a:r>
            <a:endParaRPr lang="zh-CN" altLang="en-US"/>
          </a:p>
          <a:p>
            <a:pPr lvl="1"/>
            <a:r>
              <a:rPr lang="zh-CN" altLang="en-US" sz="2200"/>
              <a:t>接收数据进行遍历显示多条列表</a:t>
            </a:r>
            <a:endParaRPr lang="zh-CN" altLang="en-US" sz="2200"/>
          </a:p>
          <a:p>
            <a:pPr lvl="1"/>
            <a:r>
              <a:rPr lang="zh-CN" altLang="en-US"/>
              <a:t>绑定事件进行跳转页面</a:t>
            </a:r>
            <a:endParaRPr lang="zh-CN" altLang="en-US"/>
          </a:p>
          <a:p>
            <a:pPr lvl="1"/>
            <a:r>
              <a:rPr lang="zh-CN" altLang="en-US"/>
              <a:t>其他的页面如果需要列表组件也可引入使用</a:t>
            </a:r>
            <a:endParaRPr lang="zh-CN" altLang="en-US" sz="2860"/>
          </a:p>
          <a:p>
            <a:endParaRPr lang="en-US" altLang="zh-CN"/>
          </a:p>
          <a:p>
            <a:pPr lvl="0"/>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使用props传递数据</a:t>
            </a:r>
            <a:r>
              <a:rPr lang="en-US" sz="3700">
                <a:sym typeface="+mn-ea"/>
              </a:rPr>
              <a:t>4-1</a:t>
            </a:r>
            <a:endParaRPr lang="en-US" sz="3700">
              <a:sym typeface="+mn-ea"/>
            </a:endParaRPr>
          </a:p>
        </p:txBody>
      </p:sp>
      <p:sp>
        <p:nvSpPr>
          <p:cNvPr id="7171" name="内容占位符 2"/>
          <p:cNvSpPr>
            <a:spLocks noGrp="1" noChangeArrowheads="1"/>
          </p:cNvSpPr>
          <p:nvPr>
            <p:ph idx="1"/>
          </p:nvPr>
        </p:nvSpPr>
        <p:spPr/>
        <p:txBody>
          <a:bodyPr/>
          <a:lstStyle/>
          <a:p>
            <a:pPr marL="0" lvl="1"/>
            <a:r>
              <a:rPr lang="zh-CN" altLang="en-US" sz="2600"/>
              <a:t>父组件的模板中包含子组件，父组件要正向地向子组件传递数据以及参数，子组件接收到后根据参数的不同来渲染不同的内容或执行操作，这个正向传递数据的过程就是通过props来实现的</a:t>
            </a:r>
            <a:endParaRPr lang="zh-CN" altLang="en-US" sz="2600"/>
          </a:p>
          <a:p>
            <a:pPr marL="0" lvl="1"/>
            <a:r>
              <a:rPr lang="zh-CN" altLang="en-US" sz="2600"/>
              <a:t>父组件与子组件概念</a:t>
            </a:r>
            <a:endParaRPr lang="zh-CN" altLang="en-US" sz="2600"/>
          </a:p>
          <a:p>
            <a:pPr marL="0" lvl="1"/>
            <a:endParaRPr lang="zh-CN" altLang="en-US" sz="2600"/>
          </a:p>
          <a:p>
            <a:pPr lvl="1"/>
            <a:endParaRPr lang="zh-CN" altLang="en-US" sz="2860"/>
          </a:p>
          <a:p>
            <a:endParaRPr lang="en-US" altLang="zh-CN"/>
          </a:p>
          <a:p>
            <a:pPr lvl="0"/>
            <a:endParaRPr lang="zh-CN" altLang="en-US"/>
          </a:p>
        </p:txBody>
      </p:sp>
      <p:pic>
        <p:nvPicPr>
          <p:cNvPr id="9" name="图片 9" descr="7.2 父组件与子组件"/>
          <p:cNvPicPr>
            <a:picLocks noChangeAspect="1"/>
          </p:cNvPicPr>
          <p:nvPr/>
        </p:nvPicPr>
        <p:blipFill>
          <a:blip r:embed="rId1"/>
          <a:stretch>
            <a:fillRect/>
          </a:stretch>
        </p:blipFill>
        <p:spPr>
          <a:xfrm>
            <a:off x="1724025" y="3348990"/>
            <a:ext cx="6964045" cy="24841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使用props传递数据</a:t>
            </a:r>
            <a:r>
              <a:rPr lang="en-US" sz="3700">
                <a:sym typeface="+mn-ea"/>
              </a:rPr>
              <a:t>4-2</a:t>
            </a:r>
            <a:endParaRPr lang="en-US" sz="3700">
              <a:sym typeface="+mn-ea"/>
            </a:endParaRPr>
          </a:p>
        </p:txBody>
      </p:sp>
      <p:sp>
        <p:nvSpPr>
          <p:cNvPr id="7171" name="内容占位符 2"/>
          <p:cNvSpPr>
            <a:spLocks noGrp="1" noChangeArrowheads="1"/>
          </p:cNvSpPr>
          <p:nvPr>
            <p:ph idx="1"/>
          </p:nvPr>
        </p:nvSpPr>
        <p:spPr/>
        <p:txBody>
          <a:bodyPr/>
          <a:lstStyle/>
          <a:p>
            <a:pPr marL="0" lvl="1"/>
            <a:r>
              <a:rPr lang="zh-CN" altLang="en-US" sz="2600"/>
              <a:t>在子组件中，使用选项props来声明需要从父级接收的数据</a:t>
            </a:r>
            <a:endParaRPr lang="zh-CN" altLang="en-US" sz="2360"/>
          </a:p>
          <a:p>
            <a:pPr lvl="0" algn="l"/>
            <a:r>
              <a:rPr lang="zh-CN" altLang="en-US">
                <a:sym typeface="+mn-ea"/>
              </a:rPr>
              <a:t>props的值可以是两种</a:t>
            </a:r>
            <a:endParaRPr lang="zh-CN" altLang="en-US" sz="2600">
              <a:sym typeface="+mn-ea"/>
            </a:endParaRPr>
          </a:p>
          <a:p>
            <a:pPr lvl="1" algn="l"/>
            <a:r>
              <a:rPr lang="zh-CN" altLang="en-US">
                <a:sym typeface="+mn-ea"/>
              </a:rPr>
              <a:t>字符串数组</a:t>
            </a:r>
            <a:endParaRPr lang="zh-CN" altLang="en-US">
              <a:sym typeface="+mn-ea"/>
            </a:endParaRPr>
          </a:p>
          <a:p>
            <a:pPr lvl="1" algn="l"/>
            <a:r>
              <a:rPr lang="zh-CN" altLang="en-US">
                <a:sym typeface="+mn-ea"/>
              </a:rPr>
              <a:t>对象</a:t>
            </a:r>
            <a:endParaRPr lang="zh-CN" altLang="en-US">
              <a:sym typeface="+mn-ea"/>
            </a:endParaRPr>
          </a:p>
          <a:p>
            <a:pPr lvl="0"/>
            <a:r>
              <a:rPr lang="zh-CN" altLang="en-US"/>
              <a:t>为什么子组件的数据要从父组件传递过来</a:t>
            </a:r>
            <a:endParaRPr lang="zh-CN" altLang="en-US"/>
          </a:p>
          <a:p>
            <a:pPr lvl="1"/>
            <a:r>
              <a:rPr lang="zh-CN" altLang="en-US"/>
              <a:t>在大型项目中组件会有很多，而且大部分数据都是由后台数据库提供，如果每个组件都去向服务器获得数据，这样做无疑是比较浪费效率的</a:t>
            </a:r>
            <a:endParaRPr lang="zh-CN" altLang="en-US"/>
          </a:p>
          <a:p>
            <a:pPr lvl="1"/>
            <a:r>
              <a:rPr lang="zh-CN" altLang="en-US"/>
              <a:t>所有的数据都在页面级的组件向服务器进行获得，子组件需要数据，可以由父组件将需要的数据传递给子组件，这样处理的话项目中的数据利于管理</a:t>
            </a:r>
            <a:endParaRPr lang="zh-CN" altLang="en-US" sz="2860"/>
          </a:p>
          <a:p>
            <a:endParaRPr lang="en-US" altLang="zh-CN"/>
          </a:p>
          <a:p>
            <a:pPr lvl="0"/>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使用props传递数据</a:t>
            </a:r>
            <a:r>
              <a:rPr lang="en-US" sz="3700">
                <a:sym typeface="+mn-ea"/>
              </a:rPr>
              <a:t>4-3</a:t>
            </a:r>
            <a:endParaRPr lang="en-US" sz="3700">
              <a:sym typeface="+mn-ea"/>
            </a:endParaRPr>
          </a:p>
        </p:txBody>
      </p:sp>
      <p:sp>
        <p:nvSpPr>
          <p:cNvPr id="7171" name="内容占位符 2"/>
          <p:cNvSpPr>
            <a:spLocks noGrp="1" noChangeArrowheads="1"/>
          </p:cNvSpPr>
          <p:nvPr>
            <p:ph idx="1"/>
          </p:nvPr>
        </p:nvSpPr>
        <p:spPr/>
        <p:txBody>
          <a:bodyPr/>
          <a:lstStyle/>
          <a:p>
            <a:pPr marL="0" lvl="1"/>
            <a:r>
              <a:rPr lang="zh-CN" altLang="en-US" sz="2600"/>
              <a:t>以大觅列表页与列表项目组件为例，进行演示选项props的使用，首先看下列表页代码</a:t>
            </a:r>
            <a:endParaRPr lang="zh-CN" altLang="en-US" sz="2860"/>
          </a:p>
          <a:p>
            <a:endParaRPr lang="en-US" altLang="zh-CN"/>
          </a:p>
          <a:p>
            <a:pPr lvl="0"/>
            <a:endParaRPr lang="zh-CN" altLang="en-US"/>
          </a:p>
        </p:txBody>
      </p:sp>
      <p:sp>
        <p:nvSpPr>
          <p:cNvPr id="14" name="AutoShape 7"/>
          <p:cNvSpPr>
            <a:spLocks noChangeArrowheads="1"/>
          </p:cNvSpPr>
          <p:nvPr/>
        </p:nvSpPr>
        <p:spPr bwMode="auto">
          <a:xfrm>
            <a:off x="969645" y="2385060"/>
            <a:ext cx="9620250" cy="312737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90000"/>
              </a:lnSpc>
              <a:spcBef>
                <a:spcPct val="20000"/>
              </a:spcBef>
              <a:buClr>
                <a:schemeClr val="tx2"/>
              </a:buClr>
              <a:defRPr/>
            </a:pPr>
            <a:r>
              <a:rPr lang="en-US" altLang="zh-CN" b="1" dirty="0">
                <a:latin typeface="+mn-lt"/>
              </a:rPr>
              <a:t>&lt;!-- </a:t>
            </a:r>
            <a:r>
              <a:rPr lang="en-US" altLang="zh-CN" b="1" dirty="0">
                <a:solidFill>
                  <a:srgbClr val="FF0000"/>
                </a:solidFill>
                <a:latin typeface="+mn-lt"/>
              </a:rPr>
              <a:t>3</a:t>
            </a:r>
            <a:r>
              <a:rPr lang="zh-CN" altLang="en-US" b="1" dirty="0">
                <a:solidFill>
                  <a:srgbClr val="FF0000"/>
                </a:solidFill>
                <a:latin typeface="+mn-lt"/>
              </a:rPr>
              <a:t>、</a:t>
            </a:r>
            <a:r>
              <a:rPr lang="en-US" altLang="zh-CN" b="1" dirty="0">
                <a:solidFill>
                  <a:srgbClr val="FF0000"/>
                </a:solidFill>
                <a:latin typeface="+mn-lt"/>
              </a:rPr>
              <a:t> 组件调用</a:t>
            </a:r>
            <a:r>
              <a:rPr lang="en-US" altLang="zh-CN" b="1" dirty="0">
                <a:latin typeface="+mn-lt"/>
              </a:rPr>
              <a:t> --&gt;</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&lt;ListItem message="来自列表页的数据"&gt;&lt;/ListItem&gt;</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r>
              <a:rPr lang="en-US" altLang="zh-CN" b="1" dirty="0">
                <a:solidFill>
                  <a:srgbClr val="FF0000"/>
                </a:solidFill>
                <a:latin typeface="+mn-lt"/>
              </a:rPr>
              <a:t>1</a:t>
            </a:r>
            <a:r>
              <a:rPr lang="zh-CN" altLang="en-US" b="1" dirty="0">
                <a:solidFill>
                  <a:srgbClr val="FF0000"/>
                </a:solidFill>
                <a:latin typeface="+mn-lt"/>
              </a:rPr>
              <a:t>、</a:t>
            </a:r>
            <a:r>
              <a:rPr lang="en-US" altLang="zh-CN" b="1" dirty="0">
                <a:solidFill>
                  <a:srgbClr val="FF0000"/>
                </a:solidFill>
                <a:latin typeface="+mn-lt"/>
              </a:rPr>
              <a:t>引入组件</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import ListItem from "@/components/ticketlist/listitem"</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export default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components:{</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 </a:t>
            </a:r>
            <a:r>
              <a:rPr lang="en-US" altLang="zh-CN" b="1" dirty="0">
                <a:solidFill>
                  <a:srgbClr val="FF0000"/>
                </a:solidFill>
                <a:latin typeface="+mn-lt"/>
              </a:rPr>
              <a:t>2</a:t>
            </a:r>
            <a:r>
              <a:rPr lang="zh-CN" altLang="en-US" b="1" dirty="0">
                <a:solidFill>
                  <a:srgbClr val="FF0000"/>
                </a:solidFill>
                <a:latin typeface="+mn-lt"/>
              </a:rPr>
              <a:t>、</a:t>
            </a:r>
            <a:r>
              <a:rPr lang="en-US" altLang="zh-CN" b="1" dirty="0">
                <a:solidFill>
                  <a:srgbClr val="FF0000"/>
                </a:solidFill>
                <a:latin typeface="+mn-lt"/>
              </a:rPr>
              <a:t>注册组件</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ListItem</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a:t>
            </a:r>
            <a:endParaRPr lang="en-US" altLang="zh-CN" b="1" dirty="0">
              <a:latin typeface="+mn-lt"/>
            </a:endParaRPr>
          </a:p>
        </p:txBody>
      </p:sp>
      <p:grpSp>
        <p:nvGrpSpPr>
          <p:cNvPr id="2" name="组合 1"/>
          <p:cNvGrpSpPr/>
          <p:nvPr/>
        </p:nvGrpSpPr>
        <p:grpSpPr>
          <a:xfrm>
            <a:off x="4675823" y="5686425"/>
            <a:ext cx="2840355" cy="614680"/>
            <a:chOff x="1488" y="2503"/>
            <a:chExt cx="5665" cy="918"/>
          </a:xfrm>
        </p:grpSpPr>
        <p:sp>
          <p:nvSpPr>
            <p:cNvPr id="8" name="圆角矩形 7"/>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9" name="组合 8"/>
            <p:cNvGrpSpPr/>
            <p:nvPr/>
          </p:nvGrpSpPr>
          <p:grpSpPr>
            <a:xfrm>
              <a:off x="1638" y="2598"/>
              <a:ext cx="5407" cy="737"/>
              <a:chOff x="1638" y="2598"/>
              <a:chExt cx="5407" cy="737"/>
            </a:xfrm>
          </p:grpSpPr>
          <p:sp>
            <p:nvSpPr>
              <p:cNvPr id="10" name="文本框 9"/>
              <p:cNvSpPr txBox="1"/>
              <p:nvPr/>
            </p:nvSpPr>
            <p:spPr>
              <a:xfrm>
                <a:off x="254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1</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dm</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1" name="组合 67"/>
              <p:cNvGrpSpPr/>
              <p:nvPr/>
            </p:nvGrpSpPr>
            <p:grpSpPr bwMode="auto">
              <a:xfrm>
                <a:off x="1638" y="2598"/>
                <a:ext cx="1071" cy="737"/>
                <a:chOff x="6040078" y="1124092"/>
                <a:chExt cx="679663" cy="467829"/>
              </a:xfrm>
            </p:grpSpPr>
            <p:pic>
              <p:nvPicPr>
                <p:cNvPr id="12" name="Picture 13" descr="E:\设计\06-2018\前端5.0PPT\辅导.png辅导"/>
                <p:cNvPicPr>
                  <a:picLocks noChangeAspect="1" noChangeArrowheads="1"/>
                </p:cNvPicPr>
                <p:nvPr/>
              </p:nvPicPr>
              <p:blipFill>
                <a:blip r:embed="rId1"/>
                <a:srcRect/>
                <a:stretch>
                  <a:fillRect/>
                </a:stretch>
              </p:blipFill>
              <p:spPr bwMode="auto">
                <a:xfrm>
                  <a:off x="6040078" y="1124092"/>
                  <a:ext cx="573810"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使用props传递数据</a:t>
            </a:r>
            <a:r>
              <a:rPr lang="en-US" sz="3700">
                <a:sym typeface="+mn-ea"/>
              </a:rPr>
              <a:t>4-4</a:t>
            </a:r>
            <a:endParaRPr lang="en-US" sz="3700">
              <a:sym typeface="+mn-ea"/>
            </a:endParaRPr>
          </a:p>
        </p:txBody>
      </p:sp>
      <p:sp>
        <p:nvSpPr>
          <p:cNvPr id="7171" name="内容占位符 2"/>
          <p:cNvSpPr>
            <a:spLocks noGrp="1" noChangeArrowheads="1"/>
          </p:cNvSpPr>
          <p:nvPr>
            <p:ph idx="1"/>
          </p:nvPr>
        </p:nvSpPr>
        <p:spPr/>
        <p:txBody>
          <a:bodyPr/>
          <a:lstStyle/>
          <a:p>
            <a:pPr marL="0" lvl="1"/>
            <a:r>
              <a:rPr lang="zh-CN" altLang="en-US" sz="2860"/>
              <a:t>列表子组件代码如下：</a:t>
            </a:r>
            <a:endParaRPr lang="zh-CN" altLang="en-US" sz="2860"/>
          </a:p>
          <a:p>
            <a:endParaRPr lang="en-US" altLang="zh-CN"/>
          </a:p>
          <a:p>
            <a:pPr lvl="0"/>
            <a:endParaRPr lang="zh-CN" altLang="en-US"/>
          </a:p>
        </p:txBody>
      </p:sp>
      <p:sp>
        <p:nvSpPr>
          <p:cNvPr id="14" name="AutoShape 7"/>
          <p:cNvSpPr>
            <a:spLocks noChangeArrowheads="1"/>
          </p:cNvSpPr>
          <p:nvPr/>
        </p:nvSpPr>
        <p:spPr bwMode="auto">
          <a:xfrm>
            <a:off x="969645" y="1999615"/>
            <a:ext cx="9620250" cy="314452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90000"/>
              </a:lnSpc>
              <a:spcBef>
                <a:spcPct val="20000"/>
              </a:spcBef>
              <a:buClr>
                <a:schemeClr val="tx2"/>
              </a:buClr>
              <a:defRPr/>
            </a:pPr>
            <a:r>
              <a:rPr b="1" dirty="0">
                <a:latin typeface="+mn-lt"/>
              </a:rPr>
              <a:t>&lt;!-- </a:t>
            </a:r>
            <a:r>
              <a:rPr lang="en-US" b="1" dirty="0">
                <a:latin typeface="+mn-lt"/>
              </a:rPr>
              <a:t>2</a:t>
            </a:r>
            <a:r>
              <a:rPr lang="zh-CN" altLang="en-US" b="1" dirty="0">
                <a:latin typeface="+mn-lt"/>
              </a:rPr>
              <a:t>、</a:t>
            </a:r>
            <a:r>
              <a:rPr b="1" dirty="0">
                <a:latin typeface="+mn-lt"/>
              </a:rPr>
              <a:t>在页面中把接收的数据显示出来 --&gt;</a:t>
            </a:r>
            <a:endParaRPr b="1" dirty="0">
              <a:latin typeface="+mn-lt"/>
            </a:endParaRPr>
          </a:p>
          <a:p>
            <a:pPr marL="342900" indent="-342900" eaLnBrk="0" hangingPunct="0">
              <a:lnSpc>
                <a:spcPct val="90000"/>
              </a:lnSpc>
              <a:spcBef>
                <a:spcPct val="20000"/>
              </a:spcBef>
              <a:buClr>
                <a:schemeClr val="tx2"/>
              </a:buClr>
              <a:defRPr/>
            </a:pPr>
            <a:r>
              <a:rPr b="1" dirty="0">
                <a:latin typeface="+mn-lt"/>
              </a:rPr>
              <a:t>&lt;p&gt;</a:t>
            </a:r>
            <a:r>
              <a:rPr b="1" dirty="0">
                <a:solidFill>
                  <a:srgbClr val="FF0000"/>
                </a:solidFill>
                <a:latin typeface="+mn-lt"/>
              </a:rPr>
              <a:t> {{ message }} </a:t>
            </a:r>
            <a:r>
              <a:rPr b="1" dirty="0">
                <a:latin typeface="+mn-lt"/>
              </a:rPr>
              <a:t>&lt;/p&gt;</a:t>
            </a:r>
            <a:endParaRPr b="1" dirty="0">
              <a:latin typeface="+mn-lt"/>
            </a:endParaRPr>
          </a:p>
          <a:p>
            <a:pPr marL="342900" indent="-342900" eaLnBrk="0" hangingPunct="0">
              <a:lnSpc>
                <a:spcPct val="90000"/>
              </a:lnSpc>
              <a:spcBef>
                <a:spcPct val="20000"/>
              </a:spcBef>
              <a:buClr>
                <a:schemeClr val="tx2"/>
              </a:buClr>
              <a:defRPr/>
            </a:pPr>
            <a:endParaRPr b="1" dirty="0">
              <a:latin typeface="+mn-lt"/>
            </a:endParaRPr>
          </a:p>
          <a:p>
            <a:pPr marL="342900" indent="-342900" eaLnBrk="0" hangingPunct="0">
              <a:lnSpc>
                <a:spcPct val="90000"/>
              </a:lnSpc>
              <a:spcBef>
                <a:spcPct val="20000"/>
              </a:spcBef>
              <a:buClr>
                <a:schemeClr val="tx2"/>
              </a:buClr>
              <a:defRPr/>
            </a:pPr>
            <a:r>
              <a:rPr b="1" dirty="0">
                <a:latin typeface="+mn-lt"/>
              </a:rPr>
              <a:t> export default {</a:t>
            </a:r>
            <a:endParaRPr b="1" dirty="0">
              <a:latin typeface="+mn-lt"/>
            </a:endParaRPr>
          </a:p>
          <a:p>
            <a:pPr marL="342900" indent="-342900" eaLnBrk="0" hangingPunct="0">
              <a:lnSpc>
                <a:spcPct val="90000"/>
              </a:lnSpc>
              <a:spcBef>
                <a:spcPct val="20000"/>
              </a:spcBef>
              <a:buClr>
                <a:schemeClr val="tx2"/>
              </a:buClr>
              <a:defRPr/>
            </a:pPr>
            <a:r>
              <a:rPr b="1" dirty="0">
                <a:latin typeface="+mn-lt"/>
              </a:rPr>
              <a:t>    data() {</a:t>
            </a:r>
            <a:endParaRPr b="1" dirty="0">
              <a:latin typeface="+mn-lt"/>
            </a:endParaRPr>
          </a:p>
          <a:p>
            <a:pPr marL="342900" indent="-342900" eaLnBrk="0" hangingPunct="0">
              <a:lnSpc>
                <a:spcPct val="90000"/>
              </a:lnSpc>
              <a:spcBef>
                <a:spcPct val="20000"/>
              </a:spcBef>
              <a:buClr>
                <a:schemeClr val="tx2"/>
              </a:buClr>
              <a:defRPr/>
            </a:pPr>
            <a:r>
              <a:rPr b="1" dirty="0">
                <a:latin typeface="+mn-lt"/>
              </a:rPr>
              <a:t>        return {};</a:t>
            </a:r>
            <a:endParaRPr b="1" dirty="0">
              <a:latin typeface="+mn-lt"/>
            </a:endParaRPr>
          </a:p>
          <a:p>
            <a:pPr marL="342900" indent="-342900" eaLnBrk="0" hangingPunct="0">
              <a:lnSpc>
                <a:spcPct val="90000"/>
              </a:lnSpc>
              <a:spcBef>
                <a:spcPct val="20000"/>
              </a:spcBef>
              <a:buClr>
                <a:schemeClr val="tx2"/>
              </a:buClr>
              <a:defRPr/>
            </a:pPr>
            <a:r>
              <a:rPr b="1" dirty="0">
                <a:latin typeface="+mn-lt"/>
              </a:rPr>
              <a:t>    },</a:t>
            </a:r>
            <a:endParaRPr b="1" dirty="0">
              <a:latin typeface="+mn-lt"/>
            </a:endParaRPr>
          </a:p>
          <a:p>
            <a:pPr marL="342900" indent="-342900" eaLnBrk="0" hangingPunct="0">
              <a:lnSpc>
                <a:spcPct val="90000"/>
              </a:lnSpc>
              <a:spcBef>
                <a:spcPct val="20000"/>
              </a:spcBef>
              <a:buClr>
                <a:schemeClr val="tx2"/>
              </a:buClr>
              <a:defRPr/>
            </a:pPr>
            <a:r>
              <a:rPr b="1" dirty="0">
                <a:latin typeface="+mn-lt"/>
              </a:rPr>
              <a:t>// </a:t>
            </a:r>
            <a:r>
              <a:rPr lang="en-US" b="1" dirty="0">
                <a:latin typeface="+mn-lt"/>
              </a:rPr>
              <a:t>1</a:t>
            </a:r>
            <a:r>
              <a:rPr lang="zh-CN" altLang="en-US" b="1" dirty="0">
                <a:latin typeface="+mn-lt"/>
              </a:rPr>
              <a:t>、</a:t>
            </a:r>
            <a:r>
              <a:rPr b="1" dirty="0">
                <a:latin typeface="+mn-lt"/>
              </a:rPr>
              <a:t>通过props接收父组件传递的数据</a:t>
            </a:r>
            <a:endParaRPr b="1" dirty="0">
              <a:latin typeface="+mn-lt"/>
            </a:endParaRPr>
          </a:p>
          <a:p>
            <a:pPr marL="342900" indent="-342900" eaLnBrk="0" hangingPunct="0">
              <a:lnSpc>
                <a:spcPct val="90000"/>
              </a:lnSpc>
              <a:spcBef>
                <a:spcPct val="20000"/>
              </a:spcBef>
              <a:buClr>
                <a:schemeClr val="tx2"/>
              </a:buClr>
              <a:defRPr/>
            </a:pPr>
            <a:r>
              <a:rPr b="1" dirty="0">
                <a:latin typeface="+mn-lt"/>
              </a:rPr>
              <a:t>   </a:t>
            </a:r>
            <a:r>
              <a:rPr b="1" dirty="0">
                <a:solidFill>
                  <a:srgbClr val="FF0000"/>
                </a:solidFill>
                <a:latin typeface="+mn-lt"/>
              </a:rPr>
              <a:t> props: ["message"]</a:t>
            </a:r>
            <a:endParaRPr b="1" dirty="0">
              <a:latin typeface="+mn-lt"/>
            </a:endParaRPr>
          </a:p>
          <a:p>
            <a:pPr marL="342900" indent="-342900" eaLnBrk="0" hangingPunct="0">
              <a:lnSpc>
                <a:spcPct val="90000"/>
              </a:lnSpc>
              <a:spcBef>
                <a:spcPct val="20000"/>
              </a:spcBef>
              <a:buClr>
                <a:schemeClr val="tx2"/>
              </a:buClr>
              <a:defRPr/>
            </a:pPr>
            <a:r>
              <a:rPr b="1" dirty="0">
                <a:latin typeface="+mn-lt"/>
              </a:rPr>
              <a:t>};</a:t>
            </a:r>
            <a:endParaRPr b="1" dirty="0">
              <a:latin typeface="+mn-lt"/>
            </a:endParaRPr>
          </a:p>
        </p:txBody>
      </p:sp>
      <p:grpSp>
        <p:nvGrpSpPr>
          <p:cNvPr id="2" name="组合 1"/>
          <p:cNvGrpSpPr/>
          <p:nvPr/>
        </p:nvGrpSpPr>
        <p:grpSpPr>
          <a:xfrm>
            <a:off x="4675823" y="5686425"/>
            <a:ext cx="2840355" cy="614680"/>
            <a:chOff x="1488" y="2503"/>
            <a:chExt cx="5665" cy="918"/>
          </a:xfrm>
        </p:grpSpPr>
        <p:sp>
          <p:nvSpPr>
            <p:cNvPr id="8" name="圆角矩形 7"/>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9" name="组合 8"/>
            <p:cNvGrpSpPr/>
            <p:nvPr/>
          </p:nvGrpSpPr>
          <p:grpSpPr>
            <a:xfrm>
              <a:off x="1638" y="2598"/>
              <a:ext cx="5407" cy="737"/>
              <a:chOff x="1638" y="2598"/>
              <a:chExt cx="5407" cy="737"/>
            </a:xfrm>
          </p:grpSpPr>
          <p:sp>
            <p:nvSpPr>
              <p:cNvPr id="10" name="文本框 9"/>
              <p:cNvSpPr txBox="1"/>
              <p:nvPr/>
            </p:nvSpPr>
            <p:spPr>
              <a:xfrm>
                <a:off x="2542" y="2648"/>
                <a:ext cx="4503"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2</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dm</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11" name="组合 67"/>
              <p:cNvGrpSpPr/>
              <p:nvPr/>
            </p:nvGrpSpPr>
            <p:grpSpPr bwMode="auto">
              <a:xfrm>
                <a:off x="1638" y="2598"/>
                <a:ext cx="1071" cy="737"/>
                <a:chOff x="6040078" y="1124092"/>
                <a:chExt cx="679663" cy="467829"/>
              </a:xfrm>
            </p:grpSpPr>
            <p:pic>
              <p:nvPicPr>
                <p:cNvPr id="12" name="Picture 13" descr="E:\设计\06-2018\前端5.0PPT\辅导.png辅导"/>
                <p:cNvPicPr>
                  <a:picLocks noChangeAspect="1" noChangeArrowheads="1"/>
                </p:cNvPicPr>
                <p:nvPr/>
              </p:nvPicPr>
              <p:blipFill>
                <a:blip r:embed="rId1"/>
                <a:srcRect/>
                <a:stretch>
                  <a:fillRect/>
                </a:stretch>
              </p:blipFill>
              <p:spPr bwMode="auto">
                <a:xfrm>
                  <a:off x="6040078" y="1124092"/>
                  <a:ext cx="573810"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32" name="图片 32" descr="7.3 props传递数据"/>
          <p:cNvPicPr>
            <a:picLocks noChangeAspect="1"/>
          </p:cNvPicPr>
          <p:nvPr/>
        </p:nvPicPr>
        <p:blipFill>
          <a:blip r:embed="rId2"/>
          <a:stretch>
            <a:fillRect/>
          </a:stretch>
        </p:blipFill>
        <p:spPr>
          <a:xfrm>
            <a:off x="5702935" y="1688465"/>
            <a:ext cx="5624195" cy="34804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theme/theme1.xml><?xml version="1.0" encoding="utf-8"?>
<a:theme xmlns:a="http://schemas.openxmlformats.org/drawingml/2006/main" name="Office 主题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4054</Words>
  <Application>WPS 演示</Application>
  <PresentationFormat>自定义</PresentationFormat>
  <Paragraphs>418</Paragraphs>
  <Slides>31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宋体</vt:lpstr>
      <vt:lpstr>Wingdings</vt:lpstr>
      <vt:lpstr>微软雅黑</vt:lpstr>
      <vt:lpstr>Calibri</vt:lpstr>
      <vt:lpstr>Wingdings</vt:lpstr>
      <vt:lpstr>黑体</vt:lpstr>
      <vt:lpstr>Arial Unicode MS</vt:lpstr>
      <vt:lpstr>Arial</vt:lpstr>
      <vt:lpstr>利方宋体</vt:lpstr>
      <vt:lpstr>Office 主题_2</vt:lpstr>
      <vt:lpstr>  第六章  Vue.js指令 </vt:lpstr>
      <vt:lpstr>本章任务</vt:lpstr>
      <vt:lpstr>本章目标</vt:lpstr>
      <vt:lpstr>   条件渲染指令</vt:lpstr>
      <vt:lpstr> v-if指令</vt:lpstr>
      <vt:lpstr> 组件的使用</vt:lpstr>
      <vt:lpstr> 使用props传递数据4-1</vt:lpstr>
      <vt:lpstr> 使用props传递数据4-2</vt:lpstr>
      <vt:lpstr> 使用props传递数据4-3</vt:lpstr>
      <vt:lpstr>v-else指令</vt:lpstr>
      <vt:lpstr>利用prop传递动态数据2-1</vt:lpstr>
      <vt:lpstr>v-show 指令</vt:lpstr>
      <vt:lpstr>v-if与v-show区别</vt:lpstr>
      <vt:lpstr>单向数据流3-2</vt:lpstr>
      <vt:lpstr>学员操作—网易健康</vt:lpstr>
      <vt:lpstr>共性问题集中讲解</vt:lpstr>
      <vt:lpstr>v-if与v-show应用场景</vt:lpstr>
      <vt:lpstr>条件渲染v-for 指令</vt:lpstr>
      <vt:lpstr>自定义事件及$emit方法3-1</vt:lpstr>
      <vt:lpstr>自定义事件及$emit方法3-2</vt:lpstr>
      <vt:lpstr>遍历对象</vt:lpstr>
      <vt:lpstr>兄弟组件通信的处理方式3-1</vt:lpstr>
      <vt:lpstr>兄弟组件通信的处理方式3-2</vt:lpstr>
      <vt:lpstr>遍历数组</vt:lpstr>
      <vt:lpstr>key 属性</vt:lpstr>
      <vt:lpstr>匿名slot2-1</vt:lpstr>
      <vt:lpstr>方法与事件3-1</vt:lpstr>
      <vt:lpstr>具名slot2-1</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谢伟民</dc:creator>
  <cp:lastModifiedBy>小蜗牛</cp:lastModifiedBy>
  <cp:revision>1372</cp:revision>
  <dcterms:created xsi:type="dcterms:W3CDTF">2018-02-05T01:07:00Z</dcterms:created>
  <dcterms:modified xsi:type="dcterms:W3CDTF">2018-08-20T09:34:36Z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