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1000" r:id="rId5"/>
    <p:sldId id="719" r:id="rId6"/>
    <p:sldId id="722" r:id="rId7"/>
    <p:sldId id="1036" r:id="rId8"/>
    <p:sldId id="1057" r:id="rId9"/>
    <p:sldId id="1058" r:id="rId10"/>
    <p:sldId id="1083" r:id="rId11"/>
    <p:sldId id="1084" r:id="rId12"/>
    <p:sldId id="1059" r:id="rId13"/>
    <p:sldId id="1085" r:id="rId14"/>
    <p:sldId id="1063" r:id="rId15"/>
    <p:sldId id="1064" r:id="rId16"/>
    <p:sldId id="1040" r:id="rId17"/>
    <p:sldId id="821" r:id="rId18"/>
    <p:sldId id="1086" r:id="rId19"/>
    <p:sldId id="716" r:id="rId20"/>
    <p:sldId id="717" r:id="rId21"/>
    <p:sldId id="718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1992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通过显示效果可以发现，没有使用计算属性，在methods里定义一个方法实现了相同的效果，甚至该方法还可以接受参数，使用起来更加灵活，既然使用methods就可以实现，那么为什么还需要计算属性呢</a:t>
            </a:r>
            <a:endParaRPr lang="zh-CN" altLang="en-US" dirty="0" smtClean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、通过显示效果可以发现，没有使用计算属性，在methods里定义一个方法实现了相同的效果，甚至该方法还可以接受参数，使用起来更加灵活，既然使用methods就可以实现，那么为什么还需要计算属性呢</a:t>
            </a:r>
            <a:endParaRPr lang="zh-CN" altLang="en-US" dirty="0" smtClean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、上面讲解了 父组件传值到子组件的方式，那么子组件传值到父组件的方式是如何完成呢，下面来给大家讲解。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、改变输入框内的值之后的显示如第二幅图所示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、改变输入框内的值之后的显示效果依然在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、使用计算属性改写之后感觉代码更简洁了。那为什么还要使用侦听器呢？虽然计算属性在大多数情况下更合适，但有时也需要一个自定义的侦听器。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、在浏览器中运行，当没有输入？号，那么显示效果如第一张图所示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、当输入有?时，会输出“yes”或者“no”，显示效果</a:t>
            </a:r>
            <a:r>
              <a:rPr lang="zh-CN" altLang="en-US" smtClean="0">
                <a:latin typeface="Arial" panose="020B0604020202020204" pitchFamily="34" charset="0"/>
                <a:sym typeface="+mn-ea"/>
              </a:rPr>
              <a:t>如第二张图所示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课程重难点，课程中重点传授给学生的知识，较难理解或掌握的知识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强调：对于重难点部分，一定要给大家指明，让大家心里有底；</a:t>
            </a:r>
            <a:endParaRPr lang="zh-CN" altLang="en-US" dirty="0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首先通过一个示例来介绍计算属性，示例需求是把一个字符串倒序展示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效果可知，在插值表达式中通过调用一系列的字符串的方法，把原本的“helloworld”字符串进行了倒序展示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、下面看一下通过计算属性改进示例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通过浏览器中显示效果所示，可以看到利用计算属性依然可以完成字符串的倒序展示，利用了计算属性分离逻辑代码之后，代码的易维护性增强。以后如果遇到逻辑较为复杂的代码处理的情况，均可使用计算属性进行分离。另外所有的计算属性都以函数的形式写在Vue实例内的computed选项内，最终返回计算后的结果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、通过购物车商品总价的示例来展示计算属性的使用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、通过浏览器中显示情况可知，已经得到了购物车内两个包裹的物品总价。当package1或package2中的商品有任何变化，比如购买数量变化或增删商品时，计算属性prices就会自动更新，视图中的总价也会自动变化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、需要改变props的情况，这种情况是prop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作为需要被转变的原始值传入，这种情况用计算属性就可以了。下面通过代码演示具体的用法。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smtClean="0">
                <a:latin typeface="Arial" panose="020B0604020202020204" pitchFamily="34" charset="0"/>
                <a:sym typeface="Arial" panose="020B0604020202020204" pitchFamily="34" charset="0"/>
              </a:rPr>
              <a:t>因为在传递宽度的时候要带单位（px），但是每次写都太麻烦了，而且数值的计算一般都不带单位的，所以统一在组件内使用计算属性就可以了</a:t>
            </a:r>
            <a:endParaRPr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/19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09415" y="3300730"/>
            <a:ext cx="7994650" cy="1782445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6130" dirty="0">
                <a:sym typeface="+mn-ea"/>
              </a:rPr>
              <a:t>   </a:t>
            </a:r>
            <a:r>
              <a:rPr sz="6130" dirty="0">
                <a:sym typeface="+mn-ea"/>
              </a:rPr>
              <a:t>第</a:t>
            </a:r>
            <a:r>
              <a:rPr lang="zh-CN" sz="6130" dirty="0">
                <a:sym typeface="+mn-ea"/>
              </a:rPr>
              <a:t>八</a:t>
            </a:r>
            <a:r>
              <a:rPr sz="6130" dirty="0">
                <a:sym typeface="+mn-ea"/>
              </a:rPr>
              <a:t>章  </a:t>
            </a:r>
            <a:br>
              <a:rPr sz="6130" dirty="0">
                <a:sym typeface="+mn-ea"/>
              </a:rPr>
            </a:br>
            <a:r>
              <a:rPr sz="6130" dirty="0">
                <a:sym typeface="+mn-ea"/>
              </a:rPr>
              <a:t>   </a:t>
            </a:r>
            <a:r>
              <a:rPr sz="6125" dirty="0">
                <a:sym typeface="+mn-ea"/>
              </a:rPr>
              <a:t>计算属性和侦听器</a:t>
            </a:r>
            <a:br>
              <a:rPr sz="6125" dirty="0">
                <a:sym typeface="+mn-ea"/>
              </a:rPr>
            </a:br>
            <a:endParaRPr sz="6130" dirty="0"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计算属性缓存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860"/>
              <a:t>对比事件使用，可能会发现调用methods里的方法也可以与计算属性起到同样的作用，使用事件改写示例</a:t>
            </a:r>
            <a:r>
              <a:rPr lang="en-US" altLang="zh-CN" sz="2860"/>
              <a:t>2</a:t>
            </a:r>
            <a:r>
              <a:rPr lang="zh-CN" altLang="en-US" sz="2860"/>
              <a:t>的代码</a:t>
            </a:r>
            <a:endParaRPr lang="zh-CN" altLang="en-US" sz="2860"/>
          </a:p>
          <a:p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69645" y="2571115"/>
            <a:ext cx="9620250" cy="26797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&lt;!-- 注意：这里的reversedMsg是方法，需要带（） --&gt;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&lt;h1&gt;methods改写: {{ </a:t>
            </a:r>
            <a:r>
              <a:rPr b="1" dirty="0">
                <a:solidFill>
                  <a:srgbClr val="FF0000"/>
                </a:solidFill>
                <a:latin typeface="+mn-lt"/>
              </a:rPr>
              <a:t>reversedMsg()</a:t>
            </a:r>
            <a:r>
              <a:rPr b="1" dirty="0">
                <a:latin typeface="+mn-lt"/>
              </a:rPr>
              <a:t> }} &lt;/h1&gt;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methods: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reversedMsg: function()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return </a:t>
            </a:r>
            <a:r>
              <a:rPr b="1" dirty="0">
                <a:solidFill>
                  <a:srgbClr val="FF0000"/>
                </a:solidFill>
                <a:latin typeface="+mn-lt"/>
              </a:rPr>
              <a:t>this.msg.split('').reverse().join('')</a:t>
            </a:r>
            <a:r>
              <a:rPr b="1" dirty="0">
                <a:latin typeface="+mn-lt"/>
              </a:rPr>
              <a:t>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4" name="圆角矩形 3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17" name="图片 17" descr="8.4 method改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35" y="2413635"/>
            <a:ext cx="4732655" cy="260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计算属性缓存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sz="2860"/>
              <a:t>计算属性</a:t>
            </a:r>
            <a:r>
              <a:rPr lang="zh-CN" sz="2860"/>
              <a:t>对比事件的优点</a:t>
            </a:r>
            <a:endParaRPr sz="260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t>计算属性是基于它的依赖缓存的，一个计算属性所依赖的数据发生变化时，它才会重新取值，所以msg只要不改变，计算属性也就不更新</a:t>
            </a:r>
          </a:p>
          <a:p>
            <a:pPr lvl="1"/>
            <a:r>
              <a:rPr lang="zh-CN"/>
              <a:t>事件</a:t>
            </a:r>
            <a:r>
              <a:t>则不同，只要重新渲染，它就会被调用，函数就会被执行</a:t>
            </a:r>
            <a:endParaRPr sz="2600"/>
          </a:p>
          <a:p>
            <a:r>
              <a:rPr>
                <a:sym typeface="+mn-ea"/>
              </a:rPr>
              <a:t>计算属性</a:t>
            </a:r>
            <a:r>
              <a:rPr lang="zh-CN">
                <a:sym typeface="+mn-ea"/>
              </a:rPr>
              <a:t>使用场景</a:t>
            </a:r>
            <a:endParaRPr lang="zh-CN">
              <a:sym typeface="+mn-ea"/>
            </a:endParaRPr>
          </a:p>
          <a:p>
            <a:pPr lvl="1"/>
            <a:r>
              <a:rPr lang="en-US" altLang="zh-CN"/>
              <a:t>取决于是否需要缓存，当遍历大数组和做大量计算时，应当使用计算属性，除非在不希望得到缓存的情况下</a:t>
            </a:r>
            <a:endParaRPr lang="en-US" altLang="zh-CN"/>
          </a:p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984821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实现购物车页面基本布局</a:t>
            </a:r>
            <a:endParaRPr lang="zh-CN" altLang="zh-CN"/>
          </a:p>
          <a:p>
            <a:pPr lvl="1"/>
            <a:r>
              <a:t>当点击“+”按钮时，对应商品的数量增加，当点击“-”按钮时，对应商品的数量减少，当数量减少到1时，“-”按钮无法进行点击操作</a:t>
            </a:r>
          </a:p>
          <a:p>
            <a:pPr lvl="1"/>
            <a:r>
              <a:t>每个对应商品后面都有一个“移除”按钮，当点击“移除”按钮时候，当前商品列表项会被删除掉</a:t>
            </a:r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225"/>
            <a:ext cx="10496550" cy="942340"/>
          </a:xfrm>
        </p:spPr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购物车</a:t>
            </a:r>
            <a:endParaRPr lang="zh-CN" altLang="zh-CN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16718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55698" y="11036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图片 10" descr="8.6 购物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80" y="1218565"/>
            <a:ext cx="5409565" cy="379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侦听器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什么是侦听器</a:t>
            </a:r>
            <a:endParaRPr lang="zh-CN" altLang="en-US"/>
          </a:p>
          <a:p>
            <a:pPr lvl="1"/>
            <a:r>
              <a:rPr lang="zh-CN" altLang="en-US"/>
              <a:t>Vue 提供了一种更通用的方式来观察和响应 Vue 实例上的数据变动，被称为侦听器</a:t>
            </a:r>
            <a:endParaRPr lang="zh-CN" altLang="en-US"/>
          </a:p>
          <a:p>
            <a:pPr lvl="0"/>
            <a:r>
              <a:rPr lang="zh-CN" altLang="en-US"/>
              <a:t>侦听器使用</a:t>
            </a: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69645" y="1913255"/>
            <a:ext cx="9620250" cy="35134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chemeClr val="tx1"/>
                </a:solidFill>
                <a:latin typeface="+mn-lt"/>
              </a:rPr>
              <a:t>&lt;input type="text" v-model="firstName"&gt;</a:t>
            </a:r>
            <a:endParaRPr b="1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chemeClr val="tx1"/>
                </a:solidFill>
                <a:latin typeface="+mn-lt"/>
              </a:rPr>
              <a:t>&lt;input type="text" v-model="lastName"&gt;</a:t>
            </a:r>
            <a:endParaRPr b="1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chemeClr val="tx1"/>
                </a:solidFill>
                <a:latin typeface="+mn-lt"/>
              </a:rPr>
              <a:t>&lt;h1&gt;{{ fullName }}&lt;/h1&gt;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watch</a:t>
            </a:r>
            <a:r>
              <a:rPr b="1" dirty="0">
                <a:latin typeface="+mn-lt"/>
              </a:rPr>
              <a:t>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</a:t>
            </a:r>
            <a:r>
              <a:rPr b="1" dirty="0">
                <a:solidFill>
                  <a:srgbClr val="FF0000"/>
                </a:solidFill>
                <a:latin typeface="+mn-lt"/>
              </a:rPr>
              <a:t> firstName</a:t>
            </a:r>
            <a:r>
              <a:rPr b="1" dirty="0">
                <a:latin typeface="+mn-lt"/>
              </a:rPr>
              <a:t>: function(val)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</a:t>
            </a:r>
            <a:r>
              <a:rPr b="1" dirty="0">
                <a:solidFill>
                  <a:schemeClr val="tx1"/>
                </a:solidFill>
                <a:latin typeface="+mn-lt"/>
              </a:rPr>
              <a:t>this.fullName</a:t>
            </a:r>
            <a:r>
              <a:rPr b="1" dirty="0">
                <a:latin typeface="+mn-lt"/>
              </a:rPr>
              <a:t> = val + " " + this.lastName;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</a:t>
            </a:r>
            <a:r>
              <a:rPr b="1" dirty="0">
                <a:solidFill>
                  <a:srgbClr val="FF0000"/>
                </a:solidFill>
                <a:latin typeface="+mn-lt"/>
              </a:rPr>
              <a:t>lastName</a:t>
            </a:r>
            <a:r>
              <a:rPr b="1" dirty="0">
                <a:latin typeface="+mn-lt"/>
              </a:rPr>
              <a:t>: function(val)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this.fullName = this.firstName + " " + val;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6520" y="5569585"/>
            <a:ext cx="3223895" cy="614680"/>
            <a:chOff x="1488" y="2503"/>
            <a:chExt cx="5665" cy="918"/>
          </a:xfrm>
        </p:grpSpPr>
        <p:sp>
          <p:nvSpPr>
            <p:cNvPr id="4" name="圆角矩形 3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8" y="2598"/>
              <a:ext cx="5402" cy="737"/>
              <a:chOff x="1638" y="2598"/>
              <a:chExt cx="5402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630" y="2648"/>
                <a:ext cx="4410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watch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12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13375" cy="467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7" name="图片 57" descr="8.6 watch初始显示情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40" y="1788160"/>
            <a:ext cx="4794885" cy="3074035"/>
          </a:xfrm>
          <a:prstGeom prst="rect">
            <a:avLst/>
          </a:prstGeom>
        </p:spPr>
      </p:pic>
      <p:pic>
        <p:nvPicPr>
          <p:cNvPr id="58" name="图片 58" descr="8.7 改变值之后的显示状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10" y="1665605"/>
            <a:ext cx="5222240" cy="335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计算属性 vs 侦听器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sz="2600">
                <a:sym typeface="+mn-ea"/>
              </a:rPr>
              <a:t>示例7中的代码是命令式且重复的</a:t>
            </a:r>
            <a:r>
              <a:rPr lang="en-US" sz="2600">
                <a:sym typeface="+mn-ea"/>
              </a:rPr>
              <a:t>,</a:t>
            </a:r>
            <a:r>
              <a:rPr sz="2600">
                <a:sym typeface="+mn-ea"/>
              </a:rPr>
              <a:t>将它使用计算属性进行修改之后进行比较</a:t>
            </a:r>
            <a:endParaRPr sz="2600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969645" y="2555240"/>
            <a:ext cx="9620250" cy="25342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&lt;input type="text" v-model="firstName"&gt;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&lt;input type="text" v-model="lastName"&gt;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&lt;h1&gt;{{ </a:t>
            </a:r>
            <a:r>
              <a:rPr b="1" dirty="0">
                <a:solidFill>
                  <a:srgbClr val="FF0000"/>
                </a:solidFill>
                <a:latin typeface="+mn-lt"/>
              </a:rPr>
              <a:t>fullName </a:t>
            </a:r>
            <a:r>
              <a:rPr b="1" dirty="0">
                <a:latin typeface="+mn-lt"/>
              </a:rPr>
              <a:t>}}&lt;/h1&gt;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computed: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</a:t>
            </a:r>
            <a:r>
              <a:rPr b="1" dirty="0">
                <a:solidFill>
                  <a:srgbClr val="FF0000"/>
                </a:solidFill>
                <a:latin typeface="+mn-lt"/>
              </a:rPr>
              <a:t>fullName</a:t>
            </a:r>
            <a:r>
              <a:rPr b="1" dirty="0">
                <a:latin typeface="+mn-lt"/>
              </a:rPr>
              <a:t>: function()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return this.firstName + " " + this.lastName;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06520" y="5698490"/>
            <a:ext cx="3223895" cy="485775"/>
            <a:chOff x="1488" y="2503"/>
            <a:chExt cx="566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638" y="2598"/>
              <a:ext cx="5402" cy="804"/>
              <a:chOff x="1638" y="2598"/>
              <a:chExt cx="5402" cy="80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630" y="2648"/>
                <a:ext cx="4410" cy="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watch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12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13375" cy="467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62" name="图片 62" descr="8.8 computed改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2301875"/>
            <a:ext cx="5124450" cy="3041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计算属性 vs 侦听器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sz="2600">
                <a:sym typeface="+mn-ea"/>
              </a:rPr>
              <a:t>侦听器使用场景</a:t>
            </a:r>
            <a:endParaRPr lang="zh-CN" sz="2600">
              <a:sym typeface="+mn-ea"/>
            </a:endParaRPr>
          </a:p>
          <a:p>
            <a:pPr lvl="1"/>
            <a:r>
              <a:rPr sz="2200">
                <a:sym typeface="+mn-ea"/>
              </a:rPr>
              <a:t>Vue 通过 watch 选项提供了一个更通用的方法来响应数据的变化</a:t>
            </a:r>
            <a:r>
              <a:rPr lang="zh-CN" sz="2200">
                <a:sym typeface="+mn-ea"/>
              </a:rPr>
              <a:t>，</a:t>
            </a:r>
            <a:r>
              <a:rPr sz="2200">
                <a:sym typeface="+mn-ea"/>
              </a:rPr>
              <a:t>当需要在数据变化时执行异步或开销较大的操作时，这个方式是最有用的。</a:t>
            </a:r>
            <a:endParaRPr sz="2200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906520" y="5698490"/>
            <a:ext cx="3223895" cy="485775"/>
            <a:chOff x="1488" y="2503"/>
            <a:chExt cx="566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638" y="2598"/>
              <a:ext cx="5402" cy="804"/>
              <a:chOff x="1638" y="2598"/>
              <a:chExt cx="5402" cy="80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630" y="2648"/>
                <a:ext cx="4410" cy="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watch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12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13375" cy="467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482725" y="2923540"/>
            <a:ext cx="9620250" cy="25342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this.$http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.get("https://yesno.wtf/api")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.then(function(response)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 vm.answer =response.data.answer;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.catch(function(error)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 vm.answer = "Error! Could not reach the API. " + error;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});</a:t>
            </a:r>
            <a:endParaRPr b="1" dirty="0">
              <a:latin typeface="+mn-lt"/>
            </a:endParaRPr>
          </a:p>
        </p:txBody>
      </p:sp>
      <p:pic>
        <p:nvPicPr>
          <p:cNvPr id="64" name="图片 64" descr="8.9 watch应用（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2814955"/>
            <a:ext cx="5657215" cy="2750820"/>
          </a:xfrm>
          <a:prstGeom prst="rect">
            <a:avLst/>
          </a:prstGeom>
        </p:spPr>
      </p:pic>
      <p:pic>
        <p:nvPicPr>
          <p:cNvPr id="65" name="图片 65" descr="8.9 watch应用（2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2791460"/>
            <a:ext cx="5704840" cy="277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497362" y="1982334"/>
            <a:ext cx="6383338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计算属性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侦听器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1539875" y="3382010"/>
            <a:ext cx="16427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组件详解</a:t>
            </a:r>
            <a:endParaRPr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7" name="AutoShape 3"/>
          <p:cNvSpPr/>
          <p:nvPr/>
        </p:nvSpPr>
        <p:spPr bwMode="auto">
          <a:xfrm>
            <a:off x="3119120" y="2075815"/>
            <a:ext cx="264795" cy="308610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705985" y="1882775"/>
            <a:ext cx="274955" cy="1271905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22850" y="1869440"/>
            <a:ext cx="33324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什么是计算属性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计算属性用法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计算属性缓存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AutoShape 3"/>
          <p:cNvSpPr/>
          <p:nvPr/>
        </p:nvSpPr>
        <p:spPr bwMode="auto">
          <a:xfrm>
            <a:off x="4518025" y="4177030"/>
            <a:ext cx="145415" cy="9378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63440" y="4145915"/>
            <a:ext cx="373951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1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什么是侦听器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计算属性 vs 侦听器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>
                <a:sym typeface="+mn-ea"/>
              </a:rPr>
              <a:t>简易</a:t>
            </a:r>
            <a:r>
              <a:rPr>
                <a:sym typeface="+mn-ea"/>
              </a:rPr>
              <a:t>购物车</a:t>
            </a:r>
            <a:r>
              <a:rPr lang="zh-CN">
                <a:sym typeface="+mn-ea"/>
              </a:rPr>
              <a:t>效果</a:t>
            </a:r>
            <a:endParaRPr>
              <a:sym typeface="+mn-ea"/>
            </a:endParaRPr>
          </a:p>
          <a:p>
            <a:pPr marL="0" lvl="0" indent="0">
              <a:buNone/>
            </a:pPr>
            <a:endParaRPr lang="zh-CN" altLang="zh-CN">
              <a:sym typeface="+mn-ea"/>
            </a:endParaRPr>
          </a:p>
        </p:txBody>
      </p:sp>
      <p:pic>
        <p:nvPicPr>
          <p:cNvPr id="10" name="图片 10" descr="8.6 购物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2147570"/>
            <a:ext cx="4951730" cy="3476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本章目标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了解计算属性的使用场景</a:t>
            </a:r>
          </a:p>
          <a:p>
            <a:r>
              <a:t>掌握计算属性进行简单运算</a:t>
            </a:r>
          </a:p>
          <a:p>
            <a:r>
              <a:t>掌握侦听器来响应数据变化</a:t>
            </a:r>
          </a:p>
          <a:p/>
          <a:p/>
        </p:txBody>
      </p:sp>
      <p:pic>
        <p:nvPicPr>
          <p:cNvPr id="2" name="图片 1" descr="难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735" y="2722245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199072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2706370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1308100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t>计算属性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什么是计算属性</a:t>
            </a:r>
          </a:p>
          <a:p>
            <a:pPr lvl="1"/>
            <a:r>
              <a:rPr>
                <a:sym typeface="+mn-ea"/>
              </a:rPr>
              <a:t>计算属性</a:t>
            </a:r>
            <a:r>
              <a:rPr lang="zh-CN">
                <a:sym typeface="+mn-ea"/>
              </a:rPr>
              <a:t>的使用场景</a:t>
            </a:r>
          </a:p>
          <a:p>
            <a:pPr lvl="0"/>
            <a:r>
              <a:rPr lang="zh-CN"/>
              <a:t>计算属性用法</a:t>
            </a:r>
            <a:endParaRPr lang="zh-CN"/>
          </a:p>
          <a:p>
            <a:pPr lvl="0"/>
            <a:r>
              <a:rPr lang="zh-CN"/>
              <a:t>计算属性缓存</a:t>
            </a:r>
            <a:endParaRPr lang="zh-CN"/>
          </a:p>
          <a:p>
            <a:pPr lvl="1"/>
            <a:r>
              <a:rPr lang="zh-CN"/>
              <a:t>与普通事件的区别</a:t>
            </a:r>
            <a:endParaRPr lang="zh-CN"/>
          </a:p>
          <a:p>
            <a:pPr lvl="1"/>
            <a:endParaRPr 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什么是计算属性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600" smtClean="0">
                <a:latin typeface="Arial" panose="020B0604020202020204" pitchFamily="34" charset="0"/>
                <a:sym typeface="Arial" panose="020B0604020202020204" pitchFamily="34" charset="0"/>
              </a:rPr>
              <a:t>示例需求</a:t>
            </a:r>
            <a:r>
              <a:rPr lang="zh-CN" altLang="en-US" sz="2600" smtClean="0">
                <a:latin typeface="Arial" panose="020B0604020202020204" pitchFamily="34" charset="0"/>
                <a:sym typeface="Arial" panose="020B0604020202020204" pitchFamily="34" charset="0"/>
              </a:rPr>
              <a:t>为</a:t>
            </a:r>
            <a:r>
              <a:rPr lang="en-US" altLang="zh-CN" sz="2600" smtClean="0">
                <a:latin typeface="Arial" panose="020B0604020202020204" pitchFamily="34" charset="0"/>
                <a:sym typeface="Arial" panose="020B0604020202020204" pitchFamily="34" charset="0"/>
              </a:rPr>
              <a:t>把一个字符串倒序展示</a:t>
            </a:r>
            <a:r>
              <a:rPr lang="zh-CN" altLang="en-US" sz="2600" smtClean="0">
                <a:latin typeface="Arial" panose="020B0604020202020204" pitchFamily="34" charset="0"/>
                <a:sym typeface="Arial" panose="020B0604020202020204" pitchFamily="34" charset="0"/>
              </a:rPr>
              <a:t>，代码如下</a:t>
            </a:r>
            <a:endParaRPr lang="en-US" altLang="zh-CN" sz="260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1"/>
            <a:endParaRPr lang="zh-CN" altLang="en-US" sz="2600"/>
          </a:p>
          <a:p>
            <a:pPr lvl="1"/>
            <a:endParaRPr lang="zh-CN" altLang="en-US" sz="2860"/>
          </a:p>
          <a:p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69645" y="2145665"/>
            <a:ext cx="9620250" cy="3319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&lt;template&gt;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&lt;div class="hello"&gt;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&lt;h1&gt;{{ msg }} 转为 {{ </a:t>
            </a:r>
            <a:r>
              <a:rPr b="1" dirty="0">
                <a:solidFill>
                  <a:srgbClr val="FF0000"/>
                </a:solidFill>
                <a:latin typeface="+mn-lt"/>
              </a:rPr>
              <a:t>msg.split('').reverse().join('')</a:t>
            </a:r>
            <a:r>
              <a:rPr b="1" dirty="0">
                <a:latin typeface="+mn-lt"/>
              </a:rPr>
              <a:t> }}&lt;/h1&gt;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&lt;/div&gt;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&lt;/template&gt;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data()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</a:t>
            </a:r>
            <a:r>
              <a:rPr b="1" dirty="0">
                <a:solidFill>
                  <a:srgbClr val="FF0000"/>
                </a:solidFill>
                <a:latin typeface="+mn-lt"/>
              </a:rPr>
              <a:t>msg: "helloworld"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6" name="图片 6" descr="8.1 字符串倒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70" y="2049145"/>
            <a:ext cx="5627370" cy="3336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ym typeface="+mn-ea"/>
              </a:rPr>
              <a:t> </a:t>
            </a:r>
            <a:r>
              <a:rPr sz="3700">
                <a:sym typeface="+mn-ea"/>
              </a:rPr>
              <a:t>什么是计算属性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/>
              <a:t>示例</a:t>
            </a:r>
            <a:r>
              <a:rPr lang="en-US" altLang="zh-CN" sz="2600"/>
              <a:t>1</a:t>
            </a:r>
            <a:r>
              <a:rPr lang="zh-CN" altLang="en-US" sz="2600"/>
              <a:t>中的问题</a:t>
            </a:r>
            <a:endParaRPr lang="zh-CN" altLang="en-US" sz="2360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插值表达式中的代码过长，逻辑较为复杂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/>
              <a:t>代码变得臃肿，难以阅读和维护</a:t>
            </a:r>
            <a:endParaRPr lang="zh-CN" altLang="en-US" sz="2360"/>
          </a:p>
          <a:p>
            <a:pPr marL="0" lvl="1"/>
            <a:r>
              <a:rPr lang="zh-CN" altLang="en-US" sz="2600"/>
              <a:t>在遇到复杂的逻辑时的解决方法</a:t>
            </a:r>
            <a:endParaRPr lang="zh-CN" altLang="en-US" sz="2360">
              <a:sym typeface="+mn-ea"/>
            </a:endParaRPr>
          </a:p>
          <a:p>
            <a:pPr lvl="1" algn="l"/>
            <a:r>
              <a:rPr lang="zh-CN" altLang="en-US" sz="2360">
                <a:sym typeface="+mn-ea"/>
              </a:rPr>
              <a:t>使用计算属性把逻辑复杂的代码进行分离</a:t>
            </a:r>
            <a:endParaRPr lang="zh-CN" altLang="en-US" sz="2360"/>
          </a:p>
          <a:p>
            <a:pPr marL="0" lvl="1"/>
            <a:endParaRPr lang="zh-CN" altLang="en-US" sz="2600"/>
          </a:p>
          <a:p>
            <a:pPr marL="0" lvl="1"/>
            <a:endParaRPr lang="zh-CN" altLang="en-US" sz="2600"/>
          </a:p>
          <a:p>
            <a:pPr lvl="1"/>
            <a:endParaRPr lang="zh-CN" altLang="en-US" sz="2860"/>
          </a:p>
          <a:p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69645" y="2145665"/>
            <a:ext cx="9620250" cy="3319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&lt;div class="hello"&gt;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 &lt;h1&gt;计算属性: {{ </a:t>
            </a:r>
            <a:r>
              <a:rPr b="1" dirty="0">
                <a:solidFill>
                  <a:srgbClr val="FF0000"/>
                </a:solidFill>
                <a:latin typeface="+mn-lt"/>
              </a:rPr>
              <a:t>reversedMsg </a:t>
            </a:r>
            <a:r>
              <a:rPr b="1" dirty="0">
                <a:latin typeface="+mn-lt"/>
              </a:rPr>
              <a:t>}} &lt;/h1&gt;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&lt;/div&gt;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data()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msg: "helloworld"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computed: {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    reversedMsg: function() {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        return this.msg.split('').reverse().join('');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}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4" name="图片 8" descr="8.2 计算属性改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95" y="2094865"/>
            <a:ext cx="5888990" cy="324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计算属性用法</a:t>
            </a:r>
            <a:r>
              <a:rPr lang="en-US" sz="3700">
                <a:sym typeface="+mn-ea"/>
              </a:rPr>
              <a:t>3</a:t>
            </a:r>
            <a:r>
              <a:rPr lang="en-US" sz="3700">
                <a:sym typeface="+mn-ea"/>
              </a:rPr>
              <a:t>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/>
              <a:t>计算属性里可以完成各种复杂的逻辑，包括运算、函数调用等，只要最终返回一个结果就可以</a:t>
            </a:r>
            <a:endParaRPr lang="zh-CN" altLang="en-US" sz="2600"/>
          </a:p>
          <a:p>
            <a:pPr lvl="0" algn="l"/>
            <a:r>
              <a:rPr lang="zh-CN" altLang="en-US">
                <a:sym typeface="+mn-ea"/>
              </a:rPr>
              <a:t>计算属性还可以依赖多个Vue实例的数据，只要其中的任何一个数据变化，计算属性就会重新执行，视图也会更新</a:t>
            </a:r>
            <a:endParaRPr lang="zh-CN" altLang="en-US" sz="2860"/>
          </a:p>
          <a:p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69645" y="2145665"/>
            <a:ext cx="9620250" cy="3319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computed: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prices: function()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var prices = 0;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for (var i = 0; i &lt; this.package1.length; i++)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prices += this.package1[i].price * this.package1[i].count;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for (var i = 0; i &lt; this.package2.length; i++)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prices += this.package2[i].price * this.package2[i].count;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</a:t>
            </a:r>
            <a:r>
              <a:rPr b="1" dirty="0">
                <a:solidFill>
                  <a:srgbClr val="FF0000"/>
                </a:solidFill>
                <a:latin typeface="+mn-lt"/>
              </a:rPr>
              <a:t>return prices;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4" name="图片 12" descr="8.3 购物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5" y="2082800"/>
            <a:ext cx="4888230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计算属性用法</a:t>
            </a:r>
            <a:r>
              <a:rPr lang="en-US" sz="3700">
                <a:sym typeface="+mn-ea"/>
              </a:rPr>
              <a:t>3-2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 smtClean="0">
                <a:latin typeface="Arial" panose="020B0604020202020204" pitchFamily="34" charset="0"/>
                <a:sym typeface="Arial" panose="020B0604020202020204" pitchFamily="34" charset="0"/>
              </a:rPr>
              <a:t>需要改变props的情况</a:t>
            </a:r>
            <a:endParaRPr lang="zh-CN" altLang="en-US" sz="2600"/>
          </a:p>
          <a:p>
            <a:pPr lvl="1" algn="l"/>
            <a:r>
              <a:rPr lang="zh-CN" altLang="en-US">
                <a:sym typeface="+mn-ea"/>
              </a:rPr>
              <a:t>prop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作为需要被转变的原始值传入，在计算属性中进行操作</a:t>
            </a:r>
            <a:endParaRPr lang="zh-CN" altLang="en-US">
              <a:sym typeface="+mn-ea"/>
            </a:endParaRPr>
          </a:p>
          <a:p>
            <a:r>
              <a:rPr lang="zh-CN" altLang="en-US"/>
              <a:t>父组件代码</a:t>
            </a:r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85520" y="3075305"/>
            <a:ext cx="9620250" cy="215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&lt;template&gt;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&lt;div class="page"&gt;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&lt;Child</a:t>
            </a:r>
            <a:r>
              <a:rPr b="1" dirty="0">
                <a:solidFill>
                  <a:srgbClr val="FF0000"/>
                </a:solidFill>
                <a:latin typeface="+mn-lt"/>
              </a:rPr>
              <a:t> :width="200"</a:t>
            </a:r>
            <a:r>
              <a:rPr b="1" dirty="0">
                <a:latin typeface="+mn-lt"/>
              </a:rPr>
              <a:t>&gt;&lt;/Child&gt;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&lt;/div&gt;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&lt;/template&gt;</a:t>
            </a:r>
            <a:endParaRPr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sz="3700">
                <a:sym typeface="+mn-ea"/>
              </a:rPr>
              <a:t>计算属性用法</a:t>
            </a:r>
            <a:r>
              <a:rPr lang="en-US" sz="3700">
                <a:sym typeface="+mn-ea"/>
              </a:rPr>
              <a:t>3-3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/>
              <a:t>子组件代码</a:t>
            </a:r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85520" y="1984375"/>
            <a:ext cx="9620250" cy="3257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props: ["width"],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computed: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style: function()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return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</a:t>
            </a:r>
            <a:r>
              <a:rPr b="1" dirty="0">
                <a:solidFill>
                  <a:srgbClr val="FF0000"/>
                </a:solidFill>
                <a:latin typeface="+mn-lt"/>
              </a:rPr>
              <a:t>width: this.width + "px"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};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}</a:t>
            </a:r>
            <a:endParaRPr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6520" y="5569585"/>
            <a:ext cx="4314190" cy="614680"/>
            <a:chOff x="1488" y="2503"/>
            <a:chExt cx="5665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38" y="2598"/>
              <a:ext cx="5390" cy="737"/>
              <a:chOff x="1638" y="2598"/>
              <a:chExt cx="5390" cy="7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22" y="2648"/>
                <a:ext cx="4706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computedstart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97"/>
              </a:xfrm>
            </p:grpSpPr>
            <p:pic>
              <p:nvPicPr>
                <p:cNvPr id="12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70464" cy="467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28" name="图片 28" descr="8.4 计算属性修改原始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0" y="869950"/>
            <a:ext cx="4534535" cy="452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WPS 演示</Application>
  <PresentationFormat>自定义</PresentationFormat>
  <Paragraphs>269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Arial</vt:lpstr>
      <vt:lpstr>Office 主题_2</vt:lpstr>
      <vt:lpstr>  第七章  组件详解 </vt:lpstr>
      <vt:lpstr>本章任务</vt:lpstr>
      <vt:lpstr>本章目标</vt:lpstr>
      <vt:lpstr>   组件概念与复用</vt:lpstr>
      <vt:lpstr> 组件的使用</vt:lpstr>
      <vt:lpstr> 使用props传递数据4-1</vt:lpstr>
      <vt:lpstr> 使用props传递数据4-2</vt:lpstr>
      <vt:lpstr> 计算属性用法3-1</vt:lpstr>
      <vt:lpstr> 计算属性用法3-2</vt:lpstr>
      <vt:lpstr> 使用props传递数据4-3</vt:lpstr>
      <vt:lpstr> 计算属性缓存2-1</vt:lpstr>
      <vt:lpstr>学员操作—移动端标题栏</vt:lpstr>
      <vt:lpstr>共性问题集中讲解</vt:lpstr>
      <vt:lpstr>组件通信</vt:lpstr>
      <vt:lpstr>自定义事件及$emit方法3-1</vt:lpstr>
      <vt:lpstr>计算属性 vs 侦听器2-1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小蜗牛</cp:lastModifiedBy>
  <cp:revision>1452</cp:revision>
  <dcterms:created xsi:type="dcterms:W3CDTF">2018-02-05T01:07:00Z</dcterms:created>
  <dcterms:modified xsi:type="dcterms:W3CDTF">2018-08-21T07:36:04Z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