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6"/>
  </p:handoutMasterIdLst>
  <p:sldIdLst>
    <p:sldId id="256" r:id="rId3"/>
    <p:sldId id="1000" r:id="rId5"/>
    <p:sldId id="719" r:id="rId6"/>
    <p:sldId id="722" r:id="rId7"/>
    <p:sldId id="1095" r:id="rId8"/>
    <p:sldId id="1096" r:id="rId9"/>
    <p:sldId id="1098" r:id="rId10"/>
    <p:sldId id="1099" r:id="rId11"/>
    <p:sldId id="1100" r:id="rId12"/>
    <p:sldId id="1102" r:id="rId13"/>
    <p:sldId id="1103" r:id="rId14"/>
    <p:sldId id="1097" r:id="rId15"/>
    <p:sldId id="1036" r:id="rId16"/>
    <p:sldId id="1057" r:id="rId17"/>
    <p:sldId id="1058" r:id="rId18"/>
    <p:sldId id="1083" r:id="rId19"/>
    <p:sldId id="1084" r:id="rId20"/>
    <p:sldId id="1059" r:id="rId21"/>
    <p:sldId id="1085" r:id="rId22"/>
    <p:sldId id="716" r:id="rId23"/>
    <p:sldId id="717" r:id="rId24"/>
    <p:sldId id="718" r:id="rId25"/>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00C77A"/>
    <a:srgbClr val="40D59B"/>
    <a:srgbClr val="5CDBAA"/>
    <a:srgbClr val="A6EBD1"/>
    <a:srgbClr val="A0C101"/>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6896"/>
    <p:restoredTop sz="76994"/>
  </p:normalViewPr>
  <p:slideViewPr>
    <p:cSldViewPr snapToGrid="0" showGuides="1">
      <p:cViewPr varScale="1">
        <p:scale>
          <a:sx n="50" d="100"/>
          <a:sy n="50" d="100"/>
        </p:scale>
        <p:origin x="-1746" y="-84"/>
      </p:cViewPr>
      <p:guideLst>
        <p:guide orient="horz" pos="1977"/>
        <p:guide pos="2937"/>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p>
            <a:pPr lvl="0" algn="r" eaLnBrk="1" hangingPunct="1"/>
            <a:fld id="{9A0DB2DC-4C9A-4742-B13C-FB6460FD3503}" type="slidenum">
              <a:rPr lang="zh-CN" altLang="en-US" sz="1200" dirty="0">
                <a:solidFill>
                  <a:srgbClr val="898989"/>
                </a:solidFill>
                <a:sym typeface="微软雅黑" panose="020B0503020204020204" pitchFamily="34" charset="-122"/>
              </a:rPr>
            </a:fld>
            <a:endParaRPr lang="zh-CN" altLang="en-US" sz="1200"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buFont typeface="Arial" panose="020B0604020202020204" pitchFamily="34" charset="0"/>
              <a:buNone/>
              <a:defRPr sz="1200" noProof="1"/>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buFont typeface="Arial" panose="020B0604020202020204" pitchFamily="34" charset="0"/>
              <a:buNone/>
              <a:defRPr sz="1200" noProof="1">
                <a:latin typeface="Arial" panose="020B0604020202020204" pitchFamily="34" charset="0"/>
                <a:ea typeface="+mn-ea"/>
              </a:defRPr>
            </a:lvl1pPr>
          </a:lstStyle>
          <a:p>
            <a:pPr marL="0" marR="0" lvl="0" indent="0" algn="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mn-ea"/>
              <a:cs typeface="+mn-cs"/>
            </a:endParaRPr>
          </a:p>
        </p:txBody>
      </p:sp>
      <p:sp>
        <p:nvSpPr>
          <p:cNvPr id="1229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4101" name="备注占位符 4"/>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buFont typeface="Arial" panose="020B0604020202020204" pitchFamily="34" charset="0"/>
              <a:buNone/>
              <a:defRPr sz="1200" noProof="1"/>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p>
            <a:pPr lvl="0" algn="r" eaLnBrk="1" hangingPunct="1"/>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幻灯片图像占位符 1"/>
          <p:cNvSpPr>
            <a:spLocks noGrp="1" noRot="1" noTextEdit="1"/>
          </p:cNvSpPr>
          <p:nvPr>
            <p:ph type="sldImg"/>
          </p:nvPr>
        </p:nvSpPr>
        <p:spPr>
          <a:ln>
            <a:miter lim="800000"/>
          </a:ln>
        </p:spPr>
      </p:sp>
      <p:sp>
        <p:nvSpPr>
          <p:cNvPr id="13315" name="文本占位符 2"/>
          <p:cNvSpPr/>
          <p:nvPr>
            <p:ph type="body"/>
          </p:nvPr>
        </p:nvSpPr>
        <p:spPr/>
        <p:txBody>
          <a:bodyPr wrap="square" lIns="91440" tIns="45720" rIns="91440" bIns="45720" anchor="t"/>
          <a:p>
            <a:pPr lvl="0"/>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p:sp>
      <p:sp>
        <p:nvSpPr>
          <p:cNvPr id="819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E7584919-9516-4A22-BB58-DB9580593F09}"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p:sp>
      <p:sp>
        <p:nvSpPr>
          <p:cNvPr id="115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panose="02010600030101010101" pitchFamily="2" charset="-122"/>
              </a:rPr>
              <a:t>教学指导：</a:t>
            </a:r>
            <a:endParaRPr lang="zh-CN" altLang="en-US" smtClean="0">
              <a:ea typeface="宋体" panose="02010600030101010101" pitchFamily="2" charset="-122"/>
            </a:endParaRPr>
          </a:p>
          <a:p>
            <a:r>
              <a:rPr lang="en-US" altLang="zh-CN" smtClean="0">
                <a:ea typeface="宋体" panose="02010600030101010101" pitchFamily="2" charset="-122"/>
              </a:rPr>
              <a:t>1</a:t>
            </a:r>
            <a:r>
              <a:rPr lang="zh-CN" altLang="en-US" smtClean="0">
                <a:ea typeface="宋体" panose="02010600030101010101" pitchFamily="2" charset="-122"/>
              </a:rPr>
              <a:t>、上面讲解了 父组件传值到子组件的方式，那么子组件传值到父组件的方式是如何完成呢，下面来给大家讲解。</a:t>
            </a:r>
            <a:endParaRPr lang="zh-CN" altLang="en-US" smtClean="0">
              <a:ea typeface="宋体" panose="02010600030101010101" pitchFamily="2" charset="-122"/>
            </a:endParaRPr>
          </a:p>
          <a:p>
            <a:endParaRPr lang="zh-CN" altLang="en-US"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1</a:t>
            </a:r>
            <a:r>
              <a:rPr lang="zh-CN" altLang="en-US" smtClean="0">
                <a:latin typeface="Arial" panose="020B0604020202020204" pitchFamily="34" charset="0"/>
                <a:sym typeface="Arial" panose="020B0604020202020204" pitchFamily="34" charset="0"/>
              </a:rPr>
              <a:t>、点击“Change word”按钮之后，第二种图所示</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2</a:t>
            </a:r>
            <a:r>
              <a:rPr lang="zh-CN" altLang="en-US" smtClean="0">
                <a:latin typeface="Arial" panose="020B0604020202020204" pitchFamily="34" charset="0"/>
                <a:sym typeface="Arial" panose="020B0604020202020204" pitchFamily="34" charset="0"/>
              </a:rPr>
              <a:t>、这里的数据msg和方法handleClick只有在当前组件中可以访问和使用，其他的组件是无法读取和修改msg的。</a:t>
            </a:r>
            <a:endParaRPr lang="zh-CN" altLang="en-US" smtClean="0">
              <a:latin typeface="Arial" panose="020B0604020202020204" pitchFamily="34" charset="0"/>
              <a:sym typeface="Arial" panose="020B0604020202020204" pitchFamily="34" charset="0"/>
            </a:endParaRPr>
          </a:p>
          <a:p>
            <a:pPr eaLnBrk="1" hangingPunct="1"/>
            <a:r>
              <a:rPr lang="en-US" altLang="zh-CN" smtClean="0">
                <a:solidFill>
                  <a:srgbClr val="FF0000"/>
                </a:solidFill>
                <a:latin typeface="Arial" panose="020B0604020202020204" pitchFamily="34" charset="0"/>
                <a:sym typeface="+mn-ea"/>
              </a:rPr>
              <a:t>3</a:t>
            </a:r>
            <a:r>
              <a:rPr lang="zh-CN" altLang="en-US" smtClean="0">
                <a:solidFill>
                  <a:srgbClr val="FF0000"/>
                </a:solidFill>
                <a:latin typeface="Arial" panose="020B0604020202020204" pitchFamily="34" charset="0"/>
                <a:sym typeface="+mn-ea"/>
              </a:rPr>
              <a:t>、在实际的业务中，经常有跨组件共享数据的需求，因此Vuex的设计就是用来统一管理组件状态的，它定义了一系列规范来使用和操作数据，使组件的应用更加高效</a:t>
            </a:r>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1</a:t>
            </a:r>
            <a:r>
              <a:rPr lang="zh-CN" altLang="en-US" smtClean="0">
                <a:latin typeface="Arial" panose="020B0604020202020204" pitchFamily="34" charset="0"/>
                <a:sym typeface="Arial" panose="020B0604020202020204" pitchFamily="34" charset="0"/>
              </a:rPr>
              <a:t>、每一个框架的诞生都是用来解决具体问题的。也存在其他的方法可以解决跨组件共享数据的问题的，但是Vuex却能更优雅和高效地完成状态管理</a:t>
            </a:r>
            <a:endParaRPr lang="zh-CN" altLang="en-US" smtClean="0">
              <a:latin typeface="Arial" panose="020B0604020202020204" pitchFamily="34" charset="0"/>
              <a:sym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1</a:t>
            </a:r>
            <a:r>
              <a:rPr lang="zh-CN" altLang="en-US" smtClean="0">
                <a:latin typeface="Arial" panose="020B0604020202020204" pitchFamily="34" charset="0"/>
                <a:sym typeface="Arial" panose="020B0604020202020204" pitchFamily="34" charset="0"/>
              </a:rPr>
              <a:t>、下面看一下通过计算属性改进示例</a:t>
            </a:r>
            <a:r>
              <a:rPr lang="en-US" altLang="zh-CN" smtClean="0">
                <a:latin typeface="Arial" panose="020B0604020202020204" pitchFamily="34" charset="0"/>
                <a:sym typeface="Arial" panose="020B0604020202020204" pitchFamily="34" charset="0"/>
              </a:rPr>
              <a:t>1</a:t>
            </a:r>
            <a:endParaRPr lang="en-US" altLang="zh-CN"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2</a:t>
            </a:r>
            <a:r>
              <a:rPr lang="zh-CN" altLang="en-US" smtClean="0">
                <a:latin typeface="Arial" panose="020B0604020202020204" pitchFamily="34" charset="0"/>
                <a:sym typeface="Arial" panose="020B0604020202020204" pitchFamily="34" charset="0"/>
              </a:rPr>
              <a:t>、通过浏览器中显示效果所示，可以看到利用计算属性依然可以完成字符串的倒序展示，利用了计算属性分离逻辑代码之后，代码的易维护性增强。以后如果遇到逻辑较为复杂的代码处理的情况，均可使用计算属性进行分离。另外所有的计算属性都以函数的形式写在Vue实例内的computed选项内，最终返回计算后的结果。</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3</a:t>
            </a:r>
            <a:r>
              <a:rPr lang="zh-CN" altLang="en-US" smtClean="0">
                <a:latin typeface="Arial" panose="020B0604020202020204" pitchFamily="34" charset="0"/>
                <a:sym typeface="Arial" panose="020B0604020202020204" pitchFamily="34" charset="0"/>
              </a:rPr>
              <a:t>、参考</a:t>
            </a:r>
            <a:r>
              <a:rPr lang="zh-CN" altLang="en-US" smtClean="0">
                <a:latin typeface="Arial" panose="020B0604020202020204" pitchFamily="34" charset="0"/>
                <a:sym typeface="Arial" panose="020B0604020202020204" pitchFamily="34" charset="0"/>
              </a:rPr>
              <a:t>官方网站：https://vuex.vuejs.org/zh/</a:t>
            </a:r>
            <a:endParaRPr lang="en-US" altLang="zh-CN" smtClean="0">
              <a:latin typeface="Arial" panose="020B0604020202020204" pitchFamily="34" charset="0"/>
              <a:sym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1</a:t>
            </a:r>
            <a:r>
              <a:rPr lang="zh-CN" altLang="en-US" smtClean="0">
                <a:latin typeface="Arial" panose="020B0604020202020204" pitchFamily="34" charset="0"/>
                <a:sym typeface="Arial" panose="020B0604020202020204" pitchFamily="34" charset="0"/>
              </a:rPr>
              <a:t>、</a:t>
            </a:r>
            <a:endParaRPr lang="zh-CN" altLang="en-US" smtClean="0">
              <a:latin typeface="Arial" panose="020B0604020202020204" pitchFamily="34" charset="0"/>
              <a:sym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1</a:t>
            </a:r>
            <a:r>
              <a:rPr lang="zh-CN" altLang="en-US" smtClean="0">
                <a:latin typeface="Arial" panose="020B0604020202020204" pitchFamily="34" charset="0"/>
                <a:sym typeface="Arial" panose="020B0604020202020204" pitchFamily="34" charset="0"/>
              </a:rPr>
              <a:t>、初始效果如第一张图</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2</a:t>
            </a:r>
            <a:r>
              <a:rPr lang="zh-CN" altLang="en-US" smtClean="0">
                <a:latin typeface="Arial" panose="020B0604020202020204" pitchFamily="34" charset="0"/>
                <a:sym typeface="Arial" panose="020B0604020202020204" pitchFamily="34" charset="0"/>
              </a:rPr>
              <a:t>、当点击“+”按钮的时候如第二幅图</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3</a:t>
            </a:r>
            <a:r>
              <a:rPr lang="zh-CN" altLang="en-US" smtClean="0">
                <a:latin typeface="Arial" panose="020B0604020202020204" pitchFamily="34" charset="0"/>
                <a:sym typeface="Arial" panose="020B0604020202020204" pitchFamily="34" charset="0"/>
              </a:rPr>
              <a:t>、当点击“-”按钮的时候</a:t>
            </a:r>
            <a:r>
              <a:rPr lang="zh-CN" altLang="en-US" smtClean="0">
                <a:latin typeface="Arial" panose="020B0604020202020204" pitchFamily="34" charset="0"/>
                <a:sym typeface="Arial" panose="020B0604020202020204" pitchFamily="34" charset="0"/>
              </a:rPr>
              <a:t>如第三幅图</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4</a:t>
            </a:r>
            <a:r>
              <a:rPr lang="zh-CN" altLang="en-US" smtClean="0">
                <a:latin typeface="Arial" panose="020B0604020202020204" pitchFamily="34" charset="0"/>
                <a:sym typeface="Arial" panose="020B0604020202020204" pitchFamily="34" charset="0"/>
              </a:rPr>
              <a:t>、利用Vuex之后统一把共享数据进行管理存放，在各个页面中可以利用commit提交mutation对共享数据进行修改</a:t>
            </a:r>
            <a:endParaRPr lang="zh-CN" altLang="en-US" smtClean="0">
              <a:latin typeface="Arial" panose="020B0604020202020204" pitchFamily="34" charset="0"/>
              <a:sym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1</a:t>
            </a:r>
            <a:r>
              <a:rPr lang="zh-CN" altLang="en-US" smtClean="0">
                <a:latin typeface="Arial" panose="020B0604020202020204" pitchFamily="34" charset="0"/>
                <a:sym typeface="Arial" panose="020B0604020202020204" pitchFamily="34" charset="0"/>
              </a:rPr>
              <a:t>、</a:t>
            </a:r>
            <a:r>
              <a:rPr smtClean="0">
                <a:latin typeface="Arial" panose="020B0604020202020204" pitchFamily="34" charset="0"/>
                <a:sym typeface="Arial" panose="020B0604020202020204" pitchFamily="34" charset="0"/>
              </a:rPr>
              <a:t>举例说一下，在购票的业务中，当在未登录的情况下，如果想去购买票是肯定要提示用户进行登录的。整个项目的多个页面都会共享登录状态的信息，也用户的唯一标识码token。通过Vuex来存储这些状态会很方便拿到token值，方便后续操作的进行。</a:t>
            </a:r>
            <a:endParaRPr smtClean="0">
              <a:latin typeface="Arial" panose="020B0604020202020204" pitchFamily="34" charset="0"/>
              <a:sym typeface="Arial" panose="020B0604020202020204" pitchFamily="34" charset="0"/>
            </a:endParaRPr>
          </a:p>
          <a:p>
            <a:pPr eaLnBrk="1" hangingPunct="1"/>
            <a:r>
              <a:rPr lang="en-US" smtClean="0">
                <a:latin typeface="Arial" panose="020B0604020202020204" pitchFamily="34" charset="0"/>
                <a:sym typeface="Arial" panose="020B0604020202020204" pitchFamily="34" charset="0"/>
              </a:rPr>
              <a:t>2</a:t>
            </a:r>
            <a:r>
              <a:rPr lang="zh-CN" altLang="en-US" smtClean="0">
                <a:latin typeface="Arial" panose="020B0604020202020204" pitchFamily="34" charset="0"/>
                <a:sym typeface="Arial" panose="020B0604020202020204" pitchFamily="34" charset="0"/>
              </a:rPr>
              <a:t>、目中只是用到了Vuex中的部分关键点，关于更多的Vuex的知识，读者可以到Vuex的官方网站进行学习。</a:t>
            </a:r>
            <a:endParaRPr lang="zh-CN" altLang="en-US" smtClean="0">
              <a:latin typeface="Arial" panose="020B0604020202020204" pitchFamily="34" charset="0"/>
              <a:sym typeface="Arial" panose="020B0604020202020204" pitchFamily="34" charset="0"/>
            </a:endParaRPr>
          </a:p>
          <a:p>
            <a:pPr eaLnBrk="1" hangingPunct="1"/>
            <a:r>
              <a:rPr lang="zh-CN" altLang="en-US" smtClean="0">
                <a:latin typeface="Arial" panose="020B0604020202020204" pitchFamily="34" charset="0"/>
                <a:sym typeface="Arial" panose="020B0604020202020204" pitchFamily="34" charset="0"/>
              </a:rPr>
              <a:t>官方网站：https://vuex.vuejs.org/zh/</a:t>
            </a:r>
            <a:endParaRPr lang="zh-CN" altLang="en-US" smtClean="0">
              <a:latin typeface="Arial" panose="020B0604020202020204" pitchFamily="34" charset="0"/>
              <a:sym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1</a:t>
            </a:r>
            <a:r>
              <a:rPr lang="zh-CN" altLang="en-US" smtClean="0">
                <a:latin typeface="Arial" panose="020B0604020202020204" pitchFamily="34" charset="0"/>
                <a:sym typeface="Arial" panose="020B0604020202020204" pitchFamily="34" charset="0"/>
              </a:rPr>
              <a:t>、通过显示效果可以发现，没有使用计算属性，在methods里定义一个方法实现了相同的效果，甚至该方法还可以接受参数，使用起来更加灵活，既然使用methods就可以实现，那么为什么还需要计算属性呢</a:t>
            </a:r>
            <a:endParaRPr lang="zh-CN" altLang="en-US" dirty="0" smtClean="0">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1</a:t>
            </a:r>
            <a:r>
              <a:rPr lang="zh-CN" altLang="en-US" smtClean="0">
                <a:latin typeface="Arial" panose="020B0604020202020204" pitchFamily="34" charset="0"/>
                <a:sym typeface="Arial" panose="020B0604020202020204" pitchFamily="34" charset="0"/>
              </a:rPr>
              <a:t>、这里使用百度的链接作为演示使用的，真实项目中会替换为真实的微信支付地址；</a:t>
            </a:r>
            <a:endParaRPr lang="zh-CN" altLang="en-US" dirty="0" smtClean="0">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p:sp>
      <p:sp>
        <p:nvSpPr>
          <p:cNvPr id="624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anose="02010600030101010101" pitchFamily="2" charset="-122"/>
              </a:rPr>
              <a:t>教学指导：</a:t>
            </a:r>
            <a:endParaRPr lang="en-US" altLang="zh-CN" dirty="0">
              <a:ea typeface="宋体" panose="02010600030101010101" pitchFamily="2" charset="-122"/>
            </a:endParaRPr>
          </a:p>
          <a:p>
            <a:endParaRPr lang="zh-CN" altLang="en-US" dirty="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8AD8EE3C-B7E1-4C42-B2B9-6D0A36A694C2}"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anose="02010600030101010101" pitchFamily="2" charset="-122"/>
              </a:rPr>
              <a:t>教学指导；</a:t>
            </a:r>
            <a:endParaRPr lang="en-US" altLang="zh-CN" dirty="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DDB0C73-0033-4FE0-B621-45CB7BBE68EB}" type="slidenum">
              <a:rPr lang="zh-CN" altLang="en-US"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幻灯片图像占位符 1"/>
          <p:cNvSpPr>
            <a:spLocks noGrp="1" noRot="1" noChangeAspect="1" noTextEdit="1"/>
          </p:cNvSpPr>
          <p:nvPr>
            <p:ph type="sldImg"/>
          </p:nvPr>
        </p:nvSpPr>
        <p:spPr>
          <a:ln>
            <a:miter lim="800000"/>
          </a:ln>
        </p:spPr>
      </p:sp>
      <p:sp>
        <p:nvSpPr>
          <p:cNvPr id="16387" name="备注占位符 2"/>
          <p:cNvSpPr>
            <a:spLocks noGrp="1"/>
          </p:cNvSpPr>
          <p:nvPr>
            <p:ph type="body"/>
          </p:nvPr>
        </p:nvSpPr>
        <p:spPr/>
        <p:txBody>
          <a:bodyPr wrap="square" lIns="91440" tIns="45720" rIns="91440" bIns="45720" anchor="t"/>
          <a:p>
            <a:pPr lvl="0"/>
            <a:r>
              <a:rPr lang="zh-CN" altLang="en-US" dirty="0"/>
              <a:t>扫码进</a:t>
            </a:r>
            <a:r>
              <a:rPr lang="en-US" altLang="zh-CN" dirty="0"/>
              <a:t>QQ</a:t>
            </a:r>
            <a:r>
              <a:rPr lang="zh-CN" altLang="en-US" dirty="0"/>
              <a:t>群的二维码一般不需要在各个产品</a:t>
            </a:r>
            <a:r>
              <a:rPr lang="en-US" altLang="zh-CN" dirty="0"/>
              <a:t>PPT</a:t>
            </a:r>
            <a:r>
              <a:rPr lang="zh-CN" altLang="en-US" dirty="0"/>
              <a:t>中体现，</a:t>
            </a:r>
            <a:endParaRPr lang="en-US" altLang="zh-CN" dirty="0"/>
          </a:p>
          <a:p>
            <a:pPr lvl="0"/>
            <a:r>
              <a:rPr lang="zh-CN" altLang="en-US" dirty="0"/>
              <a:t>一般出现在直播课或其他类型的课程中，根据实际情况决定是否需要此二维码。</a:t>
            </a:r>
            <a:endParaRPr lang="en-US" altLang="zh-CN" dirty="0"/>
          </a:p>
          <a:p>
            <a:pPr lvl="0"/>
            <a:r>
              <a:rPr lang="zh-CN" altLang="en-US" dirty="0"/>
              <a:t>注意此二维码根据要进去的</a:t>
            </a:r>
            <a:r>
              <a:rPr lang="en-US" altLang="zh-CN" dirty="0"/>
              <a:t>QQ</a:t>
            </a:r>
            <a:r>
              <a:rPr lang="zh-CN" altLang="en-US" dirty="0"/>
              <a:t>群，二维码各不相同，请使用者自行制作添加。</a:t>
            </a:r>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ChangeArrowheads="1" noTextEdit="1"/>
          </p:cNvSpPr>
          <p:nvPr>
            <p:ph type="sldImg" idx="4294967295"/>
          </p:nvPr>
        </p:nvSpPr>
        <p:spPr/>
      </p:sp>
      <p:sp>
        <p:nvSpPr>
          <p:cNvPr id="12291" name="文本占位符 2"/>
          <p:cNvSpPr>
            <a:spLocks noGrp="1" noChangeArrowheads="1"/>
          </p:cNvSpPr>
          <p:nvPr>
            <p:ph type="body" idx="4294967295"/>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a:sym typeface="+mn-ea"/>
              </a:rPr>
              <a:t>教学指导： </a:t>
            </a:r>
            <a:r>
              <a:rPr lang="zh-CN" altLang="en-US" smtClean="0">
                <a:latin typeface="Arial" panose="020B0604020202020204" pitchFamily="34" charset="0"/>
                <a:sym typeface="Arial" panose="020B0604020202020204" pitchFamily="34" charset="0"/>
              </a:rPr>
              <a:t>课程重难点，课程中重点传授给学生的知识，较难理解或掌握的知识</a:t>
            </a:r>
            <a:endParaRPr lang="en-US" altLang="zh-CN" dirty="0"/>
          </a:p>
          <a:p>
            <a:pPr eaLnBrk="1" hangingPunct="1"/>
            <a:r>
              <a:rPr lang="zh-CN" altLang="en-US" dirty="0">
                <a:sym typeface="+mn-ea"/>
              </a:rPr>
              <a:t>强调：对于重难点部分，一定要给大家指明，让大家心里有底；</a:t>
            </a:r>
            <a:endParaRPr lang="zh-CN" altLang="en-US" dirty="0"/>
          </a:p>
          <a:p>
            <a:pPr eaLnBrk="1" hangingPunct="1"/>
            <a:endParaRPr lang="zh-CN" altLang="en-US" smtClean="0">
              <a:latin typeface="Arial" panose="020B0604020202020204" pitchFamily="34" charset="0"/>
            </a:endParaRPr>
          </a:p>
          <a:p>
            <a:pPr eaLnBrk="1" hangingPunct="1"/>
            <a:endParaRPr lang="zh-CN" altLang="en-US" smtClean="0">
              <a:latin typeface="Arial" panose="020B0604020202020204" pitchFamily="34" charset="0"/>
            </a:endParaRPr>
          </a:p>
        </p:txBody>
      </p:sp>
      <p:sp>
        <p:nvSpPr>
          <p:cNvPr id="12292"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BFFB710E-E9EC-4E36-B125-4C4F5DDC8176}"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endParaRPr lang="zh-CN" altLang="en-US" smtClean="0">
              <a:latin typeface="Arial" panose="020B0604020202020204" pitchFamily="34" charset="0"/>
              <a:sym typeface="Arial" panose="020B0604020202020204" pitchFamily="34" charset="0"/>
            </a:endParaRPr>
          </a:p>
          <a:p>
            <a:pPr eaLnBrk="1" hangingPunct="1"/>
            <a:r>
              <a:rPr lang="zh-CN" altLang="en-US" smtClean="0">
                <a:solidFill>
                  <a:srgbClr val="FF0000"/>
                </a:solidFill>
                <a:latin typeface="Arial" panose="020B0604020202020204" pitchFamily="34" charset="0"/>
                <a:sym typeface="+mn-ea"/>
              </a:rPr>
              <a:t> </a:t>
            </a:r>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endParaRPr lang="zh-CN" altLang="en-US" smtClean="0">
              <a:latin typeface="Arial" panose="020B0604020202020204" pitchFamily="34" charset="0"/>
              <a:sym typeface="Arial" panose="020B0604020202020204" pitchFamily="34" charset="0"/>
            </a:endParaRPr>
          </a:p>
          <a:p>
            <a:pPr eaLnBrk="1" hangingPunct="1"/>
            <a:r>
              <a:rPr lang="zh-CN" altLang="en-US" smtClean="0">
                <a:solidFill>
                  <a:srgbClr val="FF0000"/>
                </a:solidFill>
                <a:latin typeface="Arial" panose="020B0604020202020204" pitchFamily="34" charset="0"/>
                <a:sym typeface="+mn-ea"/>
              </a:rPr>
              <a:t> </a:t>
            </a:r>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1</a:t>
            </a:r>
            <a:r>
              <a:rPr lang="zh-CN" altLang="en-US" smtClean="0">
                <a:latin typeface="Arial" panose="020B0604020202020204" pitchFamily="34" charset="0"/>
                <a:sym typeface="Arial" panose="020B0604020202020204" pitchFamily="34" charset="0"/>
              </a:rPr>
              <a:t>、在申请ak之前，首先要注册百度的账号（注册地址：</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https://passport.baidu.com/v2/），然后再申请成为百度开发者。完成以上两步之后才能去获取ak密钥。申请注册的步骤都很简单，只需按照提示申请即可，这里不再讲解了	</a:t>
            </a:r>
            <a:endParaRPr lang="zh-CN" altLang="en-US" smtClean="0">
              <a:latin typeface="Arial" panose="020B0604020202020204" pitchFamily="34" charset="0"/>
            </a:endParaRPr>
          </a:p>
          <a:p>
            <a:pPr eaLnBrk="1" hangingPunct="1"/>
            <a:endParaRPr lang="zh-CN" altLang="en-US" smtClean="0">
              <a:latin typeface="Arial" panose="020B0604020202020204" pitchFamily="34" charset="0"/>
              <a:sym typeface="Arial" panose="020B0604020202020204" pitchFamily="34" charset="0"/>
            </a:endParaRPr>
          </a:p>
          <a:p>
            <a:pPr eaLnBrk="1" hangingPunct="1"/>
            <a:r>
              <a:rPr lang="zh-CN" altLang="en-US" smtClean="0">
                <a:solidFill>
                  <a:srgbClr val="FF0000"/>
                </a:solidFill>
                <a:latin typeface="Arial" panose="020B0604020202020204" pitchFamily="34" charset="0"/>
                <a:sym typeface="+mn-ea"/>
              </a:rPr>
              <a:t> </a:t>
            </a:r>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	</a:t>
            </a:r>
            <a:endParaRPr lang="zh-CN" altLang="en-US" smtClean="0">
              <a:latin typeface="Arial" panose="020B0604020202020204" pitchFamily="34" charset="0"/>
            </a:endParaRPr>
          </a:p>
          <a:p>
            <a:pPr eaLnBrk="1" hangingPunct="1"/>
            <a:endParaRPr lang="zh-CN" altLang="en-US" smtClean="0">
              <a:latin typeface="Arial" panose="020B0604020202020204" pitchFamily="34" charset="0"/>
              <a:sym typeface="Arial" panose="020B0604020202020204" pitchFamily="34" charset="0"/>
            </a:endParaRPr>
          </a:p>
          <a:p>
            <a:pPr eaLnBrk="1" hangingPunct="1"/>
            <a:r>
              <a:rPr lang="zh-CN" altLang="en-US" smtClean="0">
                <a:solidFill>
                  <a:srgbClr val="FF0000"/>
                </a:solidFill>
                <a:latin typeface="Arial" panose="020B0604020202020204" pitchFamily="34" charset="0"/>
                <a:sym typeface="+mn-ea"/>
              </a:rPr>
              <a:t> </a:t>
            </a:r>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	</a:t>
            </a:r>
            <a:endParaRPr lang="zh-CN" altLang="en-US" smtClean="0">
              <a:latin typeface="Arial" panose="020B0604020202020204" pitchFamily="34" charset="0"/>
            </a:endParaRPr>
          </a:p>
          <a:p>
            <a:pPr eaLnBrk="1" hangingPunct="1"/>
            <a:endParaRPr lang="zh-CN" altLang="en-US" smtClean="0">
              <a:latin typeface="Arial" panose="020B0604020202020204" pitchFamily="34" charset="0"/>
              <a:sym typeface="Arial" panose="020B0604020202020204" pitchFamily="34" charset="0"/>
            </a:endParaRPr>
          </a:p>
          <a:p>
            <a:pPr eaLnBrk="1" hangingPunct="1"/>
            <a:r>
              <a:rPr lang="zh-CN" altLang="en-US" smtClean="0">
                <a:solidFill>
                  <a:srgbClr val="FF0000"/>
                </a:solidFill>
                <a:latin typeface="Arial" panose="020B0604020202020204" pitchFamily="34" charset="0"/>
                <a:sym typeface="+mn-ea"/>
              </a:rPr>
              <a:t> </a:t>
            </a:r>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rPr>
              <a:t>1</a:t>
            </a:r>
            <a:r>
              <a:rPr lang="zh-CN" altLang="en-US" smtClean="0">
                <a:latin typeface="Arial" panose="020B0604020202020204" pitchFamily="34" charset="0"/>
              </a:rPr>
              <a:t>、详见</a:t>
            </a:r>
            <a:r>
              <a:rPr lang="en-US" altLang="zh-CN" smtClean="0">
                <a:latin typeface="Arial" panose="020B0604020202020204" pitchFamily="34" charset="0"/>
              </a:rPr>
              <a:t>map.vue</a:t>
            </a:r>
            <a:r>
              <a:rPr lang="zh-CN" altLang="en-US" smtClean="0">
                <a:latin typeface="Arial" panose="020B0604020202020204" pitchFamily="34" charset="0"/>
              </a:rPr>
              <a:t>文件</a:t>
            </a:r>
            <a:endParaRPr lang="zh-CN" altLang="en-US" smtClean="0">
              <a:latin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2</a:t>
            </a:r>
            <a:r>
              <a:rPr lang="zh-CN" altLang="en-US" smtClean="0">
                <a:latin typeface="Arial" panose="020B0604020202020204" pitchFamily="34" charset="0"/>
                <a:sym typeface="Arial" panose="020B0604020202020204" pitchFamily="34" charset="0"/>
              </a:rPr>
              <a:t>、分析一下地图组件代码，在模板部分要定义一个容器，用于放置渲染的地图。组件的样式部分，需要定义放置地图容器的大小。地图组件的JavaScript部分，这块是地图组件的核心部分，下面来分析具体的实现思路。</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3</a:t>
            </a:r>
            <a:r>
              <a:rPr lang="zh-CN" altLang="en-US" smtClean="0">
                <a:latin typeface="Arial" panose="020B0604020202020204" pitchFamily="34" charset="0"/>
                <a:sym typeface="Arial" panose="020B0604020202020204" pitchFamily="34" charset="0"/>
              </a:rPr>
              <a:t>、</a:t>
            </a:r>
            <a:r>
              <a:rPr lang="zh-CN" altLang="en-US" smtClean="0">
                <a:latin typeface="Arial" panose="020B0604020202020204" pitchFamily="34" charset="0"/>
                <a:sym typeface="Arial" panose="020B0604020202020204" pitchFamily="34" charset="0"/>
              </a:rPr>
              <a:t>首先data和components并没有用到，地图组件本身是功能性组件，并不涉及复杂的业务内容，所以这块的逻辑十分简单，就是父组件会把当前剧院的经度纬度传给子组件，子组件接收到经纬度之后渲染当前剧院的地图信息。</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4</a:t>
            </a:r>
            <a:r>
              <a:rPr lang="zh-CN" altLang="en-US" smtClean="0">
                <a:latin typeface="Arial" panose="020B0604020202020204" pitchFamily="34" charset="0"/>
                <a:sym typeface="Arial" panose="020B0604020202020204" pitchFamily="34" charset="0"/>
              </a:rPr>
              <a:t>、</a:t>
            </a:r>
            <a:r>
              <a:rPr lang="zh-CN" altLang="en-US" smtClean="0">
                <a:latin typeface="Arial" panose="020B0604020202020204" pitchFamily="34" charset="0"/>
                <a:sym typeface="Arial" panose="020B0604020202020204" pitchFamily="34" charset="0"/>
              </a:rPr>
              <a:t>props属性用于接受父组件传递的剧院的经纬度信息，当点击不同剧院时候，会把剧院的经纬度传递给子组件，子组件通过props属性来接收传递的经纬度信息。这里还用到了Vue的生命周期函数updated函数，组件更新之后调用地图的方法，根据传递的经纬度去渲染地图的信息。</a:t>
            </a:r>
            <a:endParaRPr lang="zh-CN" altLang="en-US" smtClean="0">
              <a:latin typeface="Arial" panose="020B0604020202020204" pitchFamily="34" charset="0"/>
              <a:sym typeface="Arial" panose="020B0604020202020204" pitchFamily="34" charset="0"/>
            </a:endParaRPr>
          </a:p>
          <a:p>
            <a:pPr eaLnBrk="1" hangingPunct="1"/>
            <a:r>
              <a:rPr lang="zh-CN" altLang="en-US" smtClean="0">
                <a:solidFill>
                  <a:srgbClr val="FF0000"/>
                </a:solidFill>
                <a:latin typeface="Arial" panose="020B0604020202020204" pitchFamily="34" charset="0"/>
                <a:sym typeface="+mn-ea"/>
              </a:rPr>
              <a:t> </a:t>
            </a:r>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9.jpe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1" name="标题 1"/>
          <p:cNvSpPr>
            <a:spLocks noGrp="1"/>
          </p:cNvSpPr>
          <p:nvPr>
            <p:ph type="ctrTitle"/>
          </p:nvPr>
        </p:nvSpPr>
        <p:spPr>
          <a:xfrm>
            <a:off x="914401" y="1566853"/>
            <a:ext cx="10363200" cy="1782571"/>
          </a:xfrm>
          <a:prstGeom prst="rect">
            <a:avLst/>
          </a:prstGeom>
          <a:noFill/>
          <a:ln w="9525">
            <a:noFill/>
            <a:miter/>
          </a:ln>
        </p:spPr>
        <p:txBody>
          <a:bodyPr>
            <a:normAutofit/>
          </a:bodyPr>
          <a:lstStyle>
            <a:lvl1pPr lvl="0" algn="ctr">
              <a:defRPr sz="6135" b="1" kern="1200">
                <a:solidFill>
                  <a:schemeClr val="tx1">
                    <a:lumMod val="75000"/>
                    <a:lumOff val="25000"/>
                  </a:schemeClr>
                </a:solidFill>
              </a:defRPr>
            </a:lvl1pPr>
          </a:lstStyle>
          <a:p>
            <a:pPr lvl="0"/>
            <a:r>
              <a:rPr lang="zh-CN" altLang="en-US" noProof="1"/>
              <a:t>单击此处编辑母版标题样式</a:t>
            </a:r>
            <a:endParaRPr lang="zh-CN" altLang="en-US" noProof="1"/>
          </a:p>
        </p:txBody>
      </p:sp>
      <p:sp>
        <p:nvSpPr>
          <p:cNvPr id="2052" name="副标题 2"/>
          <p:cNvSpPr>
            <a:spLocks noGrp="1"/>
          </p:cNvSpPr>
          <p:nvPr>
            <p:ph type="subTitle" idx="1"/>
          </p:nvPr>
        </p:nvSpPr>
        <p:spPr>
          <a:xfrm>
            <a:off x="1828800" y="3373442"/>
            <a:ext cx="8534401" cy="637540"/>
          </a:xfrm>
          <a:prstGeom prst="rect">
            <a:avLst/>
          </a:prstGeom>
          <a:noFill/>
          <a:ln w="9525">
            <a:noFill/>
            <a:miter/>
          </a:ln>
        </p:spPr>
        <p:txBody>
          <a:bodyPr>
            <a:normAutofit/>
          </a:bodyPr>
          <a:lstStyle>
            <a:lvl1pPr marL="0" marR="0" lvl="0" indent="0" algn="ctr" defTabSz="1218565" rtl="0" eaLnBrk="0" fontAlgn="base" latinLnBrk="0" hangingPunct="0">
              <a:lnSpc>
                <a:spcPct val="100000"/>
              </a:lnSpc>
              <a:spcBef>
                <a:spcPct val="20000"/>
              </a:spcBef>
              <a:spcAft>
                <a:spcPct val="0"/>
              </a:spcAft>
              <a:buClr>
                <a:srgbClr val="A0C101"/>
              </a:buClr>
              <a:buSzTx/>
              <a:buFont typeface="Wingdings" panose="05000000000000000000" pitchFamily="2" charset="2"/>
              <a:buNone/>
              <a:defRPr sz="2645" b="1" kern="1200">
                <a:solidFill>
                  <a:schemeClr val="tx1">
                    <a:lumMod val="75000"/>
                    <a:lumOff val="25000"/>
                  </a:schemeClr>
                </a:solidFill>
              </a:defRPr>
            </a:lvl1pPr>
            <a:lvl2pPr marL="0" lvl="1" indent="609600" algn="l">
              <a:buNone/>
              <a:defRPr sz="3175" kern="1200">
                <a:solidFill>
                  <a:schemeClr val="tx1"/>
                </a:solidFill>
              </a:defRPr>
            </a:lvl2pPr>
            <a:lvl3pPr marL="0" lvl="2" indent="609600" algn="l">
              <a:buNone/>
              <a:defRPr sz="3175" kern="1200">
                <a:solidFill>
                  <a:schemeClr val="tx1"/>
                </a:solidFill>
              </a:defRPr>
            </a:lvl3pPr>
            <a:lvl4pPr marL="0" lvl="3" indent="609600" algn="l">
              <a:buNone/>
              <a:defRPr sz="3175" kern="1200">
                <a:solidFill>
                  <a:schemeClr val="tx1"/>
                </a:solidFill>
              </a:defRPr>
            </a:lvl4pPr>
            <a:lvl5pPr marL="0" lvl="4" indent="609600" algn="l">
              <a:buNone/>
              <a:defRPr sz="3175" kern="1200">
                <a:solidFill>
                  <a:schemeClr val="tx1"/>
                </a:solidFill>
              </a:defRPr>
            </a:lvl5pPr>
          </a:lstStyle>
          <a:p>
            <a:pPr lvl="0"/>
            <a:r>
              <a:rPr lang="zh-CN" altLang="en-US" noProof="1"/>
              <a:t>单击此处编辑母版副标题样式</a:t>
            </a:r>
            <a:endParaRPr lang="zh-CN" altLang="en-US" noProof="1"/>
          </a:p>
          <a:p>
            <a:pPr lvl="0"/>
            <a:endParaRPr lang="zh-CN" altLang="en-US" noProof="1"/>
          </a:p>
        </p:txBody>
      </p:sp>
      <p:pic>
        <p:nvPicPr>
          <p:cNvPr id="2" name="图片 1" descr="封面-BG"/>
          <p:cNvPicPr>
            <a:picLocks noChangeAspect="1"/>
          </p:cNvPicPr>
          <p:nvPr userDrawn="1"/>
        </p:nvPicPr>
        <p:blipFill>
          <a:blip r:embed="rId2"/>
          <a:stretch>
            <a:fillRect/>
          </a:stretch>
        </p:blipFill>
        <p:spPr>
          <a:xfrm>
            <a:off x="-114935" y="-20955"/>
            <a:ext cx="12232640" cy="68802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descr="E:\设计\06-2018\前端5.0PPT\目录-bg.png目录-bg"/>
          <p:cNvPicPr>
            <a:picLocks noChangeAspect="1"/>
          </p:cNvPicPr>
          <p:nvPr userDrawn="1"/>
        </p:nvPicPr>
        <p:blipFill>
          <a:blip r:embed="rId2"/>
          <a:srcRect/>
          <a:stretch>
            <a:fillRect/>
          </a:stretch>
        </p:blipFill>
        <p:spPr>
          <a:xfrm>
            <a:off x="-10160" y="-11747"/>
            <a:ext cx="12212955" cy="6869430"/>
          </a:xfrm>
          <a:prstGeom prst="rect">
            <a:avLst/>
          </a:prstGeom>
        </p:spPr>
      </p:pic>
      <p:sp>
        <p:nvSpPr>
          <p:cNvPr id="2" name="标题 1"/>
          <p:cNvSpPr>
            <a:spLocks noGrp="1"/>
          </p:cNvSpPr>
          <p:nvPr>
            <p:ph type="title" hasCustomPrompt="1"/>
          </p:nvPr>
        </p:nvSpPr>
        <p:spPr>
          <a:xfrm>
            <a:off x="2697480" y="2590800"/>
            <a:ext cx="1341120" cy="1143000"/>
          </a:xfrm>
        </p:spPr>
        <p:txBody>
          <a:bodyPr/>
          <a:lstStyle>
            <a:lvl1pPr>
              <a:defRPr sz="3600">
                <a:solidFill>
                  <a:schemeClr val="tx1">
                    <a:lumMod val="85000"/>
                    <a:lumOff val="15000"/>
                  </a:schemeClr>
                </a:solidFill>
              </a:defRPr>
            </a:lvl1pPr>
          </a:lstStyle>
          <a:p>
            <a:r>
              <a:rPr lang="zh-CN" altLang="en-US"/>
              <a:t>目录</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r>
              <a:rPr lang="en-US" altLang="zh-CN" sz="1500" dirty="0">
                <a:solidFill>
                  <a:srgbClr val="A6A6A6"/>
                </a:solidFill>
                <a:latin typeface="微软雅黑" panose="020B0503020204020204" pitchFamily="34" charset="-122"/>
              </a:rPr>
              <a:t>/20</a:t>
            </a:r>
            <a:endParaRPr lang="zh-CN" altLang="en-US" sz="1500" dirty="0">
              <a:solidFill>
                <a:srgbClr val="A6A6A6"/>
              </a:solidFill>
              <a:latin typeface="微软雅黑" panose="020B0503020204020204" pitchFamily="34" charset="-122"/>
            </a:endParaRPr>
          </a:p>
        </p:txBody>
      </p:sp>
      <p:pic>
        <p:nvPicPr>
          <p:cNvPr id="3074" name="图片 5" descr="C:\Users\xuejie.yu\AppData\Local\Temp\WeChat Files\3a2b4010043f5c844d38aa2b9f5f63b.png"/>
          <p:cNvPicPr>
            <a:picLocks noChangeAspect="1"/>
          </p:cNvPicPr>
          <p:nvPr userDrawn="1"/>
        </p:nvPicPr>
        <p:blipFill>
          <a:blip r:embed="rId3"/>
          <a:stretch>
            <a:fillRect/>
          </a:stretch>
        </p:blipFill>
        <p:spPr>
          <a:xfrm>
            <a:off x="8412163" y="6076950"/>
            <a:ext cx="3779837" cy="781050"/>
          </a:xfrm>
          <a:prstGeom prst="rect">
            <a:avLst/>
          </a:prstGeom>
          <a:noFill/>
          <a:ln w="9525">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showMasterSp="0">
  <p:cSld name="标题和内容">
    <p:bg>
      <p:bgPr>
        <a:solidFill>
          <a:schemeClr val="bg1"/>
        </a:solidFill>
        <a:effectLst/>
      </p:bgPr>
    </p:bg>
    <p:spTree>
      <p:nvGrpSpPr>
        <p:cNvPr id="1" name=""/>
        <p:cNvGrpSpPr/>
        <p:nvPr/>
      </p:nvGrpSpPr>
      <p:grpSpPr>
        <a:xfrm>
          <a:off x="0" y="0"/>
          <a:ext cx="0" cy="0"/>
          <a:chOff x="0" y="0"/>
          <a:chExt cx="0" cy="0"/>
        </a:xfrm>
      </p:grpSpPr>
      <p:pic>
        <p:nvPicPr>
          <p:cNvPr id="5" name="图片 4" descr="内页"/>
          <p:cNvPicPr>
            <a:picLocks noChangeAspect="1"/>
          </p:cNvPicPr>
          <p:nvPr userDrawn="1"/>
        </p:nvPicPr>
        <p:blipFill>
          <a:blip r:embed="rId2"/>
          <a:stretch>
            <a:fillRect/>
          </a:stretch>
        </p:blipFill>
        <p:spPr>
          <a:xfrm>
            <a:off x="0" y="0"/>
            <a:ext cx="12192000" cy="6857365"/>
          </a:xfrm>
          <a:prstGeom prst="rect">
            <a:avLst/>
          </a:prstGeom>
        </p:spPr>
      </p:pic>
      <p:pic>
        <p:nvPicPr>
          <p:cNvPr id="3074" name="图片 5" descr="C:\Users\xuejie.yu\AppData\Local\Temp\WeChat Files\3a2b4010043f5c844d38aa2b9f5f63b.png"/>
          <p:cNvPicPr>
            <a:picLocks noChangeAspect="1"/>
          </p:cNvPicPr>
          <p:nvPr userDrawn="1"/>
        </p:nvPicPr>
        <p:blipFill>
          <a:blip r:embed="rId3"/>
          <a:stretch>
            <a:fillRect/>
          </a:stretch>
        </p:blipFill>
        <p:spPr>
          <a:xfrm>
            <a:off x="8412163" y="6076950"/>
            <a:ext cx="3779837" cy="781050"/>
          </a:xfrm>
          <a:prstGeom prst="rect">
            <a:avLst/>
          </a:prstGeom>
          <a:noFill/>
          <a:ln w="9525">
            <a:noFill/>
          </a:ln>
        </p:spPr>
      </p:pic>
      <p:sp>
        <p:nvSpPr>
          <p:cNvPr id="2" name="标题 1"/>
          <p:cNvSpPr>
            <a:spLocks noGrp="1"/>
          </p:cNvSpPr>
          <p:nvPr>
            <p:ph type="title"/>
          </p:nvPr>
        </p:nvSpPr>
        <p:spPr>
          <a:xfrm>
            <a:off x="790575" y="276016"/>
            <a:ext cx="9518680" cy="942340"/>
          </a:xfrm>
        </p:spPr>
        <p:txBody>
          <a:bodyPr/>
          <a:lstStyle>
            <a:lvl1pPr>
              <a:defRPr sz="3705">
                <a:solidFill>
                  <a:schemeClr val="tx1">
                    <a:lumMod val="75000"/>
                    <a:lumOff val="25000"/>
                  </a:schemeClr>
                </a:solidFill>
              </a:defRPr>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771525" y="1308100"/>
            <a:ext cx="10687685" cy="4818380"/>
          </a:xfrm>
        </p:spPr>
        <p:txBody>
          <a:bodyPr/>
          <a:lstStyle>
            <a:lvl1pPr marL="609600" indent="-609600">
              <a:lnSpc>
                <a:spcPct val="140000"/>
              </a:lnSpc>
              <a:buClr>
                <a:srgbClr val="40D59B"/>
              </a:buClr>
              <a:buFont typeface="Wingdings" panose="05000000000000000000" charset="0"/>
              <a:buChar char=""/>
              <a:defRPr sz="2600" b="1">
                <a:solidFill>
                  <a:schemeClr val="tx1">
                    <a:lumMod val="75000"/>
                    <a:lumOff val="25000"/>
                  </a:schemeClr>
                </a:solidFill>
              </a:defRPr>
            </a:lvl1pPr>
            <a:lvl2pPr marL="1066800" indent="-457200">
              <a:lnSpc>
                <a:spcPct val="120000"/>
              </a:lnSpc>
              <a:buClr>
                <a:srgbClr val="40D59B"/>
              </a:buClr>
              <a:buSzPct val="90000"/>
              <a:buFont typeface="Wingdings" panose="05000000000000000000" charset="0"/>
              <a:buChar char=""/>
              <a:defRPr sz="2200">
                <a:solidFill>
                  <a:schemeClr val="tx1">
                    <a:lumMod val="75000"/>
                    <a:lumOff val="25000"/>
                  </a:schemeClr>
                </a:solidFill>
              </a:defRPr>
            </a:lvl2pPr>
            <a:lvl3pPr marL="1600200" indent="-381000">
              <a:lnSpc>
                <a:spcPct val="130000"/>
              </a:lnSpc>
              <a:buClr>
                <a:srgbClr val="40D59B"/>
              </a:buClr>
              <a:buSzPct val="85000"/>
              <a:buFont typeface="Wingdings" panose="05000000000000000000" charset="0"/>
              <a:buChar char="q"/>
              <a:defRPr sz="2000" b="0">
                <a:solidFill>
                  <a:schemeClr val="tx1">
                    <a:lumMod val="75000"/>
                    <a:lumOff val="25000"/>
                  </a:schemeClr>
                </a:solidFill>
              </a:defRPr>
            </a:lvl3pPr>
            <a:lvl4pPr marL="2209800" indent="-381000">
              <a:buClr>
                <a:srgbClr val="40D59B"/>
              </a:buClr>
              <a:buFont typeface="Wingdings" panose="05000000000000000000" charset="0"/>
              <a:buChar char="q"/>
              <a:defRPr/>
            </a:lvl4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endParaRPr lang="zh-CN" altLang="en-US" noProof="1"/>
          </a:p>
        </p:txBody>
      </p:sp>
      <p:sp>
        <p:nvSpPr>
          <p:cNvPr id="6" name="灯片编号占位符 3"/>
          <p:cNvSpPr>
            <a:spLocks noGrp="1"/>
          </p:cNvSpPr>
          <p:nvPr userDrawn="1"/>
        </p:nvSpPr>
        <p:spPr>
          <a:xfrm>
            <a:off x="687388" y="6284278"/>
            <a:ext cx="2133600" cy="365125"/>
          </a:xfrm>
          <a:prstGeom prst="rect">
            <a:avLst/>
          </a:prstGeom>
        </p:spPr>
        <p:txBody>
          <a:bodyPr/>
          <a:lstStyle>
            <a:defPPr>
              <a:defRPr lang="zh-CN"/>
            </a:defPPr>
            <a:lvl1pPr marL="0" algn="r" defTabSz="914400" rtl="0" eaLnBrk="1" latinLnBrk="0" hangingPunct="1">
              <a:defRPr sz="1200" kern="1200">
                <a:solidFill>
                  <a:schemeClr val="tx1"/>
                </a:solidFill>
                <a:latin typeface="Arial" panose="020B0604020202020204" pitchFamily="34" charset="0"/>
                <a:ea typeface="黑体" panose="02010609060101010101"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fld id="{0F2CF01B-DEC6-419C-B3B6-D9E741443E72}" type="slidenum">
              <a:rPr lang="zh-CN" altLang="en-US" sz="1800" smtClean="0"/>
            </a:fld>
            <a:r>
              <a:rPr lang="en-US" altLang="zh-CN" sz="1800" smtClean="0"/>
              <a:t>/22</a:t>
            </a:r>
            <a:endParaRPr lang="en-US" sz="18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自定义版式">
    <p:bg>
      <p:bgPr>
        <a:solidFill>
          <a:schemeClr val="bg1"/>
        </a:solidFill>
        <a:effectLst/>
      </p:bgPr>
    </p:bg>
    <p:spTree>
      <p:nvGrpSpPr>
        <p:cNvPr id="1" name=""/>
        <p:cNvGrpSpPr/>
        <p:nvPr/>
      </p:nvGrpSpPr>
      <p:grpSpPr>
        <a:xfrm>
          <a:off x="0" y="0"/>
          <a:ext cx="0" cy="0"/>
          <a:chOff x="0" y="0"/>
          <a:chExt cx="0" cy="0"/>
        </a:xfrm>
      </p:grpSpPr>
      <p:pic>
        <p:nvPicPr>
          <p:cNvPr id="3" name="图片 2" descr="小章节封面"/>
          <p:cNvPicPr>
            <a:picLocks noChangeAspect="1"/>
          </p:cNvPicPr>
          <p:nvPr userDrawn="1"/>
        </p:nvPicPr>
        <p:blipFill>
          <a:blip r:embed="rId2"/>
          <a:stretch>
            <a:fillRect/>
          </a:stretch>
        </p:blipFill>
        <p:spPr>
          <a:xfrm>
            <a:off x="-17780" y="-9525"/>
            <a:ext cx="12228195" cy="6877685"/>
          </a:xfrm>
          <a:prstGeom prst="rect">
            <a:avLst/>
          </a:prstGeom>
        </p:spPr>
      </p:pic>
      <p:sp>
        <p:nvSpPr>
          <p:cNvPr id="2" name="标题 1"/>
          <p:cNvSpPr>
            <a:spLocks noGrp="1"/>
          </p:cNvSpPr>
          <p:nvPr>
            <p:ph type="title"/>
          </p:nvPr>
        </p:nvSpPr>
        <p:spPr>
          <a:xfrm>
            <a:off x="4229100" y="2436813"/>
            <a:ext cx="10972800" cy="1143000"/>
          </a:xfrm>
        </p:spPr>
        <p:txBody>
          <a:bodyPr/>
          <a:lstStyle>
            <a:lvl1pPr>
              <a:defRPr>
                <a:solidFill>
                  <a:schemeClr val="tx1">
                    <a:lumMod val="75000"/>
                    <a:lumOff val="25000"/>
                  </a:schemeClr>
                </a:solidFill>
              </a:defRPr>
            </a:lvl1pPr>
          </a:lstStyle>
          <a:p>
            <a:r>
              <a:rPr lang="zh-CN" altLang="en-US" noProof="1"/>
              <a:t>单击此处编辑母版标题样式</a:t>
            </a:r>
            <a:endParaRPr lang="zh-CN" altLang="en-US" noProof="1"/>
          </a:p>
        </p:txBody>
      </p:sp>
      <p:sp>
        <p:nvSpPr>
          <p:cNvPr id="8" name="灯片编号占位符 4"/>
          <p:cNvSpPr>
            <a:spLocks noGrp="1"/>
          </p:cNvSpPr>
          <p:nvPr>
            <p:ph type="sldNum" sz="quarter" idx="4"/>
          </p:nvPr>
        </p:nvSpPr>
        <p:spPr>
          <a:xfrm>
            <a:off x="311150" y="6272213"/>
            <a:ext cx="2844800" cy="366713"/>
          </a:xfrm>
          <a:prstGeom prst="rect">
            <a:avLst/>
          </a:prstGeom>
        </p:spPr>
        <p:txBody>
          <a:bodyPr/>
          <a:p>
            <a:fld id="{9A0DB2DC-4C9A-4742-B13C-FB6460FD3503}" type="slidenum">
              <a:rPr lang="zh-CN" altLang="en-US" dirty="0">
                <a:latin typeface="微软雅黑" panose="020B0503020204020204" pitchFamily="34" charset="-122"/>
              </a:rPr>
            </a:fld>
            <a:r>
              <a:rPr lang="en-US" altLang="zh-CN" dirty="0">
                <a:latin typeface="微软雅黑" panose="020B0503020204020204" pitchFamily="34" charset="-122"/>
              </a:rPr>
              <a:t>/20</a:t>
            </a:r>
            <a:endParaRPr lang="zh-CN" altLang="en-US" dirty="0">
              <a:latin typeface="微软雅黑" panose="020B0503020204020204" pitchFamily="34" charset="-122"/>
            </a:endParaRPr>
          </a:p>
        </p:txBody>
      </p:sp>
      <p:pic>
        <p:nvPicPr>
          <p:cNvPr id="7171" name="图片 3"/>
          <p:cNvPicPr>
            <a:picLocks noChangeAspect="1"/>
          </p:cNvPicPr>
          <p:nvPr userDrawn="1"/>
        </p:nvPicPr>
        <p:blipFill>
          <a:blip r:embed="rId3"/>
          <a:stretch>
            <a:fillRect/>
          </a:stretch>
        </p:blipFill>
        <p:spPr>
          <a:xfrm>
            <a:off x="8391525" y="6169025"/>
            <a:ext cx="3552825" cy="660400"/>
          </a:xfrm>
          <a:prstGeom prst="rect">
            <a:avLst/>
          </a:prstGeom>
          <a:noFill/>
          <a:ln w="9525">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2_自定义版式">
    <p:bg>
      <p:bgPr>
        <a:solidFill>
          <a:schemeClr val="bg1"/>
        </a:solidFill>
        <a:effectLst/>
      </p:bgPr>
    </p:bg>
    <p:spTree>
      <p:nvGrpSpPr>
        <p:cNvPr id="1" name=""/>
        <p:cNvGrpSpPr/>
        <p:nvPr/>
      </p:nvGrpSpPr>
      <p:grpSpPr>
        <a:xfrm>
          <a:off x="0" y="0"/>
          <a:ext cx="0" cy="0"/>
          <a:chOff x="0" y="0"/>
          <a:chExt cx="0" cy="0"/>
        </a:xfrm>
      </p:grpSpPr>
      <p:sp>
        <p:nvSpPr>
          <p:cNvPr id="6" name="等腰三角形 6"/>
          <p:cNvSpPr>
            <a:spLocks noChangeArrowheads="1"/>
          </p:cNvSpPr>
          <p:nvPr/>
        </p:nvSpPr>
        <p:spPr bwMode="auto">
          <a:xfrm rot="5400000">
            <a:off x="-46037" y="454025"/>
            <a:ext cx="663575" cy="571500"/>
          </a:xfrm>
          <a:prstGeom prst="triangle">
            <a:avLst>
              <a:gd name="adj" fmla="val 50000"/>
            </a:avLst>
          </a:prstGeom>
          <a:solidFill>
            <a:srgbClr val="A0C101"/>
          </a:solidFill>
          <a:ln>
            <a:noFill/>
          </a:ln>
        </p:spPr>
        <p:txBody>
          <a:bodyPr lIns="121913" tIns="60956" rIns="121913" bIns="60956" anchor="ct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zh-CN" sz="1905" b="0" i="0" u="none" strike="noStrike" kern="1200" cap="none" spc="0" normalizeH="0" baseline="0" noProof="1">
              <a:ln>
                <a:noFill/>
              </a:ln>
              <a:solidFill>
                <a:srgbClr val="FFFFFF"/>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pic>
        <p:nvPicPr>
          <p:cNvPr id="5123" name="图片 6"/>
          <p:cNvPicPr>
            <a:picLocks noChangeAspect="1"/>
          </p:cNvPicPr>
          <p:nvPr userDrawn="1"/>
        </p:nvPicPr>
        <p:blipFill>
          <a:blip r:embed="rId2"/>
          <a:stretch>
            <a:fillRect/>
          </a:stretch>
        </p:blipFill>
        <p:spPr>
          <a:xfrm>
            <a:off x="10033000" y="219075"/>
            <a:ext cx="2111375" cy="946150"/>
          </a:xfrm>
          <a:prstGeom prst="rect">
            <a:avLst/>
          </a:prstGeom>
          <a:noFill/>
          <a:ln w="9525">
            <a:noFill/>
          </a:ln>
        </p:spPr>
      </p:pic>
      <p:sp>
        <p:nvSpPr>
          <p:cNvPr id="8" name="Text Box 5"/>
          <p:cNvSpPr txBox="1">
            <a:spLocks noChangeArrowheads="1"/>
          </p:cNvSpPr>
          <p:nvPr/>
        </p:nvSpPr>
        <p:spPr bwMode="auto">
          <a:xfrm>
            <a:off x="3313113" y="1123950"/>
            <a:ext cx="5870575" cy="774700"/>
          </a:xfrm>
          <a:prstGeom prst="rect">
            <a:avLst/>
          </a:prstGeom>
          <a:noFill/>
          <a:ln>
            <a:noFill/>
          </a:ln>
        </p:spPr>
        <p:txBody>
          <a:bodyPr wrap="none" lIns="121913" tIns="60956" rIns="121913" bIns="6095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20000"/>
              </a:spcBef>
              <a:spcAft>
                <a:spcPct val="0"/>
              </a:spcAft>
              <a:buClrTx/>
              <a:buSzTx/>
              <a:buFont typeface="Arial" panose="020B0604020202020204" pitchFamily="34" charset="0"/>
              <a:buChar char="•"/>
              <a:defRPr/>
            </a:pPr>
            <a:r>
              <a:rPr kumimoji="0" lang="zh-CN" altLang="en-US" sz="423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扫我有更多精彩课程呦</a:t>
            </a:r>
            <a:endParaRPr kumimoji="0" lang="zh-CN" altLang="en-US" sz="423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5125" name="图片 1" descr="课工场最终蓝绿色v1-3"/>
          <p:cNvPicPr>
            <a:picLocks noChangeAspect="1"/>
          </p:cNvPicPr>
          <p:nvPr userDrawn="1"/>
        </p:nvPicPr>
        <p:blipFill>
          <a:blip r:embed="rId3"/>
          <a:stretch>
            <a:fillRect/>
          </a:stretch>
        </p:blipFill>
        <p:spPr>
          <a:xfrm>
            <a:off x="10223500" y="165100"/>
            <a:ext cx="1608138" cy="692150"/>
          </a:xfrm>
          <a:prstGeom prst="rect">
            <a:avLst/>
          </a:prstGeom>
          <a:noFill/>
          <a:ln w="9525">
            <a:noFill/>
          </a:ln>
        </p:spPr>
      </p:pic>
      <p:pic>
        <p:nvPicPr>
          <p:cNvPr id="5126" name="图片 6" descr="ppt01-01.jpg"/>
          <p:cNvPicPr>
            <a:picLocks noChangeAspect="1"/>
          </p:cNvPicPr>
          <p:nvPr userDrawn="1"/>
        </p:nvPicPr>
        <p:blipFill>
          <a:blip r:embed="rId4"/>
          <a:stretch>
            <a:fillRect/>
          </a:stretch>
        </p:blipFill>
        <p:spPr>
          <a:xfrm>
            <a:off x="0" y="0"/>
            <a:ext cx="12192000" cy="6858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100000">
                                          <p:val>
                                            <p:strVal val="#ppt_x"/>
                                          </p:val>
                                        </p:tav>
                                      </p:tavLst>
                                    </p:anim>
                                    <p:anim calcmode="lin" valueType="num">
                                      <p:cBhvr>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lvl="0" eaLnBrk="1" hangingPunct="1"/>
            <a:fld id="{9A0DB2DC-4C9A-4742-B13C-FB6460FD3503}" type="slidenum">
              <a:rPr lang="zh-CN" altLang="en-US" dirty="0"/>
            </a:fld>
            <a:r>
              <a:rPr lang="en-US" altLang="zh-CN" sz="1500" dirty="0">
                <a:solidFill>
                  <a:srgbClr val="A6A6A6"/>
                </a:solidFill>
                <a:latin typeface="微软雅黑" panose="020B0503020204020204" pitchFamily="34" charset="-122"/>
              </a:rPr>
              <a:t>/20</a:t>
            </a:r>
            <a:endParaRPr lang="zh-CN" altLang="en-US" sz="1500" dirty="0">
              <a:solidFill>
                <a:srgbClr val="A6A6A6"/>
              </a:solidFill>
              <a:latin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609600" y="274638"/>
            <a:ext cx="10972800" cy="1143000"/>
          </a:xfrm>
          <a:prstGeom prst="rect">
            <a:avLst/>
          </a:prstGeom>
          <a:noFill/>
          <a:ln w="9525">
            <a:noFill/>
          </a:ln>
        </p:spPr>
        <p:txBody>
          <a:bodyPr lIns="115214" tIns="57607" rIns="115214" bIns="57607" anchor="ctr"/>
          <a:p>
            <a:pPr lvl="0"/>
            <a:r>
              <a:rPr lang="en-US" altLang="en-US" dirty="0"/>
              <a:t>单击此处编辑母版标题样式</a:t>
            </a:r>
            <a:endParaRPr lang="en-US" altLang="en-US" dirty="0"/>
          </a:p>
        </p:txBody>
      </p:sp>
      <p:sp>
        <p:nvSpPr>
          <p:cNvPr id="1027" name="文本占位符 2"/>
          <p:cNvSpPr>
            <a:spLocks noGrp="1"/>
          </p:cNvSpPr>
          <p:nvPr>
            <p:ph type="body"/>
          </p:nvPr>
        </p:nvSpPr>
        <p:spPr>
          <a:xfrm>
            <a:off x="609600" y="1308100"/>
            <a:ext cx="10972800" cy="4818063"/>
          </a:xfrm>
          <a:prstGeom prst="rect">
            <a:avLst/>
          </a:prstGeom>
          <a:noFill/>
          <a:ln w="9525">
            <a:noFill/>
          </a:ln>
        </p:spPr>
        <p:txBody>
          <a:bodyPr lIns="115214" tIns="57607" rIns="115214" bIns="57607"/>
          <a:p>
            <a:pPr lvl="0"/>
            <a:r>
              <a:rPr lang="en-US" altLang="en-US" dirty="0"/>
              <a:t>单击此处编辑母版文本样式</a:t>
            </a:r>
            <a:endParaRPr lang="en-US" altLang="en-US" dirty="0"/>
          </a:p>
          <a:p>
            <a:pPr lvl="1"/>
            <a:r>
              <a:rPr lang="en-US" altLang="en-US" dirty="0"/>
              <a:t>第二级</a:t>
            </a:r>
            <a:endParaRPr lang="en-US" altLang="en-US" dirty="0"/>
          </a:p>
          <a:p>
            <a:pPr lvl="2"/>
            <a:r>
              <a:rPr lang="en-US" altLang="en-US" dirty="0"/>
              <a:t>第三级</a:t>
            </a:r>
            <a:endParaRPr lang="en-US" altLang="en-US" dirty="0"/>
          </a:p>
          <a:p>
            <a:pPr lvl="3"/>
            <a:r>
              <a:rPr lang="en-US" altLang="en-US" dirty="0"/>
              <a:t>第四级</a:t>
            </a:r>
            <a:endParaRPr lang="en-US" altLang="en-US" dirty="0"/>
          </a:p>
          <a:p>
            <a:pPr lvl="4"/>
            <a:r>
              <a:rPr lang="en-US" altLang="en-US" dirty="0"/>
              <a:t>第五级</a:t>
            </a:r>
            <a:endParaRPr lang="en-US" altLang="en-US" dirty="0"/>
          </a:p>
        </p:txBody>
      </p:sp>
      <p:sp>
        <p:nvSpPr>
          <p:cNvPr id="1030" name="等腰三角形 6"/>
          <p:cNvSpPr>
            <a:spLocks noChangeArrowheads="1"/>
          </p:cNvSpPr>
          <p:nvPr/>
        </p:nvSpPr>
        <p:spPr bwMode="auto">
          <a:xfrm rot="5400000">
            <a:off x="-46037" y="454025"/>
            <a:ext cx="663575" cy="571500"/>
          </a:xfrm>
          <a:prstGeom prst="triangle">
            <a:avLst>
              <a:gd name="adj" fmla="val 50000"/>
            </a:avLst>
          </a:prstGeom>
          <a:solidFill>
            <a:srgbClr val="A0C101"/>
          </a:solidFill>
          <a:ln>
            <a:noFill/>
          </a:ln>
        </p:spPr>
        <p:txBody>
          <a:bodyPr lIns="121913" tIns="60956" rIns="121913" bIns="60956" anchor="ct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zh-CN" sz="1905" b="0" i="0" u="none" strike="noStrike" kern="1200" cap="none" spc="0" normalizeH="0" baseline="0" noProof="1">
              <a:ln>
                <a:noFill/>
              </a:ln>
              <a:solidFill>
                <a:srgbClr val="FFFFFF"/>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10" name="灯片编号占位符 4"/>
          <p:cNvSpPr>
            <a:spLocks noGrp="1"/>
          </p:cNvSpPr>
          <p:nvPr>
            <p:ph type="sldNum" sz="quarter" idx="4"/>
          </p:nvPr>
        </p:nvSpPr>
        <p:spPr>
          <a:xfrm>
            <a:off x="311150" y="6272213"/>
            <a:ext cx="2844800" cy="366713"/>
          </a:xfrm>
          <a:prstGeom prst="rect">
            <a:avLst/>
          </a:prstGeom>
        </p:spPr>
        <p:txBody>
          <a:bodyPr/>
          <a:lstStyle>
            <a:lvl1pPr>
              <a:defRPr sz="1500">
                <a:solidFill>
                  <a:srgbClr val="A6A6A6"/>
                </a:solidFill>
                <a:latin typeface="微软雅黑" panose="020B0503020204020204" pitchFamily="34" charset="-122"/>
              </a:defRPr>
            </a:lvl1pPr>
          </a:lstStyle>
          <a:p>
            <a:pPr lvl="0" eaLnBrk="1" hangingPunct="1"/>
            <a:fld id="{9A0DB2DC-4C9A-4742-B13C-FB6460FD3503}" type="slidenum">
              <a:rPr lang="zh-CN" altLang="en-US" dirty="0"/>
            </a:fld>
            <a:r>
              <a:rPr lang="en-US" altLang="zh-CN" sz="1500" dirty="0">
                <a:solidFill>
                  <a:srgbClr val="A6A6A6"/>
                </a:solidFill>
                <a:latin typeface="微软雅黑" panose="020B0503020204020204" pitchFamily="34" charset="-122"/>
              </a:rPr>
              <a:t>/20</a:t>
            </a:r>
            <a:endParaRPr lang="zh-CN" altLang="en-US" sz="1500" dirty="0">
              <a:solidFill>
                <a:srgbClr val="A6A6A6"/>
              </a:solidFill>
              <a:latin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l" rtl="0" eaLnBrk="0" fontAlgn="base" hangingPunct="0">
        <a:spcBef>
          <a:spcPct val="0"/>
        </a:spcBef>
        <a:spcAft>
          <a:spcPct val="0"/>
        </a:spcAft>
        <a:defRPr sz="3700" b="1" kern="120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algn="l" rtl="0" eaLnBrk="0" fontAlgn="base" hangingPunct="0">
        <a:spcBef>
          <a:spcPct val="0"/>
        </a:spcBef>
        <a:spcAft>
          <a:spcPct val="0"/>
        </a:spcAft>
        <a:defRPr sz="37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algn="l" rtl="0" eaLnBrk="0" fontAlgn="base" hangingPunct="0">
        <a:spcBef>
          <a:spcPct val="0"/>
        </a:spcBef>
        <a:spcAft>
          <a:spcPct val="0"/>
        </a:spcAft>
        <a:defRPr sz="37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algn="l" rtl="0" eaLnBrk="0" fontAlgn="base" hangingPunct="0">
        <a:spcBef>
          <a:spcPct val="0"/>
        </a:spcBef>
        <a:spcAft>
          <a:spcPct val="0"/>
        </a:spcAft>
        <a:defRPr sz="37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lgn="l" rtl="0" eaLnBrk="0" fontAlgn="base" hangingPunct="0">
        <a:spcBef>
          <a:spcPct val="0"/>
        </a:spcBef>
        <a:spcAft>
          <a:spcPct val="0"/>
        </a:spcAft>
        <a:defRPr sz="37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609600" algn="l" rtl="0" fontAlgn="base">
        <a:spcBef>
          <a:spcPct val="0"/>
        </a:spcBef>
        <a:spcAft>
          <a:spcPct val="0"/>
        </a:spcAft>
        <a:defRPr sz="3705"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1219200" algn="l" rtl="0" fontAlgn="base">
        <a:spcBef>
          <a:spcPct val="0"/>
        </a:spcBef>
        <a:spcAft>
          <a:spcPct val="0"/>
        </a:spcAft>
        <a:defRPr sz="3705"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1828800" algn="l" rtl="0" fontAlgn="base">
        <a:spcBef>
          <a:spcPct val="0"/>
        </a:spcBef>
        <a:spcAft>
          <a:spcPct val="0"/>
        </a:spcAft>
        <a:defRPr sz="3705"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2438400" algn="l" rtl="0" fontAlgn="base">
        <a:spcBef>
          <a:spcPct val="0"/>
        </a:spcBef>
        <a:spcAft>
          <a:spcPct val="0"/>
        </a:spcAft>
        <a:defRPr sz="3705"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p:titleStyle>
    <p:bodyStyle>
      <a:lvl1pPr marL="609600" indent="-609600" algn="l" rtl="0" eaLnBrk="0" fontAlgn="base" hangingPunct="0">
        <a:spcBef>
          <a:spcPct val="20000"/>
        </a:spcBef>
        <a:spcAft>
          <a:spcPct val="0"/>
        </a:spcAft>
        <a:buClr>
          <a:srgbClr val="A0C101"/>
        </a:buClr>
        <a:buFont typeface="Wingdings" panose="05000000000000000000" pitchFamily="2" charset="2"/>
        <a:buChar char="n"/>
        <a:defRPr sz="2800" b="1"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1143000" lvl="1" indent="-457200" algn="l" rtl="0" eaLnBrk="0" fontAlgn="base" hangingPunct="0">
        <a:spcBef>
          <a:spcPct val="20000"/>
        </a:spcBef>
        <a:spcAft>
          <a:spcPct val="0"/>
        </a:spcAft>
        <a:buClr>
          <a:srgbClr val="A0C101"/>
        </a:buClr>
        <a:buSzPct val="90000"/>
        <a:buFont typeface="Wingdings" panose="05000000000000000000" pitchFamily="2" charset="2"/>
        <a:buChar char="n"/>
        <a:defRPr sz="2600" b="1"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828800" lvl="2" indent="-457200" algn="l" rtl="0" eaLnBrk="0" fontAlgn="base" hangingPunct="0">
        <a:spcBef>
          <a:spcPct val="20000"/>
        </a:spcBef>
        <a:spcAft>
          <a:spcPct val="0"/>
        </a:spcAft>
        <a:buClr>
          <a:srgbClr val="A0C101"/>
        </a:buClr>
        <a:buSzPct val="85000"/>
        <a:buFont typeface="Wingdings" panose="05000000000000000000" pitchFamily="2" charset="2"/>
        <a:buChar char="n"/>
        <a:defRPr sz="2400" b="1"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2209800" lvl="3" indent="-381000" algn="l" rtl="0" eaLnBrk="0" fontAlgn="base" hangingPunct="0">
        <a:spcBef>
          <a:spcPct val="20000"/>
        </a:spcBef>
        <a:spcAft>
          <a:spcPct val="0"/>
        </a:spcAft>
        <a:buClr>
          <a:srgbClr val="A0C101"/>
        </a:buClr>
        <a:buFont typeface="Wingdings" panose="05000000000000000000" pitchFamily="2" charset="2"/>
        <a:buChar char="n"/>
        <a:defRPr sz="22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743200" lvl="4" indent="-304800" algn="l" rtl="0" eaLnBrk="0" fontAlgn="base" hangingPunct="0">
        <a:spcBef>
          <a:spcPct val="20000"/>
        </a:spcBef>
        <a:spcAft>
          <a:spcPct val="0"/>
        </a:spcAft>
        <a:buClr>
          <a:srgbClr val="A0C10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165" lvl="5"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6pPr>
      <a:lvl7pPr marL="3961765" lvl="6"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7pPr>
      <a:lvl8pPr marL="4571365" lvl="7"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8pPr>
      <a:lvl9pPr marL="5180965" lvl="8"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9pPr>
    </p:bodyStyle>
    <p:otherStyle>
      <a:lvl1pPr marL="0" lvl="0"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1pPr>
      <a:lvl2pPr marL="609600" lvl="1"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2pPr>
      <a:lvl3pPr marL="1219200" lvl="2"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3pPr>
      <a:lvl4pPr marL="1828800" lvl="3"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4pPr>
      <a:lvl5pPr marL="2438400" lvl="4"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5pPr>
      <a:lvl6pPr marL="3048000" lvl="5"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6pPr>
      <a:lvl7pPr marL="3656965" lvl="6"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7pPr>
      <a:lvl8pPr marL="4266565" lvl="7"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8pPr>
      <a:lvl9pPr marL="4876165" lvl="8"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3.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3.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3.xml"/><Relationship Id="rId2" Type="http://schemas.openxmlformats.org/officeDocument/2006/relationships/image" Target="../media/image23.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3.xml"/><Relationship Id="rId2" Type="http://schemas.openxmlformats.org/officeDocument/2006/relationships/image" Target="../media/image25.jpeg"/><Relationship Id="rId1" Type="http://schemas.openxmlformats.org/officeDocument/2006/relationships/image" Target="../media/image24.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209415" y="3300730"/>
            <a:ext cx="7994650" cy="1782445"/>
          </a:xfrm>
        </p:spPr>
        <p:txBody>
          <a:bodyPr>
            <a:normAutofit fontScale="90000"/>
          </a:bodyPr>
          <a:lstStyle/>
          <a:p>
            <a:pPr lvl="0" algn="l"/>
            <a:r>
              <a:rPr lang="en-US" sz="6130" dirty="0">
                <a:sym typeface="+mn-ea"/>
              </a:rPr>
              <a:t>   </a:t>
            </a:r>
            <a:r>
              <a:rPr sz="6130" dirty="0">
                <a:sym typeface="+mn-ea"/>
              </a:rPr>
              <a:t>第</a:t>
            </a:r>
            <a:r>
              <a:rPr lang="zh-CN" sz="6130" dirty="0">
                <a:sym typeface="+mn-ea"/>
              </a:rPr>
              <a:t>九</a:t>
            </a:r>
            <a:r>
              <a:rPr sz="6130" dirty="0">
                <a:sym typeface="+mn-ea"/>
              </a:rPr>
              <a:t>章  </a:t>
            </a:r>
            <a:br>
              <a:rPr sz="6130" dirty="0">
                <a:sym typeface="+mn-ea"/>
              </a:rPr>
            </a:br>
            <a:r>
              <a:rPr sz="6130" dirty="0">
                <a:sym typeface="+mn-ea"/>
              </a:rPr>
              <a:t>   </a:t>
            </a:r>
            <a:r>
              <a:rPr sz="6125" dirty="0">
                <a:sym typeface="+mn-ea"/>
              </a:rPr>
              <a:t>大觅项目中插件的使用</a:t>
            </a:r>
            <a:br>
              <a:rPr sz="6125" dirty="0">
                <a:sym typeface="+mn-ea"/>
              </a:rPr>
            </a:br>
            <a:endParaRPr sz="6130" dirty="0">
              <a:sym typeface="+mn-ea"/>
            </a:endParaRPr>
          </a:p>
        </p:txBody>
      </p:sp>
      <p:pic>
        <p:nvPicPr>
          <p:cNvPr id="7171" name="图片 3"/>
          <p:cNvPicPr>
            <a:picLocks noChangeAspect="1"/>
          </p:cNvPicPr>
          <p:nvPr/>
        </p:nvPicPr>
        <p:blipFill>
          <a:blip r:embed="rId1"/>
          <a:stretch>
            <a:fillRect/>
          </a:stretch>
        </p:blipFill>
        <p:spPr>
          <a:xfrm>
            <a:off x="8391525" y="6169025"/>
            <a:ext cx="3552825" cy="66040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1525" y="1308100"/>
            <a:ext cx="9848215" cy="4818380"/>
          </a:xfrm>
        </p:spPr>
        <p:txBody>
          <a:bodyPr/>
          <a:lstStyle/>
          <a:p>
            <a:r>
              <a:rPr lang="zh-CN" altLang="en-US"/>
              <a:t>需求说明</a:t>
            </a:r>
            <a:endParaRPr lang="zh-CN" altLang="en-US"/>
          </a:p>
          <a:p>
            <a:pPr lvl="1"/>
            <a:r>
              <a:rPr lang="zh-CN" altLang="zh-CN"/>
              <a:t>利用Vue-cli新建vue项目</a:t>
            </a:r>
            <a:endParaRPr lang="zh-CN" altLang="zh-CN"/>
          </a:p>
          <a:p>
            <a:pPr lvl="1"/>
            <a:r>
              <a:t>在项目中引用百度地图插件，并使用百度地图添加标注等</a:t>
            </a:r>
          </a:p>
          <a:p>
            <a:pPr lvl="1"/>
            <a:r>
              <a:t>点击标注点，可查看由文本等构成的复杂型信息窗口</a:t>
            </a:r>
          </a:p>
          <a:p>
            <a:pPr marL="609600" lvl="1" indent="0">
              <a:buNone/>
            </a:pPr>
            <a:endParaRPr lang="zh-CN" altLang="en-US"/>
          </a:p>
          <a:p>
            <a:pPr marL="609600" lvl="1" indent="0">
              <a:buNone/>
            </a:pPr>
            <a:endParaRPr lang="zh-CN" altLang="en-US"/>
          </a:p>
        </p:txBody>
      </p:sp>
      <p:sp>
        <p:nvSpPr>
          <p:cNvPr id="2" name="标题 1"/>
          <p:cNvSpPr>
            <a:spLocks noGrp="1"/>
          </p:cNvSpPr>
          <p:nvPr>
            <p:ph type="title"/>
          </p:nvPr>
        </p:nvSpPr>
        <p:spPr>
          <a:xfrm>
            <a:off x="790575" y="276225"/>
            <a:ext cx="10496550" cy="942340"/>
          </a:xfrm>
        </p:spPr>
        <p:txBody>
          <a:bodyPr/>
          <a:lstStyle/>
          <a:p>
            <a:r>
              <a:t>学员操作</a:t>
            </a:r>
            <a:r>
              <a:rPr lang="en-US" altLang="zh-CN"/>
              <a:t>—</a:t>
            </a:r>
            <a:r>
              <a:rPr lang="zh-CN" altLang="zh-CN"/>
              <a:t>百度地图基本使用</a:t>
            </a:r>
            <a:endParaRPr lang="zh-CN" altLang="zh-CN"/>
          </a:p>
        </p:txBody>
      </p:sp>
      <p:sp>
        <p:nvSpPr>
          <p:cNvPr id="13" name="AutoShape 7"/>
          <p:cNvSpPr>
            <a:spLocks noChangeArrowheads="1"/>
          </p:cNvSpPr>
          <p:nvPr/>
        </p:nvSpPr>
        <p:spPr bwMode="auto">
          <a:xfrm>
            <a:off x="4216718" y="6126243"/>
            <a:ext cx="2105025" cy="408144"/>
          </a:xfrm>
          <a:prstGeom prst="wedgeRoundRectCallout">
            <a:avLst>
              <a:gd name="adj1" fmla="val -127"/>
              <a:gd name="adj2" fmla="val -48992"/>
              <a:gd name="adj3" fmla="val 16667"/>
            </a:avLst>
          </a:prstGeom>
          <a:solidFill>
            <a:srgbClr val="00C77A"/>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spAutoFit/>
          </a:bodyPr>
          <a:p>
            <a:pPr marL="0" lvl="1" indent="-285750" eaLnBrk="0" hangingPunct="0">
              <a:spcBef>
                <a:spcPct val="20000"/>
              </a:spcBef>
              <a:buClr>
                <a:srgbClr val="233DA9"/>
              </a:buClr>
              <a:buSzPct val="80000"/>
              <a:defRPr/>
            </a:pPr>
            <a:r>
              <a:rPr b="1" kern="0" dirty="0">
                <a:solidFill>
                  <a:schemeClr val="bg1"/>
                </a:solidFill>
                <a:latin typeface="Arial" panose="020B0604020202020204"/>
                <a:ea typeface="黑体" panose="02010609060101010101" pitchFamily="49" charset="-122"/>
              </a:rPr>
              <a:t>完成时间：</a:t>
            </a:r>
            <a:r>
              <a:rPr lang="en-US" b="1" kern="0" dirty="0">
                <a:solidFill>
                  <a:schemeClr val="bg1"/>
                </a:solidFill>
                <a:latin typeface="Arial" panose="020B0604020202020204"/>
                <a:ea typeface="黑体" panose="02010609060101010101" pitchFamily="49" charset="-122"/>
              </a:rPr>
              <a:t>20</a:t>
            </a:r>
            <a:r>
              <a:rPr b="1" kern="0" dirty="0">
                <a:solidFill>
                  <a:schemeClr val="bg1"/>
                </a:solidFill>
                <a:latin typeface="Arial" panose="020B0604020202020204"/>
                <a:ea typeface="黑体" panose="02010609060101010101" pitchFamily="49" charset="-122"/>
              </a:rPr>
              <a:t>分钟</a:t>
            </a:r>
            <a:endParaRPr b="1" kern="0" dirty="0">
              <a:solidFill>
                <a:schemeClr val="bg1"/>
              </a:solidFill>
              <a:latin typeface="Arial" panose="020B0604020202020204"/>
              <a:ea typeface="黑体" panose="02010609060101010101" pitchFamily="49" charset="-122"/>
            </a:endParaRPr>
          </a:p>
        </p:txBody>
      </p:sp>
      <p:grpSp>
        <p:nvGrpSpPr>
          <p:cNvPr id="87" name="组合 66"/>
          <p:cNvGrpSpPr/>
          <p:nvPr/>
        </p:nvGrpSpPr>
        <p:grpSpPr bwMode="auto">
          <a:xfrm>
            <a:off x="155698" y="1103630"/>
            <a:ext cx="1077050" cy="405765"/>
            <a:chOff x="3637818" y="1193279"/>
            <a:chExt cx="1077058" cy="405715"/>
          </a:xfrm>
        </p:grpSpPr>
        <p:sp>
          <p:nvSpPr>
            <p:cNvPr id="88" name="TextBox 24"/>
            <p:cNvSpPr txBox="1"/>
            <p:nvPr/>
          </p:nvSpPr>
          <p:spPr>
            <a:xfrm>
              <a:off x="4014784" y="1196137"/>
              <a:ext cx="700092" cy="400001"/>
            </a:xfrm>
            <a:prstGeom prst="rect">
              <a:avLst/>
            </a:prstGeom>
            <a:noFill/>
            <a:effectLst>
              <a:outerShdw blurRad="25400" dist="12700" dir="5400000" algn="t" rotWithShape="0">
                <a:prstClr val="black">
                  <a:alpha val="40000"/>
                </a:prstClr>
              </a:outerShdw>
            </a:effectLst>
          </p:spPr>
          <p:txBody>
            <a:bodyPr wrap="none" anchor="ctr">
              <a:spAutoFit/>
            </a:bodyPr>
            <a:p>
              <a:pPr>
                <a:defRPr/>
              </a:pPr>
              <a:r>
                <a:rPr lang="zh-CN" altLang="en-US" sz="2000" b="1" dirty="0">
                  <a:latin typeface="黑体" panose="02010609060101010101" pitchFamily="49" charset="-122"/>
                  <a:ea typeface="黑体" panose="02010609060101010101" pitchFamily="49" charset="-122"/>
                </a:rPr>
                <a:t>练习</a:t>
              </a:r>
              <a:endParaRPr lang="zh-CN" altLang="en-US" sz="2000" b="1" dirty="0">
                <a:latin typeface="黑体" panose="02010609060101010101" pitchFamily="49" charset="-122"/>
                <a:ea typeface="黑体" panose="02010609060101010101" pitchFamily="49" charset="-122"/>
              </a:endParaRPr>
            </a:p>
          </p:txBody>
        </p:sp>
        <p:pic>
          <p:nvPicPr>
            <p:cNvPr id="89" name="Picture 2" descr="E:\设计\06-2018\前端5.0PPT\练习.png练习"/>
            <p:cNvPicPr>
              <a:picLocks noChangeAspect="1" noChangeArrowheads="1"/>
            </p:cNvPicPr>
            <p:nvPr/>
          </p:nvPicPr>
          <p:blipFill>
            <a:blip r:embed="rId1"/>
            <a:srcRect/>
            <a:stretch>
              <a:fillRect/>
            </a:stretch>
          </p:blipFill>
          <p:spPr bwMode="auto">
            <a:xfrm>
              <a:off x="3637818" y="1193279"/>
              <a:ext cx="406403" cy="405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图片 7" descr="图9.4 百度地图练习"/>
          <p:cNvPicPr>
            <a:picLocks noChangeAspect="1"/>
          </p:cNvPicPr>
          <p:nvPr/>
        </p:nvPicPr>
        <p:blipFill>
          <a:blip r:embed="rId2"/>
          <a:stretch>
            <a:fillRect/>
          </a:stretch>
        </p:blipFill>
        <p:spPr>
          <a:xfrm>
            <a:off x="4794250" y="1607185"/>
            <a:ext cx="5050155" cy="4013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p:txBody>
          <a:bodyPr/>
          <a:lstStyle/>
          <a:p>
            <a:r>
              <a:rPr lang="zh-CN" altLang="en-US"/>
              <a:t>常见问题及解决办法</a:t>
            </a:r>
            <a:endParaRPr lang="zh-CN" altLang="en-US"/>
          </a:p>
          <a:p>
            <a:r>
              <a:rPr lang="zh-CN" altLang="en-US"/>
              <a:t>代码规范问题</a:t>
            </a:r>
            <a:endParaRPr lang="zh-CN" altLang="en-US"/>
          </a:p>
          <a:p>
            <a:r>
              <a:rPr lang="zh-CN" altLang="en-US"/>
              <a:t>调试技巧</a:t>
            </a:r>
            <a:endParaRPr lang="zh-CN" altLang="en-US"/>
          </a:p>
          <a:p>
            <a:endParaRPr lang="zh-CN" altLang="en-US"/>
          </a:p>
          <a:p>
            <a:endParaRPr lang="zh-CN" altLang="en-US"/>
          </a:p>
        </p:txBody>
      </p:sp>
      <p:sp>
        <p:nvSpPr>
          <p:cNvPr id="67587" name="Rectangle 2"/>
          <p:cNvSpPr>
            <a:spLocks noGrp="1" noChangeArrowheads="1"/>
          </p:cNvSpPr>
          <p:nvPr>
            <p:ph type="title"/>
          </p:nvPr>
        </p:nvSpPr>
        <p:spPr/>
        <p:txBody>
          <a:bodyPr/>
          <a:lstStyle/>
          <a:p>
            <a:r>
              <a:t>共性问题集中讲解</a:t>
            </a:r>
          </a:p>
        </p:txBody>
      </p:sp>
      <p:grpSp>
        <p:nvGrpSpPr>
          <p:cNvPr id="10" name="组合 9"/>
          <p:cNvGrpSpPr/>
          <p:nvPr/>
        </p:nvGrpSpPr>
        <p:grpSpPr>
          <a:xfrm>
            <a:off x="3300730" y="4230370"/>
            <a:ext cx="5363845" cy="1323340"/>
            <a:chOff x="4789" y="4099"/>
            <a:chExt cx="8447" cy="2084"/>
          </a:xfrm>
        </p:grpSpPr>
        <p:sp>
          <p:nvSpPr>
            <p:cNvPr id="9" name="矩形 8"/>
            <p:cNvSpPr/>
            <p:nvPr/>
          </p:nvSpPr>
          <p:spPr>
            <a:xfrm rot="2700000">
              <a:off x="5727" y="4099"/>
              <a:ext cx="395" cy="395"/>
            </a:xfrm>
            <a:prstGeom prst="rect">
              <a:avLst/>
            </a:prstGeom>
            <a:solidFill>
              <a:srgbClr val="5CDBAA"/>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rot="2700000">
              <a:off x="12181" y="4530"/>
              <a:ext cx="1055" cy="1055"/>
            </a:xfrm>
            <a:prstGeom prst="rect">
              <a:avLst/>
            </a:prstGeom>
            <a:noFill/>
            <a:ln w="57150">
              <a:solidFill>
                <a:srgbClr val="5CDBAA"/>
              </a:solidFill>
            </a:ln>
            <a:extLst>
              <a:ext uri="{909E8E84-426E-40DD-AFC4-6F175D3DCCD1}">
                <a14:hiddenFill xmlns:a14="http://schemas.microsoft.com/office/drawing/2010/main">
                  <a:solidFill>
                    <a:srgbClr val="5CDBA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rot="2700000">
              <a:off x="11207" y="5128"/>
              <a:ext cx="1055" cy="1055"/>
            </a:xfrm>
            <a:prstGeom prst="rect">
              <a:avLst/>
            </a:prstGeom>
            <a:solidFill>
              <a:srgbClr val="5CDBAA"/>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 Box 13"/>
            <p:cNvSpPr txBox="1">
              <a:spLocks noChangeArrowheads="1"/>
            </p:cNvSpPr>
            <p:nvPr/>
          </p:nvSpPr>
          <p:spPr bwMode="auto">
            <a:xfrm>
              <a:off x="5289" y="4521"/>
              <a:ext cx="7422" cy="1454"/>
            </a:xfrm>
            <a:prstGeom prst="roundRect">
              <a:avLst>
                <a:gd name="adj" fmla="val 50000"/>
              </a:avLst>
            </a:prstGeom>
            <a:solidFill>
              <a:schemeClr val="accent1">
                <a:lumMod val="20000"/>
                <a:lumOff val="80000"/>
              </a:schemeClr>
            </a:solidFill>
            <a:ln w="9525" algn="ctr">
              <a:noFill/>
              <a:miter lim="800000"/>
            </a:ln>
            <a:effectLst/>
          </p:spPr>
          <p:txBody>
            <a:bodyPr wrap="square" tIns="118800">
              <a:spAutoFit/>
            </a:bodyPr>
            <a:p>
              <a:pPr algn="ctr" eaLnBrk="0" fontAlgn="auto" hangingPunct="0">
                <a:spcAft>
                  <a:spcPts val="0"/>
                </a:spcAft>
                <a:defRPr/>
              </a:pPr>
              <a:r>
                <a:rPr lang="zh-CN" altLang="en-US" sz="3200" b="1" kern="0" spc="300" dirty="0" smtClean="0">
                  <a:solidFill>
                    <a:schemeClr val="tx1">
                      <a:lumMod val="65000"/>
                      <a:lumOff val="35000"/>
                    </a:schemeClr>
                  </a:solidFill>
                  <a:latin typeface="微软雅黑" panose="020B0503020204020204" pitchFamily="34" charset="-122"/>
                  <a:ea typeface="微软雅黑" panose="020B0503020204020204" pitchFamily="34" charset="-122"/>
                </a:rPr>
                <a:t>共性问题集中讲解   </a:t>
              </a:r>
              <a:endParaRPr lang="zh-CN" altLang="en-US" sz="3200" b="1" kern="0" spc="3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rot="2700000">
              <a:off x="4789" y="4594"/>
              <a:ext cx="1219" cy="1219"/>
            </a:xfrm>
            <a:prstGeom prst="rect">
              <a:avLst/>
            </a:prstGeom>
            <a:noFill/>
            <a:ln w="57150">
              <a:solidFill>
                <a:srgbClr val="00C77A"/>
              </a:solidFill>
            </a:ln>
            <a:extLst>
              <a:ext uri="{909E8E84-426E-40DD-AFC4-6F175D3DCCD1}">
                <a14:hiddenFill xmlns:a14="http://schemas.microsoft.com/office/drawing/2010/main">
                  <a:solidFill>
                    <a:srgbClr val="5CDBA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rot="2700000">
              <a:off x="5589" y="5426"/>
              <a:ext cx="671" cy="671"/>
            </a:xfrm>
            <a:prstGeom prst="rect">
              <a:avLst/>
            </a:prstGeom>
            <a:noFill/>
            <a:ln w="57150">
              <a:solidFill>
                <a:srgbClr val="00C77A"/>
              </a:solidFill>
            </a:ln>
            <a:extLst>
              <a:ext uri="{909E8E84-426E-40DD-AFC4-6F175D3DCCD1}">
                <a14:hiddenFill xmlns:a14="http://schemas.microsoft.com/office/drawing/2010/main">
                  <a:solidFill>
                    <a:srgbClr val="5CDBA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rot="2700000">
              <a:off x="12344" y="5852"/>
              <a:ext cx="304" cy="304"/>
            </a:xfrm>
            <a:prstGeom prst="rect">
              <a:avLst/>
            </a:prstGeom>
            <a:solidFill>
              <a:srgbClr val="5CDBAA"/>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t>状态管理与Vuex</a:t>
            </a:r>
            <a:r>
              <a:rPr lang="en-US"/>
              <a:t>2</a:t>
            </a:r>
            <a:r>
              <a:rPr lang="en-US"/>
              <a:t>-1</a:t>
            </a:r>
            <a:endParaRPr lang="en-US"/>
          </a:p>
        </p:txBody>
      </p:sp>
      <p:sp>
        <p:nvSpPr>
          <p:cNvPr id="7171" name="内容占位符 2"/>
          <p:cNvSpPr>
            <a:spLocks noGrp="1" noChangeArrowheads="1"/>
          </p:cNvSpPr>
          <p:nvPr>
            <p:ph idx="1"/>
          </p:nvPr>
        </p:nvSpPr>
        <p:spPr>
          <a:xfrm>
            <a:off x="771525" y="1308100"/>
            <a:ext cx="10544175" cy="4818380"/>
          </a:xfrm>
        </p:spPr>
        <p:txBody>
          <a:bodyPr/>
          <a:lstStyle/>
          <a:p>
            <a:r>
              <a:rPr lang="zh-CN">
                <a:sym typeface="+mn-ea"/>
              </a:rPr>
              <a:t>组件基本的运行模式</a:t>
            </a:r>
            <a:endParaRPr lang="zh-CN"/>
          </a:p>
          <a:p>
            <a:pPr lvl="1"/>
            <a:r>
              <a:rPr lang="zh-CN"/>
              <a:t>一个组件可以分为数据（Model）和视图（View），数据更新时，视图也会随着更新。在视图中又可以绑定一些事件，它们触发methods里指定的方法，从而可以改变数据、更新视图</a:t>
            </a:r>
            <a:endParaRPr lang="zh-CN">
              <a:sym typeface="+mn-ea"/>
            </a:endParaRPr>
          </a:p>
        </p:txBody>
      </p:sp>
      <p:sp>
        <p:nvSpPr>
          <p:cNvPr id="14" name="AutoShape 7"/>
          <p:cNvSpPr>
            <a:spLocks noChangeArrowheads="1"/>
          </p:cNvSpPr>
          <p:nvPr/>
        </p:nvSpPr>
        <p:spPr bwMode="auto">
          <a:xfrm>
            <a:off x="1409700" y="1308100"/>
            <a:ext cx="9620250" cy="398907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90000"/>
              </a:lnSpc>
              <a:spcBef>
                <a:spcPct val="20000"/>
              </a:spcBef>
              <a:buClr>
                <a:schemeClr val="tx2"/>
              </a:buClr>
              <a:defRPr/>
            </a:pPr>
            <a:r>
              <a:rPr b="1" dirty="0">
                <a:latin typeface="+mn-lt"/>
              </a:rPr>
              <a:t>&lt;div class="hello"&gt;</a:t>
            </a:r>
            <a:endParaRPr b="1" dirty="0">
              <a:latin typeface="+mn-lt"/>
            </a:endParaRPr>
          </a:p>
          <a:p>
            <a:pPr marL="342900" indent="-342900" eaLnBrk="0" hangingPunct="0">
              <a:lnSpc>
                <a:spcPct val="90000"/>
              </a:lnSpc>
              <a:spcBef>
                <a:spcPct val="20000"/>
              </a:spcBef>
              <a:buClr>
                <a:schemeClr val="tx2"/>
              </a:buClr>
              <a:defRPr/>
            </a:pPr>
            <a:r>
              <a:rPr b="1" dirty="0">
                <a:latin typeface="+mn-lt"/>
              </a:rPr>
              <a:t>    &lt;h1&gt;{{ msg }}&lt;/h1&gt;</a:t>
            </a:r>
            <a:endParaRPr b="1" dirty="0">
              <a:latin typeface="+mn-lt"/>
            </a:endParaRPr>
          </a:p>
          <a:p>
            <a:pPr marL="342900" indent="-342900" eaLnBrk="0" hangingPunct="0">
              <a:lnSpc>
                <a:spcPct val="90000"/>
              </a:lnSpc>
              <a:spcBef>
                <a:spcPct val="20000"/>
              </a:spcBef>
              <a:buClr>
                <a:schemeClr val="tx2"/>
              </a:buClr>
              <a:defRPr/>
            </a:pPr>
            <a:r>
              <a:rPr b="1" dirty="0">
                <a:latin typeface="+mn-lt"/>
              </a:rPr>
              <a:t>    &lt;button </a:t>
            </a:r>
            <a:r>
              <a:rPr b="1" dirty="0">
                <a:solidFill>
                  <a:srgbClr val="FF0000"/>
                </a:solidFill>
                <a:latin typeface="+mn-lt"/>
              </a:rPr>
              <a:t>@click="handleClick"</a:t>
            </a:r>
            <a:r>
              <a:rPr b="1" dirty="0">
                <a:latin typeface="+mn-lt"/>
              </a:rPr>
              <a:t>&gt;Change word&lt;/button&gt;</a:t>
            </a:r>
            <a:endParaRPr b="1" dirty="0">
              <a:latin typeface="+mn-lt"/>
            </a:endParaRPr>
          </a:p>
          <a:p>
            <a:pPr marL="342900" indent="-342900" eaLnBrk="0" hangingPunct="0">
              <a:lnSpc>
                <a:spcPct val="90000"/>
              </a:lnSpc>
              <a:spcBef>
                <a:spcPct val="20000"/>
              </a:spcBef>
              <a:buClr>
                <a:schemeClr val="tx2"/>
              </a:buClr>
              <a:defRPr/>
            </a:pPr>
            <a:r>
              <a:rPr b="1" dirty="0">
                <a:latin typeface="+mn-lt"/>
              </a:rPr>
              <a:t>  &lt;/div&gt;</a:t>
            </a:r>
            <a:endParaRPr b="1" dirty="0">
              <a:latin typeface="+mn-lt"/>
            </a:endParaRPr>
          </a:p>
          <a:p>
            <a:pPr marL="342900" indent="-342900" eaLnBrk="0" hangingPunct="0">
              <a:lnSpc>
                <a:spcPct val="90000"/>
              </a:lnSpc>
              <a:spcBef>
                <a:spcPct val="20000"/>
              </a:spcBef>
              <a:buClr>
                <a:schemeClr val="tx2"/>
              </a:buClr>
              <a:defRPr/>
            </a:pPr>
            <a:r>
              <a:rPr b="1" dirty="0">
                <a:latin typeface="+mn-lt"/>
              </a:rPr>
              <a:t>data() {</a:t>
            </a:r>
            <a:endParaRPr b="1" dirty="0">
              <a:latin typeface="+mn-lt"/>
            </a:endParaRPr>
          </a:p>
          <a:p>
            <a:pPr marL="342900" indent="-342900" eaLnBrk="0" hangingPunct="0">
              <a:lnSpc>
                <a:spcPct val="90000"/>
              </a:lnSpc>
              <a:spcBef>
                <a:spcPct val="20000"/>
              </a:spcBef>
              <a:buClr>
                <a:schemeClr val="tx2"/>
              </a:buClr>
              <a:defRPr/>
            </a:pPr>
            <a:r>
              <a:rPr b="1" dirty="0">
                <a:latin typeface="+mn-lt"/>
              </a:rPr>
              <a:t>    return {</a:t>
            </a:r>
            <a:endParaRPr b="1" dirty="0">
              <a:latin typeface="+mn-lt"/>
            </a:endParaRPr>
          </a:p>
          <a:p>
            <a:pPr marL="342900" indent="-342900" eaLnBrk="0" hangingPunct="0">
              <a:lnSpc>
                <a:spcPct val="90000"/>
              </a:lnSpc>
              <a:spcBef>
                <a:spcPct val="20000"/>
              </a:spcBef>
              <a:buClr>
                <a:schemeClr val="tx2"/>
              </a:buClr>
              <a:defRPr/>
            </a:pPr>
            <a:r>
              <a:rPr b="1" dirty="0">
                <a:latin typeface="+mn-lt"/>
              </a:rPr>
              <a:t>      msg: "Hello World."</a:t>
            </a:r>
            <a:endParaRPr b="1" dirty="0">
              <a:latin typeface="+mn-lt"/>
            </a:endParaRPr>
          </a:p>
          <a:p>
            <a:pPr marL="342900" indent="-342900" eaLnBrk="0" hangingPunct="0">
              <a:lnSpc>
                <a:spcPct val="90000"/>
              </a:lnSpc>
              <a:spcBef>
                <a:spcPct val="20000"/>
              </a:spcBef>
              <a:buClr>
                <a:schemeClr val="tx2"/>
              </a:buClr>
              <a:defRPr/>
            </a:pPr>
            <a:r>
              <a:rPr b="1" dirty="0">
                <a:latin typeface="+mn-lt"/>
              </a:rPr>
              <a:t>    };</a:t>
            </a:r>
            <a:endParaRPr b="1" dirty="0">
              <a:latin typeface="+mn-lt"/>
            </a:endParaRPr>
          </a:p>
          <a:p>
            <a:pPr marL="342900" indent="-342900" eaLnBrk="0" hangingPunct="0">
              <a:lnSpc>
                <a:spcPct val="90000"/>
              </a:lnSpc>
              <a:spcBef>
                <a:spcPct val="20000"/>
              </a:spcBef>
              <a:buClr>
                <a:schemeClr val="tx2"/>
              </a:buClr>
              <a:defRPr/>
            </a:pPr>
            <a:r>
              <a:rPr b="1" dirty="0">
                <a:latin typeface="+mn-lt"/>
              </a:rPr>
              <a:t>  },methods: {</a:t>
            </a:r>
            <a:endParaRPr b="1" dirty="0">
              <a:latin typeface="+mn-lt"/>
            </a:endParaRPr>
          </a:p>
          <a:p>
            <a:pPr marL="342900" indent="-342900" eaLnBrk="0" hangingPunct="0">
              <a:lnSpc>
                <a:spcPct val="90000"/>
              </a:lnSpc>
              <a:spcBef>
                <a:spcPct val="20000"/>
              </a:spcBef>
              <a:buClr>
                <a:schemeClr val="tx2"/>
              </a:buClr>
              <a:defRPr/>
            </a:pPr>
            <a:r>
              <a:rPr b="1" dirty="0">
                <a:latin typeface="+mn-lt"/>
              </a:rPr>
              <a:t>    </a:t>
            </a:r>
            <a:r>
              <a:rPr b="1" dirty="0">
                <a:solidFill>
                  <a:srgbClr val="FF0000"/>
                </a:solidFill>
                <a:latin typeface="+mn-lt"/>
              </a:rPr>
              <a:t>handleClick()</a:t>
            </a:r>
            <a:r>
              <a:rPr b="1" dirty="0">
                <a:latin typeface="+mn-lt"/>
              </a:rPr>
              <a:t> {</a:t>
            </a:r>
            <a:endParaRPr b="1" dirty="0">
              <a:latin typeface="+mn-lt"/>
            </a:endParaRPr>
          </a:p>
          <a:p>
            <a:pPr marL="342900" indent="-342900" eaLnBrk="0" hangingPunct="0">
              <a:lnSpc>
                <a:spcPct val="90000"/>
              </a:lnSpc>
              <a:spcBef>
                <a:spcPct val="20000"/>
              </a:spcBef>
              <a:buClr>
                <a:schemeClr val="tx2"/>
              </a:buClr>
              <a:defRPr/>
            </a:pPr>
            <a:r>
              <a:rPr b="1" dirty="0">
                <a:latin typeface="+mn-lt"/>
              </a:rPr>
              <a:t>      this.msg = "Hello Vue.";</a:t>
            </a:r>
            <a:endParaRPr b="1" dirty="0">
              <a:latin typeface="+mn-lt"/>
            </a:endParaRPr>
          </a:p>
          <a:p>
            <a:pPr marL="342900" indent="-342900" eaLnBrk="0" hangingPunct="0">
              <a:lnSpc>
                <a:spcPct val="90000"/>
              </a:lnSpc>
              <a:spcBef>
                <a:spcPct val="20000"/>
              </a:spcBef>
              <a:buClr>
                <a:schemeClr val="tx2"/>
              </a:buClr>
              <a:defRPr/>
            </a:pPr>
            <a:r>
              <a:rPr b="1" dirty="0">
                <a:latin typeface="+mn-lt"/>
              </a:rPr>
              <a:t>    }</a:t>
            </a:r>
            <a:endParaRPr b="1" dirty="0">
              <a:latin typeface="+mn-lt"/>
            </a:endParaRPr>
          </a:p>
          <a:p>
            <a:pPr marL="342900" indent="-342900" eaLnBrk="0" hangingPunct="0">
              <a:lnSpc>
                <a:spcPct val="90000"/>
              </a:lnSpc>
              <a:spcBef>
                <a:spcPct val="20000"/>
              </a:spcBef>
              <a:buClr>
                <a:schemeClr val="tx2"/>
              </a:buClr>
              <a:defRPr/>
            </a:pPr>
            <a:r>
              <a:rPr b="1" dirty="0">
                <a:latin typeface="+mn-lt"/>
              </a:rPr>
              <a:t>  }</a:t>
            </a:r>
            <a:endParaRPr b="1" dirty="0">
              <a:latin typeface="+mn-lt"/>
            </a:endParaRPr>
          </a:p>
        </p:txBody>
      </p:sp>
      <p:grpSp>
        <p:nvGrpSpPr>
          <p:cNvPr id="2" name="组合 1"/>
          <p:cNvGrpSpPr/>
          <p:nvPr/>
        </p:nvGrpSpPr>
        <p:grpSpPr>
          <a:xfrm>
            <a:off x="3906520" y="5569585"/>
            <a:ext cx="3175000" cy="614680"/>
            <a:chOff x="1488" y="2503"/>
            <a:chExt cx="5665" cy="918"/>
          </a:xfrm>
        </p:grpSpPr>
        <p:sp>
          <p:nvSpPr>
            <p:cNvPr id="8" name="圆角矩形 7"/>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9" name="组合 8"/>
            <p:cNvGrpSpPr/>
            <p:nvPr/>
          </p:nvGrpSpPr>
          <p:grpSpPr>
            <a:xfrm>
              <a:off x="1638" y="2598"/>
              <a:ext cx="5168" cy="737"/>
              <a:chOff x="1638" y="2598"/>
              <a:chExt cx="5168" cy="737"/>
            </a:xfrm>
          </p:grpSpPr>
          <p:sp>
            <p:nvSpPr>
              <p:cNvPr id="10" name="文本框 9"/>
              <p:cNvSpPr txBox="1"/>
              <p:nvPr/>
            </p:nvSpPr>
            <p:spPr>
              <a:xfrm>
                <a:off x="2686" y="2648"/>
                <a:ext cx="4120"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2</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vuex</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11" name="组合 67"/>
              <p:cNvGrpSpPr/>
              <p:nvPr/>
            </p:nvGrpSpPr>
            <p:grpSpPr bwMode="auto">
              <a:xfrm>
                <a:off x="1638" y="2598"/>
                <a:ext cx="1071" cy="737"/>
                <a:chOff x="6040078" y="1124092"/>
                <a:chExt cx="679663" cy="467812"/>
              </a:xfrm>
            </p:grpSpPr>
            <p:pic>
              <p:nvPicPr>
                <p:cNvPr id="12" name="Picture 13" descr="E:\设计\06-2018\前端5.0PPT\辅导.png辅导"/>
                <p:cNvPicPr>
                  <a:picLocks noChangeAspect="1" noChangeArrowheads="1"/>
                </p:cNvPicPr>
                <p:nvPr/>
              </p:nvPicPr>
              <p:blipFill>
                <a:blip r:embed="rId1"/>
                <a:srcRect/>
                <a:stretch>
                  <a:fillRect/>
                </a:stretch>
              </p:blipFill>
              <p:spPr bwMode="auto">
                <a:xfrm>
                  <a:off x="6040078" y="1124092"/>
                  <a:ext cx="537818" cy="46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pic>
        <p:nvPicPr>
          <p:cNvPr id="3" name="图片 8" descr="图9.5 vuex引入（1）"/>
          <p:cNvPicPr>
            <a:picLocks noChangeAspect="1"/>
          </p:cNvPicPr>
          <p:nvPr/>
        </p:nvPicPr>
        <p:blipFill>
          <a:blip r:embed="rId2"/>
          <a:stretch>
            <a:fillRect/>
          </a:stretch>
        </p:blipFill>
        <p:spPr>
          <a:xfrm>
            <a:off x="6208395" y="1228725"/>
            <a:ext cx="4964430" cy="3055620"/>
          </a:xfrm>
          <a:prstGeom prst="rect">
            <a:avLst/>
          </a:prstGeom>
        </p:spPr>
      </p:pic>
      <p:pic>
        <p:nvPicPr>
          <p:cNvPr id="4" name="图片 12" descr="图9.6 vuex引入（2）"/>
          <p:cNvPicPr>
            <a:picLocks noChangeAspect="1"/>
          </p:cNvPicPr>
          <p:nvPr/>
        </p:nvPicPr>
        <p:blipFill>
          <a:blip r:embed="rId3"/>
          <a:stretch>
            <a:fillRect/>
          </a:stretch>
        </p:blipFill>
        <p:spPr>
          <a:xfrm>
            <a:off x="6193155" y="1212850"/>
            <a:ext cx="4979670" cy="30657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rPr sz="3700">
                <a:sym typeface="+mn-ea"/>
              </a:rPr>
              <a:t>状态管理与Vuex</a:t>
            </a:r>
            <a:r>
              <a:rPr lang="en-US" sz="3700">
                <a:sym typeface="+mn-ea"/>
              </a:rPr>
              <a:t>2</a:t>
            </a:r>
            <a:r>
              <a:rPr lang="en-US" sz="3700">
                <a:sym typeface="+mn-ea"/>
              </a:rPr>
              <a:t>-2</a:t>
            </a:r>
            <a:endParaRPr lang="en-US" sz="3700">
              <a:sym typeface="+mn-ea"/>
            </a:endParaRPr>
          </a:p>
        </p:txBody>
      </p:sp>
      <p:sp>
        <p:nvSpPr>
          <p:cNvPr id="7171" name="内容占位符 2"/>
          <p:cNvSpPr>
            <a:spLocks noGrp="1" noChangeArrowheads="1"/>
          </p:cNvSpPr>
          <p:nvPr>
            <p:ph idx="1"/>
          </p:nvPr>
        </p:nvSpPr>
        <p:spPr/>
        <p:txBody>
          <a:bodyPr/>
          <a:lstStyle/>
          <a:p>
            <a:pPr marL="0" lvl="1"/>
            <a:r>
              <a:rPr lang="zh-CN" altLang="en-US" sz="2600" smtClean="0">
                <a:latin typeface="Arial" panose="020B0604020202020204" pitchFamily="34" charset="0"/>
                <a:sym typeface="Arial" panose="020B0604020202020204" pitchFamily="34" charset="0"/>
              </a:rPr>
              <a:t>为了解决统一管理组件状态的问题，</a:t>
            </a:r>
            <a:r>
              <a:rPr lang="en-US" altLang="zh-CN" sz="2600" smtClean="0">
                <a:latin typeface="Arial" panose="020B0604020202020204" pitchFamily="34" charset="0"/>
                <a:sym typeface="Arial" panose="020B0604020202020204" pitchFamily="34" charset="0"/>
              </a:rPr>
              <a:t>Vuex</a:t>
            </a:r>
            <a:r>
              <a:rPr lang="zh-CN" altLang="en-US" sz="2600" smtClean="0">
                <a:latin typeface="Arial" panose="020B0604020202020204" pitchFamily="34" charset="0"/>
                <a:sym typeface="Arial" panose="020B0604020202020204" pitchFamily="34" charset="0"/>
              </a:rPr>
              <a:t>应运而生，并定义了一系列规范来使用和操作数据，使组件的应用更加高效</a:t>
            </a:r>
            <a:endParaRPr lang="zh-CN" altLang="en-US" sz="2600" smtClean="0">
              <a:latin typeface="Arial" panose="020B0604020202020204" pitchFamily="34" charset="0"/>
              <a:sym typeface="Arial" panose="020B0604020202020204" pitchFamily="34" charset="0"/>
            </a:endParaRPr>
          </a:p>
          <a:p>
            <a:pPr marL="0" lvl="1"/>
            <a:r>
              <a:rPr lang="zh-CN" altLang="en-US" sz="2600"/>
              <a:t>Vuex的使用场景</a:t>
            </a:r>
            <a:endParaRPr lang="zh-CN" sz="2360">
              <a:sym typeface="+mn-ea"/>
            </a:endParaRPr>
          </a:p>
          <a:p>
            <a:pPr lvl="1"/>
            <a:r>
              <a:rPr lang="en-US" altLang="zh-CN" sz="2360">
                <a:sym typeface="+mn-ea"/>
              </a:rPr>
              <a:t>大型的单页面应用，更适合多人协作的开发中使用</a:t>
            </a:r>
            <a:endParaRPr lang="en-US" altLang="zh-CN" sz="2360">
              <a:sym typeface="+mn-ea"/>
            </a:endParaRPr>
          </a:p>
          <a:p>
            <a:pPr lvl="1"/>
            <a:r>
              <a:rPr lang="en-US" altLang="zh-CN" sz="2360">
                <a:sym typeface="+mn-ea"/>
              </a:rPr>
              <a:t>项目不是很复杂，或希望短期内见效，便需要考虑是否真的有必要去使用Vuex</a:t>
            </a:r>
            <a:endParaRPr lang="en-US" altLang="zh-CN" sz="2360">
              <a:sym typeface="+mn-ea"/>
            </a:endParaRPr>
          </a:p>
          <a:p>
            <a:pPr lvl="1"/>
            <a:r>
              <a:rPr lang="zh-CN" altLang="en-US"/>
              <a:t>也不是所有的大型多人协同开发的SPA项目都需要使用Vuex，事实上用与否主要取决于团队和技术储备情况</a:t>
            </a:r>
            <a:endParaRPr lang="zh-CN" altLang="en-US" sz="2860"/>
          </a:p>
          <a:p>
            <a:endParaRPr lang="en-US" altLang="zh-CN"/>
          </a:p>
          <a:p>
            <a:pPr lvl="0"/>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en-US" sz="3700">
                <a:sym typeface="+mn-ea"/>
              </a:rPr>
              <a:t> </a:t>
            </a:r>
            <a:r>
              <a:rPr sz="3700">
                <a:sym typeface="+mn-ea"/>
              </a:rPr>
              <a:t>Vuex基本用法</a:t>
            </a:r>
            <a:r>
              <a:rPr lang="en-US" sz="3700">
                <a:sym typeface="+mn-ea"/>
              </a:rPr>
              <a:t>4</a:t>
            </a:r>
            <a:r>
              <a:rPr lang="en-US" sz="3700">
                <a:sym typeface="+mn-ea"/>
              </a:rPr>
              <a:t>-1</a:t>
            </a:r>
            <a:endParaRPr lang="en-US" sz="3700">
              <a:sym typeface="+mn-ea"/>
            </a:endParaRPr>
          </a:p>
        </p:txBody>
      </p:sp>
      <p:sp>
        <p:nvSpPr>
          <p:cNvPr id="7171" name="内容占位符 2"/>
          <p:cNvSpPr>
            <a:spLocks noGrp="1" noChangeArrowheads="1"/>
          </p:cNvSpPr>
          <p:nvPr>
            <p:ph idx="1"/>
          </p:nvPr>
        </p:nvSpPr>
        <p:spPr/>
        <p:txBody>
          <a:bodyPr/>
          <a:lstStyle/>
          <a:p>
            <a:pPr marL="0" lvl="1"/>
            <a:r>
              <a:rPr sz="2600"/>
              <a:t>使用插件之前首先要做的便是插件的安装</a:t>
            </a:r>
            <a:endParaRPr sz="2600"/>
          </a:p>
          <a:p>
            <a:pPr lvl="1" algn="l"/>
            <a:endParaRPr lang="zh-CN" altLang="en-US" sz="2360"/>
          </a:p>
          <a:p>
            <a:pPr marL="0" lvl="1"/>
            <a:r>
              <a:rPr lang="zh-CN" altLang="en-US" sz="2600">
                <a:sym typeface="+mn-ea"/>
              </a:rPr>
              <a:t>Vuex</a:t>
            </a:r>
            <a:r>
              <a:rPr lang="zh-CN" altLang="en-US" sz="2600"/>
              <a:t>用法和vue Router类似，需要先导入，然后调用Vue.use（）使用</a:t>
            </a:r>
            <a:endParaRPr lang="zh-CN" altLang="en-US" sz="2360"/>
          </a:p>
          <a:p>
            <a:pPr marL="0" lvl="1"/>
            <a:r>
              <a:rPr lang="zh-CN" altLang="en-US" sz="2600"/>
              <a:t>通过官方提供的一个计数器的示例来引入Vuex的使用</a:t>
            </a:r>
            <a:endParaRPr lang="zh-CN" sz="2360">
              <a:sym typeface="+mn-ea"/>
            </a:endParaRPr>
          </a:p>
          <a:p>
            <a:pPr lvl="1"/>
            <a:r>
              <a:rPr lang="en-US" altLang="zh-CN">
                <a:sym typeface="+mn-ea"/>
              </a:rPr>
              <a:t>在src文件夹先新建store文件夹，意思为数据仓库，里面存放了整个项目需要的共享数据</a:t>
            </a:r>
            <a:endParaRPr lang="en-US" altLang="zh-CN">
              <a:sym typeface="+mn-ea"/>
            </a:endParaRPr>
          </a:p>
          <a:p>
            <a:pPr lvl="1"/>
            <a:r>
              <a:rPr lang="en-US" altLang="zh-CN">
                <a:sym typeface="+mn-ea"/>
              </a:rPr>
              <a:t>在store下新建index.js</a:t>
            </a:r>
            <a:endParaRPr lang="en-US" altLang="zh-CN">
              <a:sym typeface="+mn-ea"/>
            </a:endParaRPr>
          </a:p>
          <a:p>
            <a:pPr marL="0" lvl="1"/>
            <a:endParaRPr lang="zh-CN" altLang="en-US" sz="2600"/>
          </a:p>
          <a:p>
            <a:pPr lvl="1"/>
            <a:endParaRPr lang="zh-CN" altLang="en-US" sz="2860"/>
          </a:p>
          <a:p>
            <a:endParaRPr lang="en-US" altLang="zh-CN"/>
          </a:p>
          <a:p>
            <a:pPr lvl="0"/>
            <a:endParaRPr lang="zh-CN" altLang="en-US"/>
          </a:p>
        </p:txBody>
      </p:sp>
      <p:sp>
        <p:nvSpPr>
          <p:cNvPr id="5" name="AutoShape 7"/>
          <p:cNvSpPr>
            <a:spLocks noChangeArrowheads="1"/>
          </p:cNvSpPr>
          <p:nvPr/>
        </p:nvSpPr>
        <p:spPr bwMode="auto">
          <a:xfrm>
            <a:off x="1431925" y="1920240"/>
            <a:ext cx="8963025" cy="46545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30000"/>
              </a:lnSpc>
              <a:spcBef>
                <a:spcPct val="20000"/>
              </a:spcBef>
              <a:buClr>
                <a:schemeClr val="tx2"/>
              </a:buClr>
              <a:defRPr/>
            </a:pPr>
            <a:r>
              <a:rPr b="1" dirty="0">
                <a:latin typeface="+mn-lt"/>
              </a:rPr>
              <a:t>cnpm install vuex --save</a:t>
            </a:r>
            <a:endParaRPr b="1" dirty="0">
              <a:latin typeface="+mn-lt"/>
            </a:endParaRPr>
          </a:p>
          <a:p>
            <a:pPr marL="342900" indent="-342900" eaLnBrk="0" hangingPunct="0">
              <a:lnSpc>
                <a:spcPct val="80000"/>
              </a:lnSpc>
              <a:spcBef>
                <a:spcPct val="20000"/>
              </a:spcBef>
              <a:buClr>
                <a:schemeClr val="tx2"/>
              </a:buClr>
              <a:defRPr/>
            </a:pPr>
            <a:endParaRPr b="1" dirty="0">
              <a:latin typeface="+mn-lt"/>
            </a:endParaRPr>
          </a:p>
        </p:txBody>
      </p:sp>
      <p:sp>
        <p:nvSpPr>
          <p:cNvPr id="14" name="AutoShape 7"/>
          <p:cNvSpPr>
            <a:spLocks noChangeArrowheads="1"/>
          </p:cNvSpPr>
          <p:nvPr/>
        </p:nvSpPr>
        <p:spPr bwMode="auto">
          <a:xfrm>
            <a:off x="1285875" y="1784985"/>
            <a:ext cx="9620250" cy="364363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00000"/>
              </a:lnSpc>
              <a:spcBef>
                <a:spcPct val="20000"/>
              </a:spcBef>
              <a:buClr>
                <a:schemeClr val="tx2"/>
              </a:buClr>
              <a:defRPr/>
            </a:pPr>
            <a:r>
              <a:rPr b="1" dirty="0">
                <a:solidFill>
                  <a:srgbClr val="FF0000"/>
                </a:solidFill>
                <a:latin typeface="+mn-lt"/>
              </a:rPr>
              <a:t>export default new Vuex.Store</a:t>
            </a:r>
            <a:r>
              <a:rPr b="1" dirty="0">
                <a:latin typeface="+mn-lt"/>
              </a:rPr>
              <a:t>({</a:t>
            </a:r>
            <a:endParaRPr b="1" dirty="0">
              <a:latin typeface="+mn-lt"/>
            </a:endParaRPr>
          </a:p>
          <a:p>
            <a:pPr marL="342900" indent="-342900" eaLnBrk="0" hangingPunct="0">
              <a:lnSpc>
                <a:spcPct val="100000"/>
              </a:lnSpc>
              <a:spcBef>
                <a:spcPct val="20000"/>
              </a:spcBef>
              <a:buClr>
                <a:schemeClr val="tx2"/>
              </a:buClr>
              <a:defRPr/>
            </a:pPr>
            <a:r>
              <a:rPr b="1" dirty="0">
                <a:latin typeface="+mn-lt"/>
              </a:rPr>
              <a:t>    // state 存放所以的共享数据</a:t>
            </a:r>
            <a:endParaRPr b="1" dirty="0">
              <a:latin typeface="+mn-lt"/>
            </a:endParaRPr>
          </a:p>
          <a:p>
            <a:pPr marL="342900" indent="-342900" eaLnBrk="0" hangingPunct="0">
              <a:lnSpc>
                <a:spcPct val="100000"/>
              </a:lnSpc>
              <a:spcBef>
                <a:spcPct val="20000"/>
              </a:spcBef>
              <a:buClr>
                <a:schemeClr val="tx2"/>
              </a:buClr>
              <a:defRPr/>
            </a:pPr>
            <a:r>
              <a:rPr b="1" dirty="0">
                <a:latin typeface="+mn-lt"/>
              </a:rPr>
              <a:t>    </a:t>
            </a:r>
            <a:r>
              <a:rPr b="1" dirty="0">
                <a:solidFill>
                  <a:srgbClr val="FF0000"/>
                </a:solidFill>
                <a:latin typeface="+mn-lt"/>
              </a:rPr>
              <a:t>state</a:t>
            </a:r>
            <a:r>
              <a:rPr b="1" dirty="0">
                <a:latin typeface="+mn-lt"/>
              </a:rPr>
              <a:t>: {</a:t>
            </a:r>
            <a:endParaRPr b="1" dirty="0">
              <a:latin typeface="+mn-lt"/>
            </a:endParaRPr>
          </a:p>
          <a:p>
            <a:pPr marL="342900" indent="-342900" eaLnBrk="0" hangingPunct="0">
              <a:lnSpc>
                <a:spcPct val="100000"/>
              </a:lnSpc>
              <a:spcBef>
                <a:spcPct val="20000"/>
              </a:spcBef>
              <a:buClr>
                <a:schemeClr val="tx2"/>
              </a:buClr>
              <a:defRPr/>
            </a:pPr>
            <a:r>
              <a:rPr b="1" dirty="0">
                <a:latin typeface="+mn-lt"/>
              </a:rPr>
              <a:t>        count: 0</a:t>
            </a:r>
            <a:endParaRPr b="1" dirty="0">
              <a:latin typeface="+mn-lt"/>
            </a:endParaRPr>
          </a:p>
          <a:p>
            <a:pPr marL="342900" indent="-342900" eaLnBrk="0" hangingPunct="0">
              <a:lnSpc>
                <a:spcPct val="100000"/>
              </a:lnSpc>
              <a:spcBef>
                <a:spcPct val="20000"/>
              </a:spcBef>
              <a:buClr>
                <a:schemeClr val="tx2"/>
              </a:buClr>
              <a:defRPr/>
            </a:pPr>
            <a:r>
              <a:rPr b="1" dirty="0">
                <a:latin typeface="+mn-lt"/>
              </a:rPr>
              <a:t>    },</a:t>
            </a:r>
            <a:endParaRPr b="1" dirty="0">
              <a:latin typeface="+mn-lt"/>
            </a:endParaRPr>
          </a:p>
          <a:p>
            <a:pPr marL="342900" indent="-342900" eaLnBrk="0" hangingPunct="0">
              <a:lnSpc>
                <a:spcPct val="100000"/>
              </a:lnSpc>
              <a:spcBef>
                <a:spcPct val="20000"/>
              </a:spcBef>
              <a:buClr>
                <a:schemeClr val="tx2"/>
              </a:buClr>
              <a:defRPr/>
            </a:pPr>
            <a:r>
              <a:rPr b="1" dirty="0">
                <a:latin typeface="+mn-lt"/>
              </a:rPr>
              <a:t>    // 状态的变化</a:t>
            </a:r>
            <a:endParaRPr b="1" dirty="0">
              <a:latin typeface="+mn-lt"/>
            </a:endParaRPr>
          </a:p>
          <a:p>
            <a:pPr marL="342900" indent="-342900" eaLnBrk="0" hangingPunct="0">
              <a:lnSpc>
                <a:spcPct val="100000"/>
              </a:lnSpc>
              <a:spcBef>
                <a:spcPct val="20000"/>
              </a:spcBef>
              <a:buClr>
                <a:schemeClr val="tx2"/>
              </a:buClr>
              <a:defRPr/>
            </a:pPr>
            <a:r>
              <a:rPr b="1" dirty="0">
                <a:latin typeface="+mn-lt"/>
              </a:rPr>
              <a:t>    </a:t>
            </a:r>
            <a:r>
              <a:rPr b="1" dirty="0">
                <a:solidFill>
                  <a:srgbClr val="FF0000"/>
                </a:solidFill>
                <a:latin typeface="+mn-lt"/>
              </a:rPr>
              <a:t>mutations</a:t>
            </a:r>
            <a:r>
              <a:rPr b="1" dirty="0">
                <a:latin typeface="+mn-lt"/>
              </a:rPr>
              <a:t>: {</a:t>
            </a:r>
            <a:endParaRPr b="1" dirty="0">
              <a:latin typeface="+mn-lt"/>
            </a:endParaRPr>
          </a:p>
          <a:p>
            <a:pPr marL="342900" indent="-342900" eaLnBrk="0" hangingPunct="0">
              <a:lnSpc>
                <a:spcPct val="100000"/>
              </a:lnSpc>
              <a:spcBef>
                <a:spcPct val="20000"/>
              </a:spcBef>
              <a:buClr>
                <a:schemeClr val="tx2"/>
              </a:buClr>
              <a:defRPr/>
            </a:pPr>
            <a:r>
              <a:rPr b="1" dirty="0">
                <a:latin typeface="+mn-lt"/>
              </a:rPr>
              <a:t>        increment: state =&gt; state.count++,</a:t>
            </a:r>
            <a:endParaRPr b="1" dirty="0">
              <a:latin typeface="+mn-lt"/>
            </a:endParaRPr>
          </a:p>
          <a:p>
            <a:pPr marL="342900" indent="-342900" eaLnBrk="0" hangingPunct="0">
              <a:lnSpc>
                <a:spcPct val="100000"/>
              </a:lnSpc>
              <a:spcBef>
                <a:spcPct val="20000"/>
              </a:spcBef>
              <a:buClr>
                <a:schemeClr val="tx2"/>
              </a:buClr>
              <a:defRPr/>
            </a:pPr>
            <a:r>
              <a:rPr b="1" dirty="0">
                <a:latin typeface="+mn-lt"/>
              </a:rPr>
              <a:t>        decrement: state =&gt; state.count--</a:t>
            </a:r>
            <a:endParaRPr b="1" dirty="0">
              <a:latin typeface="+mn-lt"/>
            </a:endParaRPr>
          </a:p>
          <a:p>
            <a:pPr marL="342900" indent="-342900" eaLnBrk="0" hangingPunct="0">
              <a:lnSpc>
                <a:spcPct val="100000"/>
              </a:lnSpc>
              <a:spcBef>
                <a:spcPct val="20000"/>
              </a:spcBef>
              <a:buClr>
                <a:schemeClr val="tx2"/>
              </a:buClr>
              <a:defRPr/>
            </a:pPr>
            <a:r>
              <a:rPr b="1" dirty="0">
                <a:latin typeface="+mn-lt"/>
              </a:rPr>
              <a:t>    }</a:t>
            </a:r>
            <a:endParaRPr b="1" dirty="0">
              <a:latin typeface="+mn-lt"/>
            </a:endParaRPr>
          </a:p>
          <a:p>
            <a:pPr marL="342900" indent="-342900" eaLnBrk="0" hangingPunct="0">
              <a:lnSpc>
                <a:spcPct val="100000"/>
              </a:lnSpc>
              <a:spcBef>
                <a:spcPct val="20000"/>
              </a:spcBef>
              <a:buClr>
                <a:schemeClr val="tx2"/>
              </a:buClr>
              <a:defRPr/>
            </a:pPr>
            <a:r>
              <a:rPr b="1" dirty="0">
                <a:latin typeface="+mn-lt"/>
              </a:rPr>
              <a:t>})</a:t>
            </a:r>
            <a:endParaRPr b="1" dirty="0">
              <a:latin typeface="+mn-lt"/>
            </a:endParaRPr>
          </a:p>
        </p:txBody>
      </p:sp>
      <p:grpSp>
        <p:nvGrpSpPr>
          <p:cNvPr id="6" name="组合 5"/>
          <p:cNvGrpSpPr/>
          <p:nvPr/>
        </p:nvGrpSpPr>
        <p:grpSpPr>
          <a:xfrm>
            <a:off x="3906520" y="5569585"/>
            <a:ext cx="3175000" cy="614680"/>
            <a:chOff x="1488" y="2503"/>
            <a:chExt cx="5665" cy="918"/>
          </a:xfrm>
        </p:grpSpPr>
        <p:sp>
          <p:nvSpPr>
            <p:cNvPr id="7" name="圆角矩形 6"/>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9" name="组合 8"/>
            <p:cNvGrpSpPr/>
            <p:nvPr/>
          </p:nvGrpSpPr>
          <p:grpSpPr>
            <a:xfrm>
              <a:off x="1638" y="2598"/>
              <a:ext cx="5168" cy="737"/>
              <a:chOff x="1638" y="2598"/>
              <a:chExt cx="5168" cy="737"/>
            </a:xfrm>
          </p:grpSpPr>
          <p:sp>
            <p:nvSpPr>
              <p:cNvPr id="15" name="文本框 14"/>
              <p:cNvSpPr txBox="1"/>
              <p:nvPr/>
            </p:nvSpPr>
            <p:spPr>
              <a:xfrm>
                <a:off x="2686" y="2648"/>
                <a:ext cx="4120"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3</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vuex</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16" name="组合 67"/>
              <p:cNvGrpSpPr/>
              <p:nvPr/>
            </p:nvGrpSpPr>
            <p:grpSpPr bwMode="auto">
              <a:xfrm>
                <a:off x="1638" y="2598"/>
                <a:ext cx="1071" cy="737"/>
                <a:chOff x="6040078" y="1124092"/>
                <a:chExt cx="679663" cy="467812"/>
              </a:xfrm>
            </p:grpSpPr>
            <p:pic>
              <p:nvPicPr>
                <p:cNvPr id="17" name="Picture 13" descr="E:\设计\06-2018\前端5.0PPT\辅导.png辅导"/>
                <p:cNvPicPr>
                  <a:picLocks noChangeAspect="1" noChangeArrowheads="1"/>
                </p:cNvPicPr>
                <p:nvPr/>
              </p:nvPicPr>
              <p:blipFill>
                <a:blip r:embed="rId1"/>
                <a:srcRect/>
                <a:stretch>
                  <a:fillRect/>
                </a:stretch>
              </p:blipFill>
              <p:spPr bwMode="auto">
                <a:xfrm>
                  <a:off x="6040078" y="1124092"/>
                  <a:ext cx="537818" cy="46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animEffect transition="in" filter="wipe(left)">
                                      <p:cBhvr>
                                        <p:cTn id="7" dur="500"/>
                                        <p:tgtEl>
                                          <p:spTgt spid="71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71">
                                            <p:txEl>
                                              <p:pRg st="3" end="3"/>
                                            </p:txEl>
                                          </p:spTgt>
                                        </p:tgtEl>
                                        <p:attrNameLst>
                                          <p:attrName>style.visibility</p:attrName>
                                        </p:attrNameLst>
                                      </p:cBhvr>
                                      <p:to>
                                        <p:strVal val="visible"/>
                                      </p:to>
                                    </p:set>
                                    <p:animEffect transition="in" filter="wipe(left)">
                                      <p:cBhvr>
                                        <p:cTn id="12" dur="500"/>
                                        <p:tgtEl>
                                          <p:spTgt spid="7171">
                                            <p:txEl>
                                              <p:pRg st="3" end="3"/>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animEffect transition="in" filter="wipe(left)">
                                      <p:cBhvr>
                                        <p:cTn id="15" dur="500"/>
                                        <p:tgtEl>
                                          <p:spTgt spid="7171">
                                            <p:txEl>
                                              <p:pRg st="4" end="4"/>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7171">
                                            <p:txEl>
                                              <p:pRg st="5" end="5"/>
                                            </p:txEl>
                                          </p:spTgt>
                                        </p:tgtEl>
                                        <p:attrNameLst>
                                          <p:attrName>style.visibility</p:attrName>
                                        </p:attrNameLst>
                                      </p:cBhvr>
                                      <p:to>
                                        <p:strVal val="visible"/>
                                      </p:to>
                                    </p:set>
                                    <p:animEffect transition="in" filter="wipe(left)">
                                      <p:cBhvr>
                                        <p:cTn id="18" dur="500"/>
                                        <p:tgtEl>
                                          <p:spTgt spid="7171">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rPr sz="3700">
                <a:sym typeface="+mn-ea"/>
              </a:rPr>
              <a:t>Vuex基本用法</a:t>
            </a:r>
            <a:r>
              <a:rPr lang="en-US" sz="3700">
                <a:sym typeface="+mn-ea"/>
              </a:rPr>
              <a:t>4-2</a:t>
            </a:r>
            <a:endParaRPr lang="en-US" sz="3700">
              <a:sym typeface="+mn-ea"/>
            </a:endParaRPr>
          </a:p>
        </p:txBody>
      </p:sp>
      <p:sp>
        <p:nvSpPr>
          <p:cNvPr id="7171" name="内容占位符 2"/>
          <p:cNvSpPr>
            <a:spLocks noGrp="1" noChangeArrowheads="1"/>
          </p:cNvSpPr>
          <p:nvPr>
            <p:ph idx="1"/>
          </p:nvPr>
        </p:nvSpPr>
        <p:spPr/>
        <p:txBody>
          <a:bodyPr/>
          <a:lstStyle/>
          <a:p>
            <a:pPr marL="0" lvl="1"/>
            <a:r>
              <a:rPr lang="zh-CN" altLang="en-US" sz="2600"/>
              <a:t>需要在main.js中引入store数据源，并在Vue实例中进行使用，main.js中的代码如</a:t>
            </a:r>
            <a:endParaRPr lang="zh-CN" altLang="en-US" sz="2860"/>
          </a:p>
          <a:p>
            <a:endParaRPr lang="en-US" altLang="zh-CN"/>
          </a:p>
          <a:p>
            <a:pPr lvl="0"/>
            <a:endParaRPr lang="zh-CN" altLang="en-US"/>
          </a:p>
        </p:txBody>
      </p:sp>
      <p:sp>
        <p:nvSpPr>
          <p:cNvPr id="14" name="AutoShape 7"/>
          <p:cNvSpPr>
            <a:spLocks noChangeArrowheads="1"/>
          </p:cNvSpPr>
          <p:nvPr/>
        </p:nvSpPr>
        <p:spPr bwMode="auto">
          <a:xfrm>
            <a:off x="918845" y="2394585"/>
            <a:ext cx="9620250" cy="290195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80000"/>
              </a:lnSpc>
              <a:spcBef>
                <a:spcPct val="20000"/>
              </a:spcBef>
              <a:buClr>
                <a:schemeClr val="tx2"/>
              </a:buClr>
              <a:defRPr/>
            </a:pPr>
            <a:r>
              <a:rPr b="1" dirty="0">
                <a:latin typeface="+mn-lt"/>
              </a:rPr>
              <a:t>import Vue from 'vue'</a:t>
            </a:r>
            <a:endParaRPr b="1" dirty="0">
              <a:latin typeface="+mn-lt"/>
            </a:endParaRPr>
          </a:p>
          <a:p>
            <a:pPr marL="342900" indent="-342900" eaLnBrk="0" hangingPunct="0">
              <a:lnSpc>
                <a:spcPct val="80000"/>
              </a:lnSpc>
              <a:spcBef>
                <a:spcPct val="20000"/>
              </a:spcBef>
              <a:buClr>
                <a:schemeClr val="tx2"/>
              </a:buClr>
              <a:defRPr/>
            </a:pPr>
            <a:r>
              <a:rPr b="1" dirty="0">
                <a:latin typeface="+mn-lt"/>
              </a:rPr>
              <a:t>import App from './App'</a:t>
            </a:r>
            <a:endParaRPr b="1" dirty="0">
              <a:latin typeface="+mn-lt"/>
            </a:endParaRPr>
          </a:p>
          <a:p>
            <a:pPr marL="342900" indent="-342900" eaLnBrk="0" hangingPunct="0">
              <a:lnSpc>
                <a:spcPct val="80000"/>
              </a:lnSpc>
              <a:spcBef>
                <a:spcPct val="20000"/>
              </a:spcBef>
              <a:buClr>
                <a:schemeClr val="tx2"/>
              </a:buClr>
              <a:defRPr/>
            </a:pPr>
            <a:r>
              <a:rPr b="1" dirty="0">
                <a:solidFill>
                  <a:srgbClr val="FF0000"/>
                </a:solidFill>
                <a:latin typeface="+mn-lt"/>
              </a:rPr>
              <a:t>import store from '@/store'</a:t>
            </a:r>
            <a:endParaRPr b="1" dirty="0">
              <a:latin typeface="+mn-lt"/>
            </a:endParaRPr>
          </a:p>
          <a:p>
            <a:pPr marL="342900" indent="-342900" eaLnBrk="0" hangingPunct="0">
              <a:lnSpc>
                <a:spcPct val="80000"/>
              </a:lnSpc>
              <a:spcBef>
                <a:spcPct val="20000"/>
              </a:spcBef>
              <a:buClr>
                <a:schemeClr val="tx2"/>
              </a:buClr>
              <a:defRPr/>
            </a:pPr>
            <a:r>
              <a:rPr b="1" dirty="0">
                <a:latin typeface="+mn-lt"/>
              </a:rPr>
              <a:t>import router from './router'</a:t>
            </a:r>
            <a:endParaRPr b="1" dirty="0">
              <a:latin typeface="+mn-lt"/>
            </a:endParaRPr>
          </a:p>
          <a:p>
            <a:pPr marL="342900" indent="-342900" eaLnBrk="0" hangingPunct="0">
              <a:lnSpc>
                <a:spcPct val="80000"/>
              </a:lnSpc>
              <a:spcBef>
                <a:spcPct val="20000"/>
              </a:spcBef>
              <a:buClr>
                <a:schemeClr val="tx2"/>
              </a:buClr>
              <a:defRPr/>
            </a:pPr>
            <a:r>
              <a:rPr b="1" dirty="0">
                <a:latin typeface="+mn-lt"/>
              </a:rPr>
              <a:t>new Vue({</a:t>
            </a:r>
            <a:endParaRPr b="1" dirty="0">
              <a:latin typeface="+mn-lt"/>
            </a:endParaRPr>
          </a:p>
          <a:p>
            <a:pPr marL="342900" indent="-342900" eaLnBrk="0" hangingPunct="0">
              <a:lnSpc>
                <a:spcPct val="80000"/>
              </a:lnSpc>
              <a:spcBef>
                <a:spcPct val="20000"/>
              </a:spcBef>
              <a:buClr>
                <a:schemeClr val="tx2"/>
              </a:buClr>
              <a:defRPr/>
            </a:pPr>
            <a:r>
              <a:rPr b="1" dirty="0">
                <a:latin typeface="+mn-lt"/>
              </a:rPr>
              <a:t>  el: '#app',</a:t>
            </a:r>
            <a:endParaRPr b="1" dirty="0">
              <a:latin typeface="+mn-lt"/>
            </a:endParaRPr>
          </a:p>
          <a:p>
            <a:pPr marL="342900" indent="-342900" eaLnBrk="0" hangingPunct="0">
              <a:lnSpc>
                <a:spcPct val="80000"/>
              </a:lnSpc>
              <a:spcBef>
                <a:spcPct val="20000"/>
              </a:spcBef>
              <a:buClr>
                <a:schemeClr val="tx2"/>
              </a:buClr>
              <a:defRPr/>
            </a:pPr>
            <a:r>
              <a:rPr b="1" dirty="0">
                <a:latin typeface="+mn-lt"/>
              </a:rPr>
              <a:t>  router,</a:t>
            </a:r>
            <a:endParaRPr b="1" dirty="0">
              <a:latin typeface="+mn-lt"/>
            </a:endParaRPr>
          </a:p>
          <a:p>
            <a:pPr marL="342900" indent="-342900" eaLnBrk="0" hangingPunct="0">
              <a:lnSpc>
                <a:spcPct val="80000"/>
              </a:lnSpc>
              <a:spcBef>
                <a:spcPct val="20000"/>
              </a:spcBef>
              <a:buClr>
                <a:schemeClr val="tx2"/>
              </a:buClr>
              <a:defRPr/>
            </a:pPr>
            <a:r>
              <a:rPr b="1" dirty="0">
                <a:solidFill>
                  <a:srgbClr val="FF0000"/>
                </a:solidFill>
                <a:latin typeface="+mn-lt"/>
              </a:rPr>
              <a:t>  store,</a:t>
            </a:r>
            <a:endParaRPr b="1" dirty="0">
              <a:latin typeface="+mn-lt"/>
            </a:endParaRPr>
          </a:p>
          <a:p>
            <a:pPr marL="342900" indent="-342900" eaLnBrk="0" hangingPunct="0">
              <a:lnSpc>
                <a:spcPct val="80000"/>
              </a:lnSpc>
              <a:spcBef>
                <a:spcPct val="20000"/>
              </a:spcBef>
              <a:buClr>
                <a:schemeClr val="tx2"/>
              </a:buClr>
              <a:defRPr/>
            </a:pPr>
            <a:r>
              <a:rPr b="1" dirty="0">
                <a:latin typeface="+mn-lt"/>
              </a:rPr>
              <a:t>  components: { App },</a:t>
            </a:r>
            <a:endParaRPr b="1" dirty="0">
              <a:latin typeface="+mn-lt"/>
            </a:endParaRPr>
          </a:p>
          <a:p>
            <a:pPr marL="342900" indent="-342900" eaLnBrk="0" hangingPunct="0">
              <a:lnSpc>
                <a:spcPct val="80000"/>
              </a:lnSpc>
              <a:spcBef>
                <a:spcPct val="20000"/>
              </a:spcBef>
              <a:buClr>
                <a:schemeClr val="tx2"/>
              </a:buClr>
              <a:defRPr/>
            </a:pPr>
            <a:r>
              <a:rPr b="1" dirty="0">
                <a:latin typeface="+mn-lt"/>
              </a:rPr>
              <a:t>  template: '&lt;App/&gt;'</a:t>
            </a:r>
            <a:endParaRPr b="1" dirty="0">
              <a:latin typeface="+mn-lt"/>
            </a:endParaRPr>
          </a:p>
          <a:p>
            <a:pPr marL="342900" indent="-342900" eaLnBrk="0" hangingPunct="0">
              <a:lnSpc>
                <a:spcPct val="80000"/>
              </a:lnSpc>
              <a:spcBef>
                <a:spcPct val="20000"/>
              </a:spcBef>
              <a:buClr>
                <a:schemeClr val="tx2"/>
              </a:buClr>
              <a:defRPr/>
            </a:pPr>
            <a:r>
              <a:rPr b="1" dirty="0">
                <a:latin typeface="+mn-lt"/>
              </a:rPr>
              <a:t>})</a:t>
            </a:r>
            <a:endParaRPr b="1" dirty="0">
              <a:latin typeface="+mn-lt"/>
            </a:endParaRPr>
          </a:p>
        </p:txBody>
      </p:sp>
      <p:grpSp>
        <p:nvGrpSpPr>
          <p:cNvPr id="6" name="组合 5"/>
          <p:cNvGrpSpPr/>
          <p:nvPr/>
        </p:nvGrpSpPr>
        <p:grpSpPr>
          <a:xfrm>
            <a:off x="3906520" y="5569585"/>
            <a:ext cx="3175000" cy="614680"/>
            <a:chOff x="1488" y="2503"/>
            <a:chExt cx="5665" cy="918"/>
          </a:xfrm>
        </p:grpSpPr>
        <p:sp>
          <p:nvSpPr>
            <p:cNvPr id="7" name="圆角矩形 6"/>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9" name="组合 8"/>
            <p:cNvGrpSpPr/>
            <p:nvPr/>
          </p:nvGrpSpPr>
          <p:grpSpPr>
            <a:xfrm>
              <a:off x="1638" y="2598"/>
              <a:ext cx="5168" cy="737"/>
              <a:chOff x="1638" y="2598"/>
              <a:chExt cx="5168" cy="737"/>
            </a:xfrm>
          </p:grpSpPr>
          <p:sp>
            <p:nvSpPr>
              <p:cNvPr id="15" name="文本框 14"/>
              <p:cNvSpPr txBox="1"/>
              <p:nvPr/>
            </p:nvSpPr>
            <p:spPr>
              <a:xfrm>
                <a:off x="2686" y="2648"/>
                <a:ext cx="4120"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4</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vuex</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16" name="组合 67"/>
              <p:cNvGrpSpPr/>
              <p:nvPr/>
            </p:nvGrpSpPr>
            <p:grpSpPr bwMode="auto">
              <a:xfrm>
                <a:off x="1638" y="2598"/>
                <a:ext cx="1071" cy="737"/>
                <a:chOff x="6040078" y="1124092"/>
                <a:chExt cx="679663" cy="467812"/>
              </a:xfrm>
            </p:grpSpPr>
            <p:pic>
              <p:nvPicPr>
                <p:cNvPr id="17" name="Picture 13" descr="E:\设计\06-2018\前端5.0PPT\辅导.png辅导"/>
                <p:cNvPicPr>
                  <a:picLocks noChangeAspect="1" noChangeArrowheads="1"/>
                </p:cNvPicPr>
                <p:nvPr/>
              </p:nvPicPr>
              <p:blipFill>
                <a:blip r:embed="rId1"/>
                <a:srcRect/>
                <a:stretch>
                  <a:fillRect/>
                </a:stretch>
              </p:blipFill>
              <p:spPr bwMode="auto">
                <a:xfrm>
                  <a:off x="6040078" y="1124092"/>
                  <a:ext cx="537818" cy="46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rPr sz="3700">
                <a:sym typeface="+mn-ea"/>
              </a:rPr>
              <a:t>Vuex基本用法</a:t>
            </a:r>
            <a:r>
              <a:rPr lang="en-US" sz="3700">
                <a:sym typeface="+mn-ea"/>
              </a:rPr>
              <a:t>4-3</a:t>
            </a:r>
            <a:endParaRPr lang="en-US" sz="3700">
              <a:sym typeface="+mn-ea"/>
            </a:endParaRPr>
          </a:p>
        </p:txBody>
      </p:sp>
      <p:sp>
        <p:nvSpPr>
          <p:cNvPr id="7171" name="内容占位符 2"/>
          <p:cNvSpPr>
            <a:spLocks noGrp="1" noChangeArrowheads="1"/>
          </p:cNvSpPr>
          <p:nvPr>
            <p:ph idx="1"/>
          </p:nvPr>
        </p:nvSpPr>
        <p:spPr/>
        <p:txBody>
          <a:bodyPr/>
          <a:lstStyle/>
          <a:p>
            <a:pPr marL="0" lvl="1"/>
            <a:r>
              <a:rPr lang="zh-CN" altLang="en-US" sz="2600" smtClean="0">
                <a:latin typeface="Arial" panose="020B0604020202020204" pitchFamily="34" charset="0"/>
                <a:sym typeface="Arial" panose="020B0604020202020204" pitchFamily="34" charset="0"/>
              </a:rPr>
              <a:t>接下来在components文件夹先新建parent组件，并写入以下代码</a:t>
            </a:r>
            <a:endParaRPr lang="en-US" altLang="zh-CN"/>
          </a:p>
          <a:p>
            <a:pPr lvl="0"/>
            <a:endParaRPr lang="zh-CN" altLang="en-US"/>
          </a:p>
        </p:txBody>
      </p:sp>
      <p:sp>
        <p:nvSpPr>
          <p:cNvPr id="14" name="AutoShape 7"/>
          <p:cNvSpPr>
            <a:spLocks noChangeArrowheads="1"/>
          </p:cNvSpPr>
          <p:nvPr/>
        </p:nvSpPr>
        <p:spPr bwMode="auto">
          <a:xfrm>
            <a:off x="1253490" y="1888490"/>
            <a:ext cx="9620250" cy="330517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80000"/>
              </a:lnSpc>
              <a:spcBef>
                <a:spcPct val="20000"/>
              </a:spcBef>
              <a:buClr>
                <a:schemeClr val="tx2"/>
              </a:buClr>
              <a:defRPr/>
            </a:pPr>
            <a:r>
              <a:rPr b="1" dirty="0">
                <a:latin typeface="+mn-lt"/>
              </a:rPr>
              <a:t>&lt;p&gt;{{ count }}&lt;/p&gt;</a:t>
            </a:r>
            <a:endParaRPr b="1" dirty="0">
              <a:latin typeface="+mn-lt"/>
            </a:endParaRPr>
          </a:p>
          <a:p>
            <a:pPr marL="342900" indent="-342900" eaLnBrk="0" hangingPunct="0">
              <a:lnSpc>
                <a:spcPct val="80000"/>
              </a:lnSpc>
              <a:spcBef>
                <a:spcPct val="20000"/>
              </a:spcBef>
              <a:buClr>
                <a:schemeClr val="tx2"/>
              </a:buClr>
              <a:defRPr/>
            </a:pPr>
            <a:r>
              <a:rPr b="1" dirty="0">
                <a:latin typeface="+mn-lt"/>
              </a:rPr>
              <a:t>&lt;p&gt;</a:t>
            </a:r>
            <a:endParaRPr b="1" dirty="0">
              <a:latin typeface="+mn-lt"/>
            </a:endParaRPr>
          </a:p>
          <a:p>
            <a:pPr marL="342900" indent="-342900" eaLnBrk="0" hangingPunct="0">
              <a:lnSpc>
                <a:spcPct val="80000"/>
              </a:lnSpc>
              <a:spcBef>
                <a:spcPct val="20000"/>
              </a:spcBef>
              <a:buClr>
                <a:schemeClr val="tx2"/>
              </a:buClr>
              <a:defRPr/>
            </a:pPr>
            <a:r>
              <a:rPr b="1" dirty="0">
                <a:latin typeface="+mn-lt"/>
              </a:rPr>
              <a:t>  &lt;button @click="</a:t>
            </a:r>
            <a:r>
              <a:rPr b="1" dirty="0">
                <a:solidFill>
                  <a:srgbClr val="FF0000"/>
                </a:solidFill>
                <a:latin typeface="+mn-lt"/>
              </a:rPr>
              <a:t>increment</a:t>
            </a:r>
            <a:r>
              <a:rPr b="1" dirty="0">
                <a:latin typeface="+mn-lt"/>
              </a:rPr>
              <a:t>"&gt;+&lt;/button&gt;</a:t>
            </a:r>
            <a:endParaRPr b="1" dirty="0">
              <a:latin typeface="+mn-lt"/>
            </a:endParaRPr>
          </a:p>
          <a:p>
            <a:pPr marL="342900" indent="-342900" eaLnBrk="0" hangingPunct="0">
              <a:lnSpc>
                <a:spcPct val="80000"/>
              </a:lnSpc>
              <a:spcBef>
                <a:spcPct val="20000"/>
              </a:spcBef>
              <a:buClr>
                <a:schemeClr val="tx2"/>
              </a:buClr>
              <a:defRPr/>
            </a:pPr>
            <a:r>
              <a:rPr b="1" dirty="0">
                <a:latin typeface="+mn-lt"/>
              </a:rPr>
              <a:t>  &lt;button @click="</a:t>
            </a:r>
            <a:r>
              <a:rPr b="1" dirty="0">
                <a:solidFill>
                  <a:srgbClr val="FF0000"/>
                </a:solidFill>
                <a:latin typeface="+mn-lt"/>
              </a:rPr>
              <a:t>decrement</a:t>
            </a:r>
            <a:r>
              <a:rPr b="1" dirty="0">
                <a:latin typeface="+mn-lt"/>
              </a:rPr>
              <a:t>"&gt;-&lt;/button&gt;</a:t>
            </a:r>
            <a:endParaRPr b="1" dirty="0">
              <a:latin typeface="+mn-lt"/>
            </a:endParaRPr>
          </a:p>
          <a:p>
            <a:pPr marL="342900" indent="-342900" eaLnBrk="0" hangingPunct="0">
              <a:lnSpc>
                <a:spcPct val="80000"/>
              </a:lnSpc>
              <a:spcBef>
                <a:spcPct val="20000"/>
              </a:spcBef>
              <a:buClr>
                <a:schemeClr val="tx2"/>
              </a:buClr>
              <a:defRPr/>
            </a:pPr>
            <a:r>
              <a:rPr b="1" dirty="0">
                <a:latin typeface="+mn-lt"/>
              </a:rPr>
              <a:t>&lt;/p&gt;</a:t>
            </a:r>
            <a:endParaRPr b="1" dirty="0">
              <a:latin typeface="+mn-lt"/>
            </a:endParaRPr>
          </a:p>
          <a:p>
            <a:pPr marL="342900" indent="-342900" eaLnBrk="0" hangingPunct="0">
              <a:lnSpc>
                <a:spcPct val="80000"/>
              </a:lnSpc>
              <a:spcBef>
                <a:spcPct val="20000"/>
              </a:spcBef>
              <a:buClr>
                <a:schemeClr val="tx2"/>
              </a:buClr>
              <a:defRPr/>
            </a:pPr>
            <a:r>
              <a:rPr b="1" dirty="0">
                <a:latin typeface="+mn-lt"/>
              </a:rPr>
              <a:t>increment() {</a:t>
            </a:r>
            <a:endParaRPr b="1" dirty="0">
              <a:latin typeface="+mn-lt"/>
            </a:endParaRPr>
          </a:p>
          <a:p>
            <a:pPr marL="342900" indent="-342900" eaLnBrk="0" hangingPunct="0">
              <a:lnSpc>
                <a:spcPct val="80000"/>
              </a:lnSpc>
              <a:spcBef>
                <a:spcPct val="20000"/>
              </a:spcBef>
              <a:buClr>
                <a:schemeClr val="tx2"/>
              </a:buClr>
              <a:defRPr/>
            </a:pPr>
            <a:r>
              <a:rPr b="1" dirty="0">
                <a:latin typeface="+mn-lt"/>
              </a:rPr>
              <a:t>      this.$store.commit("</a:t>
            </a:r>
            <a:r>
              <a:rPr b="1" dirty="0">
                <a:solidFill>
                  <a:srgbClr val="FF0000"/>
                </a:solidFill>
                <a:latin typeface="+mn-lt"/>
              </a:rPr>
              <a:t>increment</a:t>
            </a:r>
            <a:r>
              <a:rPr b="1" dirty="0">
                <a:latin typeface="+mn-lt"/>
              </a:rPr>
              <a:t>");</a:t>
            </a:r>
            <a:endParaRPr b="1" dirty="0">
              <a:latin typeface="+mn-lt"/>
            </a:endParaRPr>
          </a:p>
          <a:p>
            <a:pPr marL="342900" indent="-342900" eaLnBrk="0" hangingPunct="0">
              <a:lnSpc>
                <a:spcPct val="80000"/>
              </a:lnSpc>
              <a:spcBef>
                <a:spcPct val="20000"/>
              </a:spcBef>
              <a:buClr>
                <a:schemeClr val="tx2"/>
              </a:buClr>
              <a:defRPr/>
            </a:pPr>
            <a:r>
              <a:rPr b="1" dirty="0">
                <a:latin typeface="+mn-lt"/>
              </a:rPr>
              <a:t>    },</a:t>
            </a:r>
            <a:endParaRPr b="1" dirty="0">
              <a:latin typeface="+mn-lt"/>
            </a:endParaRPr>
          </a:p>
          <a:p>
            <a:pPr marL="342900" indent="-342900" eaLnBrk="0" hangingPunct="0">
              <a:lnSpc>
                <a:spcPct val="80000"/>
              </a:lnSpc>
              <a:spcBef>
                <a:spcPct val="20000"/>
              </a:spcBef>
              <a:buClr>
                <a:schemeClr val="tx2"/>
              </a:buClr>
              <a:defRPr/>
            </a:pPr>
            <a:r>
              <a:rPr b="1" dirty="0">
                <a:latin typeface="+mn-lt"/>
              </a:rPr>
              <a:t>decrement() {</a:t>
            </a:r>
            <a:endParaRPr b="1" dirty="0">
              <a:latin typeface="+mn-lt"/>
            </a:endParaRPr>
          </a:p>
          <a:p>
            <a:pPr marL="342900" indent="-342900" eaLnBrk="0" hangingPunct="0">
              <a:lnSpc>
                <a:spcPct val="80000"/>
              </a:lnSpc>
              <a:spcBef>
                <a:spcPct val="20000"/>
              </a:spcBef>
              <a:buClr>
                <a:schemeClr val="tx2"/>
              </a:buClr>
              <a:defRPr/>
            </a:pPr>
            <a:r>
              <a:rPr b="1" dirty="0">
                <a:latin typeface="+mn-lt"/>
              </a:rPr>
              <a:t>      this.$store.commit("</a:t>
            </a:r>
            <a:r>
              <a:rPr b="1" dirty="0">
                <a:solidFill>
                  <a:srgbClr val="FF0000"/>
                </a:solidFill>
                <a:latin typeface="+mn-lt"/>
              </a:rPr>
              <a:t>decrement</a:t>
            </a:r>
            <a:r>
              <a:rPr b="1" dirty="0">
                <a:latin typeface="+mn-lt"/>
              </a:rPr>
              <a:t>");</a:t>
            </a:r>
            <a:endParaRPr b="1" dirty="0">
              <a:latin typeface="+mn-lt"/>
            </a:endParaRPr>
          </a:p>
          <a:p>
            <a:pPr marL="342900" indent="-342900" eaLnBrk="0" hangingPunct="0">
              <a:lnSpc>
                <a:spcPct val="80000"/>
              </a:lnSpc>
              <a:spcBef>
                <a:spcPct val="20000"/>
              </a:spcBef>
              <a:buClr>
                <a:schemeClr val="tx2"/>
              </a:buClr>
              <a:defRPr/>
            </a:pPr>
            <a:r>
              <a:rPr b="1" dirty="0">
                <a:latin typeface="+mn-lt"/>
              </a:rPr>
              <a:t>  }</a:t>
            </a:r>
            <a:endParaRPr b="1" dirty="0">
              <a:latin typeface="+mn-lt"/>
            </a:endParaRPr>
          </a:p>
        </p:txBody>
      </p:sp>
      <p:grpSp>
        <p:nvGrpSpPr>
          <p:cNvPr id="6" name="组合 5"/>
          <p:cNvGrpSpPr/>
          <p:nvPr/>
        </p:nvGrpSpPr>
        <p:grpSpPr>
          <a:xfrm>
            <a:off x="3906520" y="5569585"/>
            <a:ext cx="3175000" cy="614680"/>
            <a:chOff x="1488" y="2503"/>
            <a:chExt cx="5665" cy="918"/>
          </a:xfrm>
        </p:grpSpPr>
        <p:sp>
          <p:nvSpPr>
            <p:cNvPr id="7" name="圆角矩形 6"/>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9" name="组合 8"/>
            <p:cNvGrpSpPr/>
            <p:nvPr/>
          </p:nvGrpSpPr>
          <p:grpSpPr>
            <a:xfrm>
              <a:off x="1638" y="2598"/>
              <a:ext cx="5168" cy="737"/>
              <a:chOff x="1638" y="2598"/>
              <a:chExt cx="5168" cy="737"/>
            </a:xfrm>
          </p:grpSpPr>
          <p:sp>
            <p:nvSpPr>
              <p:cNvPr id="15" name="文本框 14"/>
              <p:cNvSpPr txBox="1"/>
              <p:nvPr/>
            </p:nvSpPr>
            <p:spPr>
              <a:xfrm>
                <a:off x="2686" y="2648"/>
                <a:ext cx="4120"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5</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vuex</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16" name="组合 67"/>
              <p:cNvGrpSpPr/>
              <p:nvPr/>
            </p:nvGrpSpPr>
            <p:grpSpPr bwMode="auto">
              <a:xfrm>
                <a:off x="1638" y="2598"/>
                <a:ext cx="1071" cy="737"/>
                <a:chOff x="6040078" y="1124092"/>
                <a:chExt cx="679663" cy="467812"/>
              </a:xfrm>
            </p:grpSpPr>
            <p:pic>
              <p:nvPicPr>
                <p:cNvPr id="17" name="Picture 13" descr="E:\设计\06-2018\前端5.0PPT\辅导.png辅导"/>
                <p:cNvPicPr>
                  <a:picLocks noChangeAspect="1" noChangeArrowheads="1"/>
                </p:cNvPicPr>
                <p:nvPr/>
              </p:nvPicPr>
              <p:blipFill>
                <a:blip r:embed="rId1"/>
                <a:srcRect/>
                <a:stretch>
                  <a:fillRect/>
                </a:stretch>
              </p:blipFill>
              <p:spPr bwMode="auto">
                <a:xfrm>
                  <a:off x="6040078" y="1124092"/>
                  <a:ext cx="537818" cy="46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pic>
        <p:nvPicPr>
          <p:cNvPr id="22" name="图片 22" descr="图9.7 vuex实现计数器（1）"/>
          <p:cNvPicPr>
            <a:picLocks noChangeAspect="1"/>
          </p:cNvPicPr>
          <p:nvPr/>
        </p:nvPicPr>
        <p:blipFill>
          <a:blip r:embed="rId2"/>
          <a:stretch>
            <a:fillRect/>
          </a:stretch>
        </p:blipFill>
        <p:spPr>
          <a:xfrm>
            <a:off x="6064250" y="1769110"/>
            <a:ext cx="4857115" cy="3288030"/>
          </a:xfrm>
          <a:prstGeom prst="rect">
            <a:avLst/>
          </a:prstGeom>
        </p:spPr>
      </p:pic>
      <p:pic>
        <p:nvPicPr>
          <p:cNvPr id="24" name="图片 24" descr="图9.8 vuex实现计数器（2）"/>
          <p:cNvPicPr>
            <a:picLocks noChangeAspect="1"/>
          </p:cNvPicPr>
          <p:nvPr/>
        </p:nvPicPr>
        <p:blipFill>
          <a:blip r:embed="rId3"/>
          <a:stretch>
            <a:fillRect/>
          </a:stretch>
        </p:blipFill>
        <p:spPr>
          <a:xfrm>
            <a:off x="6032500" y="1753235"/>
            <a:ext cx="5056505" cy="3424555"/>
          </a:xfrm>
          <a:prstGeom prst="rect">
            <a:avLst/>
          </a:prstGeom>
        </p:spPr>
      </p:pic>
      <p:pic>
        <p:nvPicPr>
          <p:cNvPr id="28" name="图片 28" descr="图9.9 vuex实现计数器（3）"/>
          <p:cNvPicPr>
            <a:picLocks noChangeAspect="1"/>
          </p:cNvPicPr>
          <p:nvPr/>
        </p:nvPicPr>
        <p:blipFill>
          <a:blip r:embed="rId4"/>
          <a:stretch>
            <a:fillRect/>
          </a:stretch>
        </p:blipFill>
        <p:spPr>
          <a:xfrm>
            <a:off x="6032500" y="1769110"/>
            <a:ext cx="5036185" cy="34086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left)">
                                      <p:cBhvr>
                                        <p:cTn id="2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rPr sz="3700">
                <a:sym typeface="+mn-ea"/>
              </a:rPr>
              <a:t>Vuex基本用法</a:t>
            </a:r>
            <a:r>
              <a:rPr lang="en-US" sz="3700">
                <a:sym typeface="+mn-ea"/>
              </a:rPr>
              <a:t>4-4</a:t>
            </a:r>
            <a:endParaRPr lang="en-US" sz="3700">
              <a:sym typeface="+mn-ea"/>
            </a:endParaRPr>
          </a:p>
        </p:txBody>
      </p:sp>
      <p:sp>
        <p:nvSpPr>
          <p:cNvPr id="7171" name="内容占位符 2"/>
          <p:cNvSpPr>
            <a:spLocks noGrp="1" noChangeArrowheads="1"/>
          </p:cNvSpPr>
          <p:nvPr>
            <p:ph idx="1"/>
          </p:nvPr>
        </p:nvSpPr>
        <p:spPr/>
        <p:txBody>
          <a:bodyPr/>
          <a:lstStyle/>
          <a:p>
            <a:pPr marL="0" lvl="1"/>
            <a:r>
              <a:rPr lang="zh-CN" altLang="en-US" sz="2600"/>
              <a:t>大觅项目中用到Vuex统一管理的数据主要是在登录状态的管理，核心代码如下</a:t>
            </a:r>
            <a:endParaRPr lang="zh-CN" altLang="en-US" sz="2600"/>
          </a:p>
          <a:p>
            <a:pPr lvl="0"/>
            <a:endParaRPr lang="zh-CN" altLang="en-US"/>
          </a:p>
        </p:txBody>
      </p:sp>
      <p:sp>
        <p:nvSpPr>
          <p:cNvPr id="14" name="AutoShape 7"/>
          <p:cNvSpPr>
            <a:spLocks noChangeArrowheads="1"/>
          </p:cNvSpPr>
          <p:nvPr/>
        </p:nvSpPr>
        <p:spPr bwMode="auto">
          <a:xfrm>
            <a:off x="1414145" y="2510790"/>
            <a:ext cx="9196070" cy="255270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80000"/>
              </a:lnSpc>
              <a:spcBef>
                <a:spcPct val="20000"/>
              </a:spcBef>
              <a:buClr>
                <a:schemeClr val="tx2"/>
              </a:buClr>
              <a:defRPr/>
            </a:pPr>
            <a:r>
              <a:rPr b="1" dirty="0">
                <a:latin typeface="+mn-lt"/>
              </a:rPr>
              <a:t>const </a:t>
            </a:r>
            <a:r>
              <a:rPr b="1" dirty="0">
                <a:solidFill>
                  <a:srgbClr val="FF0000"/>
                </a:solidFill>
                <a:latin typeface="+mn-lt"/>
              </a:rPr>
              <a:t>state </a:t>
            </a:r>
            <a:r>
              <a:rPr b="1" dirty="0">
                <a:latin typeface="+mn-lt"/>
              </a:rPr>
              <a:t>= {</a:t>
            </a:r>
            <a:endParaRPr b="1" dirty="0">
              <a:latin typeface="+mn-lt"/>
            </a:endParaRPr>
          </a:p>
          <a:p>
            <a:pPr marL="342900" indent="-342900" eaLnBrk="0" hangingPunct="0">
              <a:lnSpc>
                <a:spcPct val="80000"/>
              </a:lnSpc>
              <a:spcBef>
                <a:spcPct val="20000"/>
              </a:spcBef>
              <a:buClr>
                <a:schemeClr val="tx2"/>
              </a:buClr>
              <a:defRPr/>
            </a:pPr>
            <a:r>
              <a:rPr b="1" dirty="0">
                <a:latin typeface="+mn-lt"/>
              </a:rPr>
              <a:t>  // 用户登录信息</a:t>
            </a:r>
            <a:endParaRPr b="1" dirty="0">
              <a:latin typeface="+mn-lt"/>
            </a:endParaRPr>
          </a:p>
          <a:p>
            <a:pPr marL="342900" indent="-342900" eaLnBrk="0" hangingPunct="0">
              <a:lnSpc>
                <a:spcPct val="80000"/>
              </a:lnSpc>
              <a:spcBef>
                <a:spcPct val="20000"/>
              </a:spcBef>
              <a:buClr>
                <a:schemeClr val="tx2"/>
              </a:buClr>
              <a:defRPr/>
            </a:pPr>
            <a:r>
              <a:rPr b="1" dirty="0">
                <a:latin typeface="+mn-lt"/>
              </a:rPr>
              <a:t>  sLoginInfo: loginInfo</a:t>
            </a:r>
            <a:endParaRPr b="1" dirty="0">
              <a:latin typeface="+mn-lt"/>
            </a:endParaRPr>
          </a:p>
          <a:p>
            <a:pPr marL="342900" indent="-342900" eaLnBrk="0" hangingPunct="0">
              <a:lnSpc>
                <a:spcPct val="80000"/>
              </a:lnSpc>
              <a:spcBef>
                <a:spcPct val="20000"/>
              </a:spcBef>
              <a:buClr>
                <a:schemeClr val="tx2"/>
              </a:buClr>
              <a:defRPr/>
            </a:pPr>
            <a:r>
              <a:rPr b="1" dirty="0">
                <a:latin typeface="+mn-lt"/>
              </a:rPr>
              <a:t>}</a:t>
            </a:r>
            <a:endParaRPr b="1" dirty="0">
              <a:latin typeface="+mn-lt"/>
            </a:endParaRPr>
          </a:p>
          <a:p>
            <a:pPr marL="342900" indent="-342900" eaLnBrk="0" hangingPunct="0">
              <a:lnSpc>
                <a:spcPct val="80000"/>
              </a:lnSpc>
              <a:spcBef>
                <a:spcPct val="20000"/>
              </a:spcBef>
              <a:buClr>
                <a:schemeClr val="tx2"/>
              </a:buClr>
              <a:defRPr/>
            </a:pPr>
            <a:r>
              <a:rPr b="1" dirty="0">
                <a:latin typeface="+mn-lt"/>
              </a:rPr>
              <a:t>export default new Vuex.Store({</a:t>
            </a:r>
            <a:endParaRPr b="1" dirty="0">
              <a:latin typeface="+mn-lt"/>
            </a:endParaRPr>
          </a:p>
          <a:p>
            <a:pPr marL="342900" indent="-342900" eaLnBrk="0" hangingPunct="0">
              <a:lnSpc>
                <a:spcPct val="80000"/>
              </a:lnSpc>
              <a:spcBef>
                <a:spcPct val="20000"/>
              </a:spcBef>
              <a:buClr>
                <a:schemeClr val="tx2"/>
              </a:buClr>
              <a:defRPr/>
            </a:pPr>
            <a:r>
              <a:rPr b="1" dirty="0">
                <a:latin typeface="+mn-lt"/>
              </a:rPr>
              <a:t>  </a:t>
            </a:r>
            <a:r>
              <a:rPr b="1" dirty="0">
                <a:solidFill>
                  <a:srgbClr val="FF0000"/>
                </a:solidFill>
                <a:latin typeface="+mn-lt"/>
              </a:rPr>
              <a:t>state,</a:t>
            </a:r>
            <a:endParaRPr b="1" dirty="0">
              <a:solidFill>
                <a:srgbClr val="FF0000"/>
              </a:solidFill>
              <a:latin typeface="+mn-lt"/>
            </a:endParaRPr>
          </a:p>
          <a:p>
            <a:pPr marL="342900" indent="-342900" eaLnBrk="0" hangingPunct="0">
              <a:lnSpc>
                <a:spcPct val="80000"/>
              </a:lnSpc>
              <a:spcBef>
                <a:spcPct val="20000"/>
              </a:spcBef>
              <a:buClr>
                <a:schemeClr val="tx2"/>
              </a:buClr>
              <a:defRPr/>
            </a:pPr>
            <a:r>
              <a:rPr b="1" dirty="0">
                <a:solidFill>
                  <a:srgbClr val="FF0000"/>
                </a:solidFill>
                <a:latin typeface="+mn-lt"/>
              </a:rPr>
              <a:t>  mutations</a:t>
            </a:r>
            <a:endParaRPr b="1" dirty="0">
              <a:latin typeface="+mn-lt"/>
            </a:endParaRPr>
          </a:p>
          <a:p>
            <a:pPr marL="342900" indent="-342900" eaLnBrk="0" hangingPunct="0">
              <a:lnSpc>
                <a:spcPct val="80000"/>
              </a:lnSpc>
              <a:spcBef>
                <a:spcPct val="20000"/>
              </a:spcBef>
              <a:buClr>
                <a:schemeClr val="tx2"/>
              </a:buClr>
              <a:defRPr/>
            </a:pPr>
            <a:r>
              <a:rPr b="1" dirty="0">
                <a:latin typeface="+mn-lt"/>
              </a:rPr>
              <a:t>})</a:t>
            </a:r>
            <a:endParaRPr b="1" dirty="0">
              <a:latin typeface="+mn-lt"/>
            </a:endParaRPr>
          </a:p>
        </p:txBody>
      </p:sp>
      <p:grpSp>
        <p:nvGrpSpPr>
          <p:cNvPr id="2" name="组合 1"/>
          <p:cNvGrpSpPr/>
          <p:nvPr/>
        </p:nvGrpSpPr>
        <p:grpSpPr>
          <a:xfrm>
            <a:off x="3906520" y="5569585"/>
            <a:ext cx="4314190" cy="614680"/>
            <a:chOff x="1488" y="2503"/>
            <a:chExt cx="5665" cy="918"/>
          </a:xfrm>
        </p:grpSpPr>
        <p:sp>
          <p:nvSpPr>
            <p:cNvPr id="8" name="圆角矩形 7"/>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3" name="组合 2"/>
            <p:cNvGrpSpPr/>
            <p:nvPr/>
          </p:nvGrpSpPr>
          <p:grpSpPr>
            <a:xfrm>
              <a:off x="1638" y="2598"/>
              <a:ext cx="5390" cy="737"/>
              <a:chOff x="1638" y="2598"/>
              <a:chExt cx="5390" cy="737"/>
            </a:xfrm>
          </p:grpSpPr>
          <p:sp>
            <p:nvSpPr>
              <p:cNvPr id="10" name="文本框 9"/>
              <p:cNvSpPr txBox="1"/>
              <p:nvPr/>
            </p:nvSpPr>
            <p:spPr>
              <a:xfrm>
                <a:off x="2322" y="2648"/>
                <a:ext cx="4706"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6</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dm-frontend</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11" name="组合 67"/>
              <p:cNvGrpSpPr/>
              <p:nvPr/>
            </p:nvGrpSpPr>
            <p:grpSpPr bwMode="auto">
              <a:xfrm>
                <a:off x="1638" y="2598"/>
                <a:ext cx="1071" cy="737"/>
                <a:chOff x="6040078" y="1124092"/>
                <a:chExt cx="679663" cy="467897"/>
              </a:xfrm>
            </p:grpSpPr>
            <p:pic>
              <p:nvPicPr>
                <p:cNvPr id="12" name="Picture 13" descr="E:\设计\06-2018\前端5.0PPT\辅导.png辅导"/>
                <p:cNvPicPr>
                  <a:picLocks noChangeAspect="1" noChangeArrowheads="1"/>
                </p:cNvPicPr>
                <p:nvPr/>
              </p:nvPicPr>
              <p:blipFill>
                <a:blip r:embed="rId1"/>
                <a:srcRect/>
                <a:stretch>
                  <a:fillRect/>
                </a:stretch>
              </p:blipFill>
              <p:spPr bwMode="auto">
                <a:xfrm>
                  <a:off x="6040078" y="1124092"/>
                  <a:ext cx="370464" cy="46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rPr sz="3700">
                <a:sym typeface="+mn-ea"/>
              </a:rPr>
              <a:t>二维码插件</a:t>
            </a:r>
            <a:r>
              <a:rPr lang="en-US" sz="3700">
                <a:sym typeface="+mn-ea"/>
              </a:rPr>
              <a:t>2-1</a:t>
            </a:r>
            <a:endParaRPr lang="en-US" sz="3700">
              <a:sym typeface="+mn-ea"/>
            </a:endParaRPr>
          </a:p>
        </p:txBody>
      </p:sp>
      <p:sp>
        <p:nvSpPr>
          <p:cNvPr id="7171" name="内容占位符 2"/>
          <p:cNvSpPr>
            <a:spLocks noGrp="1" noChangeArrowheads="1"/>
          </p:cNvSpPr>
          <p:nvPr>
            <p:ph idx="1"/>
          </p:nvPr>
        </p:nvSpPr>
        <p:spPr/>
        <p:txBody>
          <a:bodyPr/>
          <a:lstStyle/>
          <a:p>
            <a:pPr marL="0" lvl="1"/>
            <a:r>
              <a:rPr lang="zh-CN" sz="2860" smtClean="0">
                <a:latin typeface="Arial" panose="020B0604020202020204" pitchFamily="34" charset="0"/>
                <a:sym typeface="Arial" panose="020B0604020202020204" pitchFamily="34" charset="0"/>
              </a:rPr>
              <a:t>使用场景</a:t>
            </a:r>
            <a:endParaRPr sz="2860" smtClean="0">
              <a:latin typeface="Arial" panose="020B0604020202020204" pitchFamily="34" charset="0"/>
              <a:sym typeface="Arial" panose="020B0604020202020204" pitchFamily="34" charset="0"/>
            </a:endParaRPr>
          </a:p>
          <a:p>
            <a:pPr lvl="1"/>
            <a:r>
              <a:rPr>
                <a:sym typeface="+mn-ea"/>
              </a:rPr>
              <a:t>在微信支付场景中，就需要调用二维码生成插件来生成二维码。把微信支付的流程</a:t>
            </a:r>
            <a:r>
              <a:rPr lang="zh-CN">
                <a:sym typeface="+mn-ea"/>
              </a:rPr>
              <a:t>梳理如下</a:t>
            </a:r>
            <a:endParaRPr lang="zh-CN">
              <a:sym typeface="+mn-ea"/>
            </a:endParaRPr>
          </a:p>
          <a:p>
            <a:pPr lvl="2"/>
            <a:r>
              <a:rPr>
                <a:sym typeface="+mn-ea"/>
              </a:rPr>
              <a:t>把当前订单的订单号发送给后台开发人员</a:t>
            </a:r>
            <a:endParaRPr>
              <a:sym typeface="+mn-ea"/>
            </a:endParaRPr>
          </a:p>
          <a:p>
            <a:pPr lvl="2"/>
            <a:r>
              <a:rPr>
                <a:sym typeface="+mn-ea"/>
              </a:rPr>
              <a:t>后台</a:t>
            </a:r>
            <a:r>
              <a:rPr lang="zh-CN">
                <a:sym typeface="+mn-ea"/>
              </a:rPr>
              <a:t>整合必要信息发送微信官方，微信官方处理之后返回一个携带支付必要信息的链接给到后台开发人员</a:t>
            </a:r>
            <a:endParaRPr lang="zh-CN">
              <a:sym typeface="+mn-ea"/>
            </a:endParaRPr>
          </a:p>
          <a:p>
            <a:pPr lvl="2"/>
            <a:r>
              <a:rPr lang="zh-CN">
                <a:sym typeface="+mn-ea"/>
              </a:rPr>
              <a:t>后台人员将微信官方提供的字符链接返回给前台，最后利用二维码生成插件将这个链接生成二维码展示到页面中，用户使用微信扫描二维码便可以进行支付</a:t>
            </a:r>
            <a:endParaRPr lang="zh-CN">
              <a:sym typeface="+mn-ea"/>
            </a:endParaRPr>
          </a:p>
          <a:p>
            <a:pPr marL="457200" lvl="2"/>
            <a:endParaRPr sz="2600"/>
          </a:p>
          <a:p>
            <a:pPr marL="76200" lvl="2" indent="0">
              <a:buNone/>
            </a:pPr>
            <a:endParaRPr sz="2600"/>
          </a:p>
          <a:p>
            <a:endParaRPr lang="en-US" altLang="zh-CN"/>
          </a:p>
          <a:p>
            <a:pPr lvl="0"/>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rPr sz="3700">
                <a:sym typeface="+mn-ea"/>
              </a:rPr>
              <a:t>二维码插件</a:t>
            </a:r>
            <a:r>
              <a:rPr lang="en-US" sz="3700">
                <a:sym typeface="+mn-ea"/>
              </a:rPr>
              <a:t>2-2</a:t>
            </a:r>
            <a:endParaRPr lang="en-US" sz="3700">
              <a:sym typeface="+mn-ea"/>
            </a:endParaRPr>
          </a:p>
        </p:txBody>
      </p:sp>
      <p:sp>
        <p:nvSpPr>
          <p:cNvPr id="7171" name="内容占位符 2"/>
          <p:cNvSpPr>
            <a:spLocks noGrp="1" noChangeArrowheads="1"/>
          </p:cNvSpPr>
          <p:nvPr>
            <p:ph idx="1"/>
          </p:nvPr>
        </p:nvSpPr>
        <p:spPr/>
        <p:txBody>
          <a:bodyPr/>
          <a:lstStyle/>
          <a:p>
            <a:pPr marL="0" lvl="1"/>
            <a:r>
              <a:rPr sz="2860"/>
              <a:t>QRCode插件使用</a:t>
            </a:r>
            <a:endParaRPr sz="2860"/>
          </a:p>
          <a:p>
            <a:pPr lvl="1"/>
            <a:r>
              <a:t>首先应该安装插件</a:t>
            </a:r>
          </a:p>
          <a:p>
            <a:pPr marL="609600" lvl="1" indent="0">
              <a:buNone/>
            </a:pPr>
            <a:endParaRPr sz="2600"/>
          </a:p>
          <a:p>
            <a:r>
              <a:rPr lang="zh-CN" altLang="en-US"/>
              <a:t>通过代码看一下</a:t>
            </a:r>
            <a:r>
              <a:rPr>
                <a:sym typeface="+mn-ea"/>
              </a:rPr>
              <a:t>QRCode插件</a:t>
            </a:r>
            <a:r>
              <a:rPr lang="zh-CN">
                <a:sym typeface="+mn-ea"/>
              </a:rPr>
              <a:t>的使用</a:t>
            </a:r>
            <a:endParaRPr lang="en-US" altLang="zh-CN"/>
          </a:p>
          <a:p>
            <a:pPr lvl="0"/>
            <a:endParaRPr lang="zh-CN" altLang="en-US"/>
          </a:p>
        </p:txBody>
      </p:sp>
      <p:sp>
        <p:nvSpPr>
          <p:cNvPr id="14" name="AutoShape 7"/>
          <p:cNvSpPr>
            <a:spLocks noChangeArrowheads="1"/>
          </p:cNvSpPr>
          <p:nvPr/>
        </p:nvSpPr>
        <p:spPr bwMode="auto">
          <a:xfrm>
            <a:off x="1415415" y="2474595"/>
            <a:ext cx="8610600" cy="41592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10000"/>
              </a:lnSpc>
              <a:spcBef>
                <a:spcPct val="20000"/>
              </a:spcBef>
              <a:buClr>
                <a:schemeClr val="tx2"/>
              </a:buClr>
              <a:defRPr/>
            </a:pPr>
            <a:r>
              <a:rPr b="1" dirty="0">
                <a:latin typeface="+mn-lt"/>
              </a:rPr>
              <a:t>cnpm install qrcode --save</a:t>
            </a:r>
            <a:endParaRPr b="1" dirty="0">
              <a:latin typeface="+mn-lt"/>
            </a:endParaRPr>
          </a:p>
          <a:p>
            <a:pPr marL="342900" indent="-342900" eaLnBrk="0" hangingPunct="0">
              <a:lnSpc>
                <a:spcPct val="80000"/>
              </a:lnSpc>
              <a:spcBef>
                <a:spcPct val="20000"/>
              </a:spcBef>
              <a:buClr>
                <a:schemeClr val="tx2"/>
              </a:buClr>
              <a:defRPr/>
            </a:pPr>
            <a:endParaRPr b="1" dirty="0">
              <a:latin typeface="+mn-lt"/>
            </a:endParaRPr>
          </a:p>
        </p:txBody>
      </p:sp>
      <p:sp>
        <p:nvSpPr>
          <p:cNvPr id="2" name="AutoShape 7"/>
          <p:cNvSpPr>
            <a:spLocks noChangeArrowheads="1"/>
          </p:cNvSpPr>
          <p:nvPr/>
        </p:nvSpPr>
        <p:spPr bwMode="auto">
          <a:xfrm>
            <a:off x="913765" y="1928495"/>
            <a:ext cx="9620250" cy="362394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80000"/>
              </a:lnSpc>
              <a:spcBef>
                <a:spcPct val="20000"/>
              </a:spcBef>
              <a:buClr>
                <a:schemeClr val="tx2"/>
              </a:buClr>
              <a:defRPr/>
            </a:pPr>
            <a:r>
              <a:rPr b="1" dirty="0">
                <a:latin typeface="+mn-lt"/>
              </a:rPr>
              <a:t> useqrcode() {</a:t>
            </a:r>
            <a:endParaRPr b="1" dirty="0">
              <a:latin typeface="+mn-lt"/>
            </a:endParaRPr>
          </a:p>
          <a:p>
            <a:pPr marL="342900" indent="-342900" eaLnBrk="0" hangingPunct="0">
              <a:lnSpc>
                <a:spcPct val="80000"/>
              </a:lnSpc>
              <a:spcBef>
                <a:spcPct val="20000"/>
              </a:spcBef>
              <a:buClr>
                <a:schemeClr val="tx2"/>
              </a:buClr>
              <a:defRPr/>
            </a:pPr>
            <a:r>
              <a:rPr b="1" dirty="0">
                <a:latin typeface="+mn-lt"/>
              </a:rPr>
              <a:t>      // 盛放二维码的容器</a:t>
            </a:r>
            <a:endParaRPr b="1" dirty="0">
              <a:latin typeface="+mn-lt"/>
            </a:endParaRPr>
          </a:p>
          <a:p>
            <a:pPr marL="342900" indent="-342900" eaLnBrk="0" hangingPunct="0">
              <a:lnSpc>
                <a:spcPct val="80000"/>
              </a:lnSpc>
              <a:spcBef>
                <a:spcPct val="20000"/>
              </a:spcBef>
              <a:buClr>
                <a:schemeClr val="tx2"/>
              </a:buClr>
              <a:defRPr/>
            </a:pPr>
            <a:r>
              <a:rPr b="1" dirty="0">
                <a:latin typeface="+mn-lt"/>
              </a:rPr>
              <a:t>      var canvas = document.getElementById("canvas");</a:t>
            </a:r>
            <a:endParaRPr b="1" dirty="0">
              <a:latin typeface="+mn-lt"/>
            </a:endParaRPr>
          </a:p>
          <a:p>
            <a:pPr marL="342900" indent="-342900" eaLnBrk="0" hangingPunct="0">
              <a:lnSpc>
                <a:spcPct val="80000"/>
              </a:lnSpc>
              <a:spcBef>
                <a:spcPct val="20000"/>
              </a:spcBef>
              <a:buClr>
                <a:schemeClr val="tx2"/>
              </a:buClr>
              <a:defRPr/>
            </a:pPr>
            <a:r>
              <a:rPr b="1" dirty="0">
                <a:latin typeface="+mn-lt"/>
              </a:rPr>
              <a:t>      // 调用函数去生成二维码 -盛放的容器-要生成的内容-回调函数</a:t>
            </a:r>
            <a:endParaRPr b="1" dirty="0">
              <a:latin typeface="+mn-lt"/>
            </a:endParaRPr>
          </a:p>
          <a:p>
            <a:pPr marL="342900" indent="-342900" eaLnBrk="0" hangingPunct="0">
              <a:lnSpc>
                <a:spcPct val="80000"/>
              </a:lnSpc>
              <a:spcBef>
                <a:spcPct val="20000"/>
              </a:spcBef>
              <a:buClr>
                <a:schemeClr val="tx2"/>
              </a:buClr>
              <a:defRPr/>
            </a:pPr>
            <a:r>
              <a:rPr b="1" dirty="0">
                <a:latin typeface="+mn-lt"/>
              </a:rPr>
              <a:t>      QRCode.toCanvas(canvas, "</a:t>
            </a:r>
            <a:r>
              <a:rPr b="1" dirty="0">
                <a:solidFill>
                  <a:srgbClr val="FF0000"/>
                </a:solidFill>
                <a:latin typeface="+mn-lt"/>
              </a:rPr>
              <a:t>http://www.baidu.com</a:t>
            </a:r>
            <a:r>
              <a:rPr b="1" dirty="0">
                <a:latin typeface="+mn-lt"/>
              </a:rPr>
              <a:t>", function(error) {</a:t>
            </a:r>
            <a:endParaRPr b="1" dirty="0">
              <a:latin typeface="+mn-lt"/>
            </a:endParaRPr>
          </a:p>
          <a:p>
            <a:pPr marL="342900" indent="-342900" eaLnBrk="0" hangingPunct="0">
              <a:lnSpc>
                <a:spcPct val="80000"/>
              </a:lnSpc>
              <a:spcBef>
                <a:spcPct val="20000"/>
              </a:spcBef>
              <a:buClr>
                <a:schemeClr val="tx2"/>
              </a:buClr>
              <a:defRPr/>
            </a:pPr>
            <a:r>
              <a:rPr b="1" dirty="0">
                <a:latin typeface="+mn-lt"/>
              </a:rPr>
              <a:t>        if (error) {</a:t>
            </a:r>
            <a:endParaRPr b="1" dirty="0">
              <a:latin typeface="+mn-lt"/>
            </a:endParaRPr>
          </a:p>
          <a:p>
            <a:pPr marL="342900" indent="-342900" eaLnBrk="0" hangingPunct="0">
              <a:lnSpc>
                <a:spcPct val="80000"/>
              </a:lnSpc>
              <a:spcBef>
                <a:spcPct val="20000"/>
              </a:spcBef>
              <a:buClr>
                <a:schemeClr val="tx2"/>
              </a:buClr>
              <a:defRPr/>
            </a:pPr>
            <a:r>
              <a:rPr b="1" dirty="0">
                <a:latin typeface="+mn-lt"/>
              </a:rPr>
              <a:t>          console.error(error);</a:t>
            </a:r>
            <a:endParaRPr b="1" dirty="0">
              <a:latin typeface="+mn-lt"/>
            </a:endParaRPr>
          </a:p>
          <a:p>
            <a:pPr marL="342900" indent="-342900" eaLnBrk="0" hangingPunct="0">
              <a:lnSpc>
                <a:spcPct val="80000"/>
              </a:lnSpc>
              <a:spcBef>
                <a:spcPct val="20000"/>
              </a:spcBef>
              <a:buClr>
                <a:schemeClr val="tx2"/>
              </a:buClr>
              <a:defRPr/>
            </a:pPr>
            <a:r>
              <a:rPr b="1" dirty="0">
                <a:latin typeface="+mn-lt"/>
              </a:rPr>
              <a:t>        } else {</a:t>
            </a:r>
            <a:endParaRPr b="1" dirty="0">
              <a:latin typeface="+mn-lt"/>
            </a:endParaRPr>
          </a:p>
          <a:p>
            <a:pPr marL="342900" indent="-342900" eaLnBrk="0" hangingPunct="0">
              <a:lnSpc>
                <a:spcPct val="80000"/>
              </a:lnSpc>
              <a:spcBef>
                <a:spcPct val="20000"/>
              </a:spcBef>
              <a:buClr>
                <a:schemeClr val="tx2"/>
              </a:buClr>
              <a:defRPr/>
            </a:pPr>
            <a:r>
              <a:rPr b="1" dirty="0">
                <a:latin typeface="+mn-lt"/>
              </a:rPr>
              <a:t>          // 成功之后可回调的函数</a:t>
            </a:r>
            <a:endParaRPr b="1" dirty="0">
              <a:latin typeface="+mn-lt"/>
            </a:endParaRPr>
          </a:p>
          <a:p>
            <a:pPr marL="342900" indent="-342900" eaLnBrk="0" hangingPunct="0">
              <a:lnSpc>
                <a:spcPct val="80000"/>
              </a:lnSpc>
              <a:spcBef>
                <a:spcPct val="20000"/>
              </a:spcBef>
              <a:buClr>
                <a:schemeClr val="tx2"/>
              </a:buClr>
              <a:defRPr/>
            </a:pPr>
            <a:r>
              <a:rPr b="1" dirty="0">
                <a:latin typeface="+mn-lt"/>
              </a:rPr>
              <a:t>          // console.log("success!");</a:t>
            </a:r>
            <a:endParaRPr b="1" dirty="0">
              <a:latin typeface="+mn-lt"/>
            </a:endParaRPr>
          </a:p>
          <a:p>
            <a:pPr marL="342900" indent="-342900" eaLnBrk="0" hangingPunct="0">
              <a:lnSpc>
                <a:spcPct val="80000"/>
              </a:lnSpc>
              <a:spcBef>
                <a:spcPct val="20000"/>
              </a:spcBef>
              <a:buClr>
                <a:schemeClr val="tx2"/>
              </a:buClr>
              <a:defRPr/>
            </a:pPr>
            <a:r>
              <a:rPr b="1" dirty="0">
                <a:latin typeface="+mn-lt"/>
              </a:rPr>
              <a:t>        }</a:t>
            </a:r>
            <a:endParaRPr b="1" dirty="0">
              <a:latin typeface="+mn-lt"/>
            </a:endParaRPr>
          </a:p>
          <a:p>
            <a:pPr marL="342900" indent="-342900" eaLnBrk="0" hangingPunct="0">
              <a:lnSpc>
                <a:spcPct val="80000"/>
              </a:lnSpc>
              <a:spcBef>
                <a:spcPct val="20000"/>
              </a:spcBef>
              <a:buClr>
                <a:schemeClr val="tx2"/>
              </a:buClr>
              <a:defRPr/>
            </a:pPr>
            <a:r>
              <a:rPr b="1" dirty="0">
                <a:latin typeface="+mn-lt"/>
              </a:rPr>
              <a:t>      });</a:t>
            </a:r>
            <a:endParaRPr b="1" dirty="0">
              <a:latin typeface="+mn-lt"/>
            </a:endParaRPr>
          </a:p>
          <a:p>
            <a:pPr marL="342900" indent="-342900" eaLnBrk="0" hangingPunct="0">
              <a:lnSpc>
                <a:spcPct val="80000"/>
              </a:lnSpc>
              <a:spcBef>
                <a:spcPct val="20000"/>
              </a:spcBef>
              <a:buClr>
                <a:schemeClr val="tx2"/>
              </a:buClr>
              <a:defRPr/>
            </a:pPr>
            <a:r>
              <a:rPr b="1" dirty="0">
                <a:latin typeface="+mn-lt"/>
              </a:rPr>
              <a:t>    }</a:t>
            </a:r>
            <a:endParaRPr b="1" dirty="0">
              <a:latin typeface="+mn-lt"/>
            </a:endParaRPr>
          </a:p>
        </p:txBody>
      </p:sp>
      <p:grpSp>
        <p:nvGrpSpPr>
          <p:cNvPr id="6" name="组合 5"/>
          <p:cNvGrpSpPr/>
          <p:nvPr/>
        </p:nvGrpSpPr>
        <p:grpSpPr>
          <a:xfrm>
            <a:off x="3898265" y="5665470"/>
            <a:ext cx="3639185" cy="614479"/>
            <a:chOff x="1488" y="2503"/>
            <a:chExt cx="5665" cy="918"/>
          </a:xfrm>
        </p:grpSpPr>
        <p:sp>
          <p:nvSpPr>
            <p:cNvPr id="7" name="圆角矩形 6"/>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9" name="组合 8"/>
            <p:cNvGrpSpPr/>
            <p:nvPr/>
          </p:nvGrpSpPr>
          <p:grpSpPr>
            <a:xfrm>
              <a:off x="1638" y="2598"/>
              <a:ext cx="4941" cy="737"/>
              <a:chOff x="1638" y="2598"/>
              <a:chExt cx="4941" cy="737"/>
            </a:xfrm>
          </p:grpSpPr>
          <p:sp>
            <p:nvSpPr>
              <p:cNvPr id="15" name="文本框 14"/>
              <p:cNvSpPr txBox="1"/>
              <p:nvPr/>
            </p:nvSpPr>
            <p:spPr>
              <a:xfrm>
                <a:off x="2561" y="2648"/>
                <a:ext cx="4018"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7</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qrcode</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16" name="组合 67"/>
              <p:cNvGrpSpPr/>
              <p:nvPr/>
            </p:nvGrpSpPr>
            <p:grpSpPr bwMode="auto">
              <a:xfrm>
                <a:off x="1638" y="2598"/>
                <a:ext cx="1071" cy="737"/>
                <a:chOff x="6040078" y="1124092"/>
                <a:chExt cx="679663" cy="467880"/>
              </a:xfrm>
            </p:grpSpPr>
            <p:pic>
              <p:nvPicPr>
                <p:cNvPr id="17" name="Picture 13" descr="E:\设计\06-2018\前端5.0PPT\辅导.png辅导"/>
                <p:cNvPicPr>
                  <a:picLocks noChangeAspect="1" noChangeArrowheads="1"/>
                </p:cNvPicPr>
                <p:nvPr/>
              </p:nvPicPr>
              <p:blipFill>
                <a:blip r:embed="rId1"/>
                <a:srcRect/>
                <a:stretch>
                  <a:fillRect/>
                </a:stretch>
              </p:blipFill>
              <p:spPr bwMode="auto">
                <a:xfrm>
                  <a:off x="6040078" y="1124092"/>
                  <a:ext cx="490547" cy="46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pic>
        <p:nvPicPr>
          <p:cNvPr id="37" name="图片 37" descr="图9.10 qrcode插件使用"/>
          <p:cNvPicPr>
            <a:picLocks noChangeAspect="1"/>
          </p:cNvPicPr>
          <p:nvPr/>
        </p:nvPicPr>
        <p:blipFill>
          <a:blip r:embed="rId2"/>
          <a:stretch>
            <a:fillRect/>
          </a:stretch>
        </p:blipFill>
        <p:spPr>
          <a:xfrm>
            <a:off x="5579110" y="1837690"/>
            <a:ext cx="5013960" cy="35007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Grp="1" noChangeArrowheads="1"/>
          </p:cNvSpPr>
          <p:nvPr>
            <p:ph type="title"/>
          </p:nvPr>
        </p:nvSpPr>
        <p:spPr/>
        <p:txBody>
          <a:bodyPr/>
          <a:lstStyle/>
          <a:p>
            <a:r>
              <a:t>本章任务</a:t>
            </a:r>
          </a:p>
        </p:txBody>
      </p:sp>
      <p:sp>
        <p:nvSpPr>
          <p:cNvPr id="558083" name="Rectangle 3"/>
          <p:cNvSpPr>
            <a:spLocks noGrp="1" noChangeArrowheads="1"/>
          </p:cNvSpPr>
          <p:nvPr>
            <p:ph idx="1"/>
          </p:nvPr>
        </p:nvSpPr>
        <p:spPr/>
        <p:txBody>
          <a:bodyPr/>
          <a:lstStyle/>
          <a:p>
            <a:pPr lvl="0"/>
            <a:r>
              <a:rPr>
                <a:sym typeface="+mn-ea"/>
              </a:rPr>
              <a:t>百度地图基本使用</a:t>
            </a:r>
            <a:endParaRPr>
              <a:sym typeface="+mn-ea"/>
            </a:endParaRPr>
          </a:p>
          <a:p>
            <a:pPr marL="0" lvl="0" indent="0">
              <a:buNone/>
            </a:pPr>
            <a:endParaRPr lang="zh-CN" altLang="zh-CN">
              <a:sym typeface="+mn-ea"/>
            </a:endParaRPr>
          </a:p>
        </p:txBody>
      </p:sp>
      <p:pic>
        <p:nvPicPr>
          <p:cNvPr id="7" name="图片 7" descr="图9.4 百度地图练习"/>
          <p:cNvPicPr>
            <a:picLocks noChangeAspect="1"/>
          </p:cNvPicPr>
          <p:nvPr/>
        </p:nvPicPr>
        <p:blipFill>
          <a:blip r:embed="rId1"/>
          <a:stretch>
            <a:fillRect/>
          </a:stretch>
        </p:blipFill>
        <p:spPr>
          <a:xfrm>
            <a:off x="1694180" y="2024380"/>
            <a:ext cx="4826000" cy="383476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58083">
                                            <p:txEl>
                                              <p:pRg st="0" end="0"/>
                                            </p:txEl>
                                          </p:spTgt>
                                        </p:tgtEl>
                                        <p:attrNameLst>
                                          <p:attrName>style.visibility</p:attrName>
                                        </p:attrNameLst>
                                      </p:cBhvr>
                                      <p:to>
                                        <p:strVal val="visible"/>
                                      </p:to>
                                    </p:set>
                                    <p:animEffect transition="in" filter="wipe(left)">
                                      <p:cBhvr>
                                        <p:cTn id="7" dur="500"/>
                                        <p:tgtEl>
                                          <p:spTgt spid="55808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t>总结</a:t>
            </a:r>
          </a:p>
        </p:txBody>
      </p:sp>
      <p:sp>
        <p:nvSpPr>
          <p:cNvPr id="53251" name="TextBox 4"/>
          <p:cNvSpPr txBox="1">
            <a:spLocks noChangeArrowheads="1"/>
          </p:cNvSpPr>
          <p:nvPr/>
        </p:nvSpPr>
        <p:spPr bwMode="auto">
          <a:xfrm>
            <a:off x="3497362" y="1982334"/>
            <a:ext cx="6383338" cy="3169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b="1" dirty="0">
              <a:solidFill>
                <a:srgbClr val="404040"/>
              </a:solidFill>
              <a:ea typeface="微软雅黑" panose="020B0503020204020204" pitchFamily="34" charset="-122"/>
              <a:cs typeface="Arial" panose="020B0604020202020204" pitchFamily="34" charset="0"/>
            </a:endParaRPr>
          </a:p>
          <a:p>
            <a:pPr eaLnBrk="1" hangingPunct="1"/>
            <a:r>
              <a:rPr lang="zh-CN" altLang="en-US" sz="2000" b="1" dirty="0">
                <a:solidFill>
                  <a:srgbClr val="404040"/>
                </a:solidFill>
                <a:ea typeface="微软雅黑" panose="020B0503020204020204" pitchFamily="34" charset="-122"/>
                <a:cs typeface="Arial" panose="020B0604020202020204" pitchFamily="34" charset="0"/>
              </a:rPr>
              <a:t>百度地图插件</a:t>
            </a:r>
            <a:endParaRPr lang="zh-CN" altLang="en-US" sz="2000" b="1" dirty="0">
              <a:solidFill>
                <a:srgbClr val="404040"/>
              </a:solidFill>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endParaRPr lang="en-US" altLang="zh-CN" sz="2000" b="1" dirty="0">
              <a:latin typeface="微软雅黑" panose="020B0503020204020204" pitchFamily="34" charset="-122"/>
              <a:ea typeface="微软雅黑" panose="020B0503020204020204" pitchFamily="34" charset="-122"/>
            </a:endParaRPr>
          </a:p>
          <a:p>
            <a:pPr eaLnBrk="1" hangingPunct="1"/>
            <a:r>
              <a:rPr lang="zh-CN" altLang="en-US" sz="2000" b="1" dirty="0">
                <a:solidFill>
                  <a:srgbClr val="404040"/>
                </a:solidFill>
                <a:ea typeface="微软雅黑" panose="020B0503020204020204" pitchFamily="34" charset="-122"/>
                <a:cs typeface="Arial" panose="020B0604020202020204" pitchFamily="34" charset="0"/>
              </a:rPr>
              <a:t>状态管理与Vuex</a:t>
            </a:r>
            <a:endParaRPr lang="zh-CN" altLang="en-US" sz="2000" b="1" dirty="0">
              <a:solidFill>
                <a:srgbClr val="404040"/>
              </a:solidFill>
              <a:ea typeface="微软雅黑" panose="020B0503020204020204" pitchFamily="34" charset="-122"/>
              <a:cs typeface="Arial" panose="020B0604020202020204" pitchFamily="34" charset="0"/>
            </a:endParaRPr>
          </a:p>
          <a:p>
            <a:pPr eaLnBrk="1" hangingPunct="1"/>
            <a:endParaRPr lang="zh-CN" altLang="en-US" sz="2000" b="1" dirty="0">
              <a:solidFill>
                <a:srgbClr val="404040"/>
              </a:solidFill>
              <a:ea typeface="微软雅黑" panose="020B0503020204020204" pitchFamily="34" charset="-122"/>
              <a:cs typeface="Arial" panose="020B0604020202020204" pitchFamily="34" charset="0"/>
            </a:endParaRPr>
          </a:p>
          <a:p>
            <a:pPr eaLnBrk="1" hangingPunct="1"/>
            <a:endParaRPr lang="zh-CN" altLang="en-US" sz="2000" b="1" dirty="0">
              <a:solidFill>
                <a:srgbClr val="404040"/>
              </a:solidFill>
              <a:ea typeface="微软雅黑" panose="020B0503020204020204" pitchFamily="34" charset="-122"/>
              <a:cs typeface="Arial" panose="020B0604020202020204" pitchFamily="34" charset="0"/>
            </a:endParaRPr>
          </a:p>
          <a:p>
            <a:pPr eaLnBrk="1" hangingPunct="1"/>
            <a:endParaRPr lang="zh-CN" altLang="en-US" sz="2000" b="1" dirty="0">
              <a:solidFill>
                <a:srgbClr val="404040"/>
              </a:solidFill>
              <a:ea typeface="微软雅黑" panose="020B0503020204020204" pitchFamily="34" charset="-122"/>
              <a:cs typeface="Arial" panose="020B0604020202020204" pitchFamily="34" charset="0"/>
            </a:endParaRPr>
          </a:p>
          <a:p>
            <a:pPr eaLnBrk="1" hangingPunct="1"/>
            <a:r>
              <a:rPr lang="zh-CN" altLang="en-US" sz="2000" b="1" dirty="0">
                <a:solidFill>
                  <a:srgbClr val="404040"/>
                </a:solidFill>
                <a:ea typeface="微软雅黑" panose="020B0503020204020204" pitchFamily="34" charset="-122"/>
                <a:cs typeface="Arial" panose="020B0604020202020204" pitchFamily="34" charset="0"/>
              </a:rPr>
              <a:t>二维码插件</a:t>
            </a:r>
            <a:endParaRPr lang="zh-CN" altLang="en-US" sz="2000" b="1" dirty="0">
              <a:solidFill>
                <a:srgbClr val="404040"/>
              </a:solidFill>
              <a:ea typeface="微软雅黑" panose="020B0503020204020204" pitchFamily="34" charset="-122"/>
              <a:cs typeface="Arial" panose="020B0604020202020204" pitchFamily="34" charset="0"/>
            </a:endParaRPr>
          </a:p>
          <a:p>
            <a:pPr eaLnBrk="1" hangingPunct="1"/>
            <a:endParaRPr lang="zh-CN" altLang="en-US" sz="2000" b="1" dirty="0">
              <a:ea typeface="微软雅黑" panose="020B0503020204020204" pitchFamily="34" charset="-122"/>
              <a:cs typeface="Arial" panose="020B0604020202020204" pitchFamily="34" charset="0"/>
            </a:endParaRPr>
          </a:p>
        </p:txBody>
      </p:sp>
      <p:sp>
        <p:nvSpPr>
          <p:cNvPr id="53256" name="TextBox 15"/>
          <p:cNvSpPr txBox="1">
            <a:spLocks noChangeArrowheads="1"/>
          </p:cNvSpPr>
          <p:nvPr/>
        </p:nvSpPr>
        <p:spPr bwMode="auto">
          <a:xfrm>
            <a:off x="368935" y="3382010"/>
            <a:ext cx="281368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sz="2000" b="1" dirty="0">
                <a:solidFill>
                  <a:srgbClr val="404040"/>
                </a:solidFill>
                <a:ea typeface="微软雅黑" panose="020B0503020204020204" pitchFamily="34" charset="-122"/>
                <a:cs typeface="Arial" panose="020B0604020202020204" pitchFamily="34" charset="0"/>
              </a:rPr>
              <a:t>大觅项目中插件的使用</a:t>
            </a:r>
            <a:endParaRPr sz="2000" b="1" dirty="0">
              <a:solidFill>
                <a:srgbClr val="404040"/>
              </a:solidFill>
              <a:ea typeface="微软雅黑" panose="020B0503020204020204" pitchFamily="34" charset="-122"/>
              <a:cs typeface="Arial" panose="020B0604020202020204" pitchFamily="34" charset="0"/>
            </a:endParaRPr>
          </a:p>
        </p:txBody>
      </p:sp>
      <p:sp>
        <p:nvSpPr>
          <p:cNvPr id="53257" name="AutoShape 3"/>
          <p:cNvSpPr/>
          <p:nvPr/>
        </p:nvSpPr>
        <p:spPr bwMode="auto">
          <a:xfrm>
            <a:off x="3119120" y="2075815"/>
            <a:ext cx="264795" cy="3086100"/>
          </a:xfrm>
          <a:prstGeom prst="leftBrace">
            <a:avLst>
              <a:gd name="adj1" fmla="val 62112"/>
              <a:gd name="adj2" fmla="val 50000"/>
            </a:avLst>
          </a:prstGeom>
          <a:noFill/>
          <a:ln w="28575">
            <a:solidFill>
              <a:srgbClr val="00C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14" name="AutoShape 3"/>
          <p:cNvSpPr/>
          <p:nvPr/>
        </p:nvSpPr>
        <p:spPr bwMode="auto">
          <a:xfrm>
            <a:off x="5160645" y="2046605"/>
            <a:ext cx="274955" cy="830580"/>
          </a:xfrm>
          <a:prstGeom prst="leftBrace">
            <a:avLst>
              <a:gd name="adj1" fmla="val 62207"/>
              <a:gd name="adj2" fmla="val 50000"/>
            </a:avLst>
          </a:prstGeom>
          <a:noFill/>
          <a:ln w="28575">
            <a:solidFill>
              <a:srgbClr val="00C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2" name="矩形 1"/>
          <p:cNvSpPr/>
          <p:nvPr/>
        </p:nvSpPr>
        <p:spPr>
          <a:xfrm>
            <a:off x="5435600" y="2012315"/>
            <a:ext cx="3332480" cy="829945"/>
          </a:xfrm>
          <a:prstGeom prst="rect">
            <a:avLst/>
          </a:prstGeom>
        </p:spPr>
        <p:txBody>
          <a:bodyPr wrap="square">
            <a:spAutoFit/>
          </a:bodyPr>
          <a:lstStyle/>
          <a:p>
            <a:pPr lvl="0">
              <a:lnSpc>
                <a:spcPct val="150000"/>
              </a:lnSpc>
            </a:pPr>
            <a:r>
              <a:rPr lang="zh-CN" altLang="zh-CN" sz="1600" b="1" dirty="0">
                <a:solidFill>
                  <a:srgbClr val="404040"/>
                </a:solidFill>
                <a:ea typeface="微软雅黑" panose="020B0503020204020204" pitchFamily="34" charset="-122"/>
                <a:cs typeface="Arial" panose="020B0604020202020204" pitchFamily="34" charset="0"/>
              </a:rPr>
              <a:t>百度地图基本介绍</a:t>
            </a:r>
            <a:endParaRPr lang="zh-CN" altLang="zh-CN" sz="1600" b="1" dirty="0">
              <a:solidFill>
                <a:srgbClr val="404040"/>
              </a:solidFill>
              <a:ea typeface="微软雅黑" panose="020B0503020204020204" pitchFamily="34" charset="-122"/>
              <a:cs typeface="Arial" panose="020B0604020202020204" pitchFamily="34" charset="0"/>
            </a:endParaRPr>
          </a:p>
          <a:p>
            <a:pPr lvl="0">
              <a:lnSpc>
                <a:spcPct val="150000"/>
              </a:lnSpc>
            </a:pPr>
            <a:r>
              <a:rPr lang="zh-CN" altLang="zh-CN" sz="1600" b="1" dirty="0">
                <a:solidFill>
                  <a:srgbClr val="FF0000"/>
                </a:solidFill>
                <a:ea typeface="微软雅黑" panose="020B0503020204020204" pitchFamily="34" charset="-122"/>
                <a:cs typeface="Arial" panose="020B0604020202020204" pitchFamily="34" charset="0"/>
              </a:rPr>
              <a:t>百度地图基本使用</a:t>
            </a:r>
            <a:endParaRPr lang="zh-CN" altLang="zh-CN" sz="1600" b="1" dirty="0">
              <a:solidFill>
                <a:srgbClr val="FF0000"/>
              </a:solidFill>
              <a:ea typeface="微软雅黑" panose="020B0503020204020204" pitchFamily="34" charset="-122"/>
              <a:cs typeface="Arial" panose="020B0604020202020204" pitchFamily="34" charset="0"/>
            </a:endParaRPr>
          </a:p>
        </p:txBody>
      </p:sp>
      <p:sp>
        <p:nvSpPr>
          <p:cNvPr id="5" name="AutoShape 3"/>
          <p:cNvSpPr/>
          <p:nvPr/>
        </p:nvSpPr>
        <p:spPr bwMode="auto">
          <a:xfrm>
            <a:off x="4994275" y="4161155"/>
            <a:ext cx="145415" cy="937895"/>
          </a:xfrm>
          <a:prstGeom prst="leftBrace">
            <a:avLst>
              <a:gd name="adj1" fmla="val 61885"/>
              <a:gd name="adj2" fmla="val 50000"/>
            </a:avLst>
          </a:prstGeom>
          <a:noFill/>
          <a:ln w="28575">
            <a:solidFill>
              <a:srgbClr val="00C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6" name="TextBox 12"/>
          <p:cNvSpPr txBox="1">
            <a:spLocks noChangeArrowheads="1"/>
          </p:cNvSpPr>
          <p:nvPr/>
        </p:nvSpPr>
        <p:spPr bwMode="auto">
          <a:xfrm>
            <a:off x="5139690" y="4130040"/>
            <a:ext cx="373951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sz="1800" b="1" dirty="0" smtClean="0">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二维码插件使用场景</a:t>
            </a:r>
            <a:endParaRPr lang="zh-CN" sz="18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lnSpc>
                <a:spcPct val="150000"/>
              </a:lnSpc>
            </a:pPr>
            <a:r>
              <a:rPr lang="en-US" altLang="zh-CN" sz="1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qrcode插件使用</a:t>
            </a:r>
            <a:endParaRPr lang="en-US" altLang="zh-CN" sz="1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AutoShape 3"/>
          <p:cNvSpPr/>
          <p:nvPr/>
        </p:nvSpPr>
        <p:spPr bwMode="auto">
          <a:xfrm>
            <a:off x="5494020" y="3014980"/>
            <a:ext cx="274955" cy="830580"/>
          </a:xfrm>
          <a:prstGeom prst="leftBrace">
            <a:avLst>
              <a:gd name="adj1" fmla="val 62207"/>
              <a:gd name="adj2" fmla="val 50000"/>
            </a:avLst>
          </a:prstGeom>
          <a:noFill/>
          <a:ln w="28575">
            <a:solidFill>
              <a:srgbClr val="00C77A"/>
            </a:solidFill>
            <a:round/>
          </a:ln>
          <a:extLst>
            <a:ext uri="{909E8E84-426E-40DD-AFC4-6F175D3DCCD1}">
              <a14:hiddenFill xmlns:a14="http://schemas.microsoft.com/office/drawing/2010/main">
                <a:solidFill>
                  <a:srgbClr val="FFFFFF"/>
                </a:solidFill>
              </a14:hiddenFill>
            </a:ext>
          </a:extLst>
        </p:spPr>
        <p:txBody>
          <a:bodyPr/>
          <a:p>
            <a:pPr algn="ctr"/>
            <a:endParaRPr lang="zh-CN" altLang="en-US">
              <a:ea typeface="黑体" panose="02010609060101010101" pitchFamily="49" charset="-122"/>
            </a:endParaRPr>
          </a:p>
        </p:txBody>
      </p:sp>
      <p:sp>
        <p:nvSpPr>
          <p:cNvPr id="4" name="矩形 3"/>
          <p:cNvSpPr/>
          <p:nvPr/>
        </p:nvSpPr>
        <p:spPr>
          <a:xfrm>
            <a:off x="5753100" y="3012440"/>
            <a:ext cx="3332480" cy="829945"/>
          </a:xfrm>
          <a:prstGeom prst="rect">
            <a:avLst/>
          </a:prstGeom>
        </p:spPr>
        <p:txBody>
          <a:bodyPr wrap="square">
            <a:spAutoFit/>
          </a:bodyPr>
          <a:p>
            <a:pPr lvl="0">
              <a:lnSpc>
                <a:spcPct val="150000"/>
              </a:lnSpc>
            </a:pPr>
            <a:r>
              <a:rPr lang="zh-CN" altLang="zh-CN" sz="1600" b="1" dirty="0">
                <a:solidFill>
                  <a:srgbClr val="404040"/>
                </a:solidFill>
                <a:ea typeface="微软雅黑" panose="020B0503020204020204" pitchFamily="34" charset="-122"/>
                <a:cs typeface="Arial" panose="020B0604020202020204" pitchFamily="34" charset="0"/>
              </a:rPr>
              <a:t>状态管理与使用场景</a:t>
            </a:r>
            <a:endParaRPr lang="zh-CN" altLang="zh-CN" sz="1600" b="1" dirty="0">
              <a:solidFill>
                <a:srgbClr val="FF0000"/>
              </a:solidFill>
              <a:ea typeface="微软雅黑" panose="020B0503020204020204" pitchFamily="34" charset="-122"/>
              <a:cs typeface="Arial" panose="020B0604020202020204" pitchFamily="34" charset="0"/>
            </a:endParaRPr>
          </a:p>
          <a:p>
            <a:pPr lvl="0">
              <a:lnSpc>
                <a:spcPct val="150000"/>
              </a:lnSpc>
            </a:pPr>
            <a:r>
              <a:rPr lang="zh-CN" altLang="zh-CN" sz="1600" b="1" dirty="0">
                <a:solidFill>
                  <a:srgbClr val="FF0000"/>
                </a:solidFill>
                <a:ea typeface="微软雅黑" panose="020B0503020204020204" pitchFamily="34" charset="-122"/>
                <a:cs typeface="Arial" panose="020B0604020202020204" pitchFamily="34" charset="0"/>
              </a:rPr>
              <a:t>Vuex基本用法</a:t>
            </a:r>
            <a:endParaRPr lang="zh-CN" altLang="zh-CN" sz="1600" b="1" dirty="0">
              <a:solidFill>
                <a:srgbClr val="FF0000"/>
              </a:solidFill>
              <a:ea typeface="微软雅黑" panose="020B0503020204020204" pitchFamily="34" charset="-122"/>
              <a:cs typeface="Arial" panose="020B0604020202020204" pitchFamily="34"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作业</a:t>
            </a:r>
            <a:endParaRPr lang="zh-CN" altLang="en-US" dirty="0"/>
          </a:p>
        </p:txBody>
      </p:sp>
      <p:sp>
        <p:nvSpPr>
          <p:cNvPr id="3" name="内容占位符 2"/>
          <p:cNvSpPr>
            <a:spLocks noGrp="1"/>
          </p:cNvSpPr>
          <p:nvPr>
            <p:ph idx="1"/>
          </p:nvPr>
        </p:nvSpPr>
        <p:spPr/>
        <p:txBody>
          <a:bodyPr/>
          <a:lstStyle/>
          <a:p>
            <a:pPr lvl="0"/>
            <a:r>
              <a:rPr lang="zh-CN" altLang="en-US"/>
              <a:t>课后作业</a:t>
            </a:r>
            <a:endParaRPr lang="zh-CN" altLang="en-US"/>
          </a:p>
          <a:p>
            <a:pPr lvl="1"/>
            <a:r>
              <a:rPr lang="zh-CN" altLang="en-US">
                <a:solidFill>
                  <a:srgbClr val="FF0000"/>
                </a:solidFill>
              </a:rPr>
              <a:t>教员备课时根据班级情况在此添加内容，应区分必做、选做内容，以满足不同层次学员的需求</a:t>
            </a:r>
            <a:endParaRPr lang="zh-CN" altLang="en-US">
              <a:solidFill>
                <a:srgbClr val="FF0000"/>
              </a:solidFill>
            </a:endParaRPr>
          </a:p>
          <a:p>
            <a:pPr lvl="1"/>
            <a:endParaRPr lang="zh-CN" altLang="en-US"/>
          </a:p>
          <a:p>
            <a:pPr lvl="0"/>
            <a:r>
              <a:rPr lang="zh-CN" altLang="en-US"/>
              <a:t>预习作业</a:t>
            </a:r>
            <a:endParaRPr lang="zh-CN" altLang="en-US"/>
          </a:p>
          <a:p>
            <a:pPr lvl="1"/>
            <a:r>
              <a:rPr lang="zh-CN" altLang="en-US">
                <a:solidFill>
                  <a:srgbClr val="FF0000"/>
                </a:solidFill>
              </a:rPr>
              <a:t>教员备课时根据班级情况在此添加预习内容</a:t>
            </a:r>
            <a:endParaRPr lang="zh-CN" altLang="en-US">
              <a:solidFill>
                <a:srgbClr val="FF0000"/>
              </a:solidFill>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362" name="组合 1"/>
          <p:cNvGrpSpPr/>
          <p:nvPr/>
        </p:nvGrpSpPr>
        <p:grpSpPr>
          <a:xfrm>
            <a:off x="1938338" y="1322388"/>
            <a:ext cx="8239125" cy="4249737"/>
            <a:chOff x="5131" y="3475"/>
            <a:chExt cx="9508" cy="4905"/>
          </a:xfrm>
        </p:grpSpPr>
        <p:sp>
          <p:nvSpPr>
            <p:cNvPr id="3" name="文本框 4"/>
            <p:cNvSpPr txBox="1"/>
            <p:nvPr/>
          </p:nvSpPr>
          <p:spPr>
            <a:xfrm>
              <a:off x="5410" y="7920"/>
              <a:ext cx="3850" cy="460"/>
            </a:xfrm>
            <a:prstGeom prst="rect">
              <a:avLst/>
            </a:prstGeom>
            <a:noFill/>
            <a:ln w="9525">
              <a:noFill/>
            </a:ln>
          </p:spPr>
          <p:txBody>
            <a:bodyPr anchor="t">
              <a:spAutoFit/>
            </a:bodyPr>
            <a:p>
              <a:pPr algn="ctr"/>
              <a:r>
                <a:rPr lang="zh-CN" altLang="en-US" sz="2000" b="1" dirty="0">
                  <a:solidFill>
                    <a:srgbClr val="A0C101"/>
                  </a:solidFill>
                  <a:latin typeface="微软雅黑" panose="020B0503020204020204" pitchFamily="34" charset="-122"/>
                  <a:ea typeface="微软雅黑" panose="020B0503020204020204" pitchFamily="34" charset="-122"/>
                </a:rPr>
                <a:t>扫一扫 关注课工场</a:t>
              </a:r>
              <a:endParaRPr lang="zh-CN" altLang="en-US" sz="2000" b="1" dirty="0">
                <a:solidFill>
                  <a:srgbClr val="A0C101"/>
                </a:solidFill>
                <a:latin typeface="微软雅黑" panose="020B0503020204020204" pitchFamily="34" charset="-122"/>
                <a:ea typeface="微软雅黑" panose="020B0503020204020204" pitchFamily="34" charset="-122"/>
              </a:endParaRPr>
            </a:p>
          </p:txBody>
        </p:sp>
        <p:sp>
          <p:nvSpPr>
            <p:cNvPr id="4" name="文本框 5"/>
            <p:cNvSpPr txBox="1"/>
            <p:nvPr/>
          </p:nvSpPr>
          <p:spPr>
            <a:xfrm>
              <a:off x="10642" y="7920"/>
              <a:ext cx="3848" cy="460"/>
            </a:xfrm>
            <a:prstGeom prst="rect">
              <a:avLst/>
            </a:prstGeom>
            <a:noFill/>
            <a:ln w="9525">
              <a:noFill/>
            </a:ln>
          </p:spPr>
          <p:txBody>
            <a:bodyPr anchor="t">
              <a:spAutoFit/>
            </a:bodyPr>
            <a:p>
              <a:pPr algn="ctr"/>
              <a:r>
                <a:rPr lang="zh-CN" altLang="en-US" sz="2000" b="1" dirty="0">
                  <a:solidFill>
                    <a:srgbClr val="A0C101"/>
                  </a:solidFill>
                  <a:latin typeface="微软雅黑" panose="020B0503020204020204" pitchFamily="34" charset="-122"/>
                  <a:ea typeface="微软雅黑" panose="020B0503020204020204" pitchFamily="34" charset="-122"/>
                </a:rPr>
                <a:t>扫一扫 下载</a:t>
              </a:r>
              <a:r>
                <a:rPr lang="en-US" altLang="zh-CN" sz="2000" b="1" dirty="0">
                  <a:solidFill>
                    <a:srgbClr val="A0C101"/>
                  </a:solidFill>
                  <a:latin typeface="微软雅黑" panose="020B0503020204020204" pitchFamily="34" charset="-122"/>
                  <a:ea typeface="微软雅黑" panose="020B0503020204020204" pitchFamily="34" charset="-122"/>
                </a:rPr>
                <a:t>APP</a:t>
              </a:r>
              <a:endParaRPr lang="en-US" altLang="zh-CN" sz="2000" b="1" dirty="0">
                <a:solidFill>
                  <a:srgbClr val="A0C101"/>
                </a:solidFill>
                <a:latin typeface="微软雅黑" panose="020B0503020204020204" pitchFamily="34" charset="-122"/>
                <a:ea typeface="微软雅黑" panose="020B0503020204020204" pitchFamily="34" charset="-122"/>
              </a:endParaRPr>
            </a:p>
          </p:txBody>
        </p:sp>
        <p:pic>
          <p:nvPicPr>
            <p:cNvPr id="5" name="图片 2" descr="课工场最新APP二维码"/>
            <p:cNvPicPr>
              <a:picLocks noChangeAspect="1"/>
            </p:cNvPicPr>
            <p:nvPr/>
          </p:nvPicPr>
          <p:blipFill>
            <a:blip r:embed="rId1"/>
            <a:stretch>
              <a:fillRect/>
            </a:stretch>
          </p:blipFill>
          <p:spPr>
            <a:xfrm>
              <a:off x="10309" y="3475"/>
              <a:ext cx="4330" cy="4330"/>
            </a:xfrm>
            <a:prstGeom prst="rect">
              <a:avLst/>
            </a:prstGeom>
            <a:noFill/>
            <a:ln w="9525">
              <a:noFill/>
            </a:ln>
          </p:spPr>
        </p:pic>
        <p:pic>
          <p:nvPicPr>
            <p:cNvPr id="6" name="图片 1" descr="课工场最新微信"/>
            <p:cNvPicPr>
              <a:picLocks noChangeAspect="1"/>
            </p:cNvPicPr>
            <p:nvPr/>
          </p:nvPicPr>
          <p:blipFill>
            <a:blip r:embed="rId2"/>
            <a:stretch>
              <a:fillRect/>
            </a:stretch>
          </p:blipFill>
          <p:spPr>
            <a:xfrm>
              <a:off x="5131" y="3475"/>
              <a:ext cx="4332" cy="4330"/>
            </a:xfrm>
            <a:prstGeom prst="rect">
              <a:avLst/>
            </a:prstGeom>
            <a:noFill/>
            <a:ln w="9525">
              <a:noFill/>
            </a:ln>
          </p:spPr>
        </p:pic>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noChangeArrowheads="1"/>
          </p:cNvSpPr>
          <p:nvPr>
            <p:ph type="title"/>
          </p:nvPr>
        </p:nvSpPr>
        <p:spPr/>
        <p:txBody>
          <a:bodyPr/>
          <a:lstStyle/>
          <a:p>
            <a:r>
              <a:rPr lang="zh-CN" altLang="en-US" sz="3700">
                <a:sym typeface="+mn-ea"/>
              </a:rPr>
              <a:t>本章目标</a:t>
            </a:r>
            <a:endParaRPr lang="zh-CN" altLang="en-US">
              <a:latin typeface="微软雅黑" panose="020B0503020204020204" pitchFamily="34" charset="-122"/>
              <a:ea typeface="微软雅黑" panose="020B0503020204020204" pitchFamily="34" charset="-122"/>
            </a:endParaRPr>
          </a:p>
        </p:txBody>
      </p:sp>
      <p:sp>
        <p:nvSpPr>
          <p:cNvPr id="6147" name="内容占位符 2"/>
          <p:cNvSpPr>
            <a:spLocks noGrp="1" noChangeArrowheads="1"/>
          </p:cNvSpPr>
          <p:nvPr>
            <p:ph idx="1"/>
          </p:nvPr>
        </p:nvSpPr>
        <p:spPr/>
        <p:txBody>
          <a:bodyPr/>
          <a:lstStyle/>
          <a:p>
            <a:r>
              <a:t>掌握在Vue项目中使用百度地图插件</a:t>
            </a:r>
          </a:p>
          <a:p>
            <a:r>
              <a:t>掌握使用Vuex进行状态管理</a:t>
            </a:r>
          </a:p>
          <a:p>
            <a:r>
              <a:t>掌握二维码插件使用</a:t>
            </a:r>
          </a:p>
          <a:p/>
          <a:p/>
        </p:txBody>
      </p:sp>
      <p:pic>
        <p:nvPicPr>
          <p:cNvPr id="2" name="图片 1" descr="难点"/>
          <p:cNvPicPr>
            <a:picLocks noChangeAspect="1"/>
          </p:cNvPicPr>
          <p:nvPr/>
        </p:nvPicPr>
        <p:blipFill>
          <a:blip r:embed="rId1"/>
          <a:stretch>
            <a:fillRect/>
          </a:stretch>
        </p:blipFill>
        <p:spPr>
          <a:xfrm>
            <a:off x="6931660" y="2038350"/>
            <a:ext cx="835025" cy="549910"/>
          </a:xfrm>
          <a:prstGeom prst="rect">
            <a:avLst/>
          </a:prstGeom>
        </p:spPr>
      </p:pic>
      <p:pic>
        <p:nvPicPr>
          <p:cNvPr id="4" name="图片 3" descr="重点"/>
          <p:cNvPicPr>
            <a:picLocks noChangeAspect="1"/>
          </p:cNvPicPr>
          <p:nvPr/>
        </p:nvPicPr>
        <p:blipFill>
          <a:blip r:embed="rId2"/>
          <a:stretch>
            <a:fillRect/>
          </a:stretch>
        </p:blipFill>
        <p:spPr>
          <a:xfrm>
            <a:off x="5920740" y="2038350"/>
            <a:ext cx="834390" cy="549275"/>
          </a:xfrm>
          <a:prstGeom prst="rect">
            <a:avLst/>
          </a:prstGeom>
        </p:spPr>
      </p:pic>
      <p:pic>
        <p:nvPicPr>
          <p:cNvPr id="3" name="图片 2" descr="重点"/>
          <p:cNvPicPr>
            <a:picLocks noChangeAspect="1"/>
          </p:cNvPicPr>
          <p:nvPr/>
        </p:nvPicPr>
        <p:blipFill>
          <a:blip r:embed="rId2"/>
          <a:stretch>
            <a:fillRect/>
          </a:stretch>
        </p:blipFill>
        <p:spPr>
          <a:xfrm>
            <a:off x="4777740" y="2738120"/>
            <a:ext cx="834390" cy="549275"/>
          </a:xfrm>
          <a:prstGeom prst="rect">
            <a:avLst/>
          </a:prstGeom>
        </p:spPr>
      </p:pic>
      <p:pic>
        <p:nvPicPr>
          <p:cNvPr id="6" name="图片 5" descr="重点"/>
          <p:cNvPicPr>
            <a:picLocks noChangeAspect="1"/>
          </p:cNvPicPr>
          <p:nvPr/>
        </p:nvPicPr>
        <p:blipFill>
          <a:blip r:embed="rId2"/>
          <a:stretch>
            <a:fillRect/>
          </a:stretch>
        </p:blipFill>
        <p:spPr>
          <a:xfrm>
            <a:off x="6995795" y="1409700"/>
            <a:ext cx="834390" cy="5492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t>百度地图基本介绍</a:t>
            </a:r>
            <a:r>
              <a:rPr lang="en-US"/>
              <a:t>2-1</a:t>
            </a:r>
            <a:endParaRPr lang="en-US"/>
          </a:p>
        </p:txBody>
      </p:sp>
      <p:sp>
        <p:nvSpPr>
          <p:cNvPr id="7171" name="内容占位符 2"/>
          <p:cNvSpPr>
            <a:spLocks noGrp="1" noChangeArrowheads="1"/>
          </p:cNvSpPr>
          <p:nvPr>
            <p:ph idx="1"/>
          </p:nvPr>
        </p:nvSpPr>
        <p:spPr/>
        <p:txBody>
          <a:bodyPr/>
          <a:lstStyle/>
          <a:p>
            <a:r>
              <a:rPr lang="zh-CN"/>
              <a:t>百度地图的使用场景</a:t>
            </a:r>
          </a:p>
          <a:p>
            <a:pPr lvl="1"/>
            <a:r>
              <a:rPr lang="zh-CN">
                <a:sym typeface="+mn-ea"/>
              </a:rPr>
              <a:t>由项目的业务情况决定</a:t>
            </a:r>
            <a:endParaRPr lang="zh-CN">
              <a:sym typeface="+mn-ea"/>
            </a:endParaRPr>
          </a:p>
          <a:p>
            <a:pPr lvl="0"/>
            <a:r>
              <a:rPr lang="zh-CN"/>
              <a:t>百度地图定义</a:t>
            </a:r>
            <a:endParaRPr lang="zh-CN"/>
          </a:p>
          <a:p>
            <a:pPr lvl="1"/>
            <a:r>
              <a:rPr lang="zh-CN"/>
              <a:t>百度地图JavaScript API是一套由JavaScript语言编写的应用程序接口，可帮助在网站中构建功能丰富、交互性强的地图应用，支持PC端和移动端基于浏览器的地图应用开发，且支持HTML5特性的地图开发</a:t>
            </a:r>
            <a:endParaRPr lang="zh-CN"/>
          </a:p>
          <a:p>
            <a:pPr lvl="1"/>
            <a:endParaRPr lang="zh-CN">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t>百度地图基本介绍</a:t>
            </a:r>
            <a:r>
              <a:rPr lang="en-US"/>
              <a:t>2-2</a:t>
            </a:r>
            <a:endParaRPr lang="en-US"/>
          </a:p>
        </p:txBody>
      </p:sp>
      <p:sp>
        <p:nvSpPr>
          <p:cNvPr id="7171" name="内容占位符 2"/>
          <p:cNvSpPr>
            <a:spLocks noGrp="1" noChangeArrowheads="1"/>
          </p:cNvSpPr>
          <p:nvPr>
            <p:ph idx="1"/>
          </p:nvPr>
        </p:nvSpPr>
        <p:spPr>
          <a:xfrm>
            <a:off x="771525" y="1308100"/>
            <a:ext cx="10544175" cy="4818380"/>
          </a:xfrm>
        </p:spPr>
        <p:txBody>
          <a:bodyPr/>
          <a:lstStyle/>
          <a:p>
            <a:r>
              <a:rPr lang="zh-CN"/>
              <a:t>百度地图的特点</a:t>
            </a:r>
            <a:endParaRPr lang="zh-CN"/>
          </a:p>
          <a:p>
            <a:pPr lvl="1"/>
            <a:r>
              <a:rPr lang="zh-CN">
                <a:sym typeface="+mn-ea"/>
              </a:rPr>
              <a:t>百度地图JavaScript API支持HTTP和HTTPS，免费对外开放，可直接使用，接口使用无次数限制</a:t>
            </a:r>
            <a:endParaRPr lang="zh-CN">
              <a:sym typeface="+mn-ea"/>
            </a:endParaRPr>
          </a:p>
          <a:p>
            <a:pPr lvl="1"/>
            <a:r>
              <a:rPr lang="zh-CN">
                <a:sym typeface="+mn-ea"/>
              </a:rPr>
              <a:t>自v1.5版本起，需要先申请密钥（ak）才可使用</a:t>
            </a:r>
            <a:endParaRPr lang="zh-CN">
              <a:sym typeface="+mn-ea"/>
            </a:endParaRPr>
          </a:p>
          <a:p>
            <a:pPr lvl="0"/>
            <a:r>
              <a:rPr lang="zh-CN"/>
              <a:t>通过DEMO案例来看一下利用百度地图JavaScript API都可以哪些效果</a:t>
            </a:r>
            <a:endParaRPr lang="zh-CN"/>
          </a:p>
          <a:p>
            <a:pPr lvl="1"/>
            <a:r>
              <a:rPr lang="zh-CN"/>
              <a:t>参考链接：http://lbsyun.baidu.com/jsdemo.htm#a1_2</a:t>
            </a:r>
            <a:endParaRPr lang="zh-CN"/>
          </a:p>
          <a:p>
            <a:pPr lvl="1"/>
            <a:endParaRPr lang="zh-CN">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rPr sz="3700">
                <a:sym typeface="+mn-ea"/>
              </a:rPr>
              <a:t>百度地图基本使用</a:t>
            </a:r>
            <a:r>
              <a:rPr lang="en-US" sz="3700">
                <a:sym typeface="+mn-ea"/>
              </a:rPr>
              <a:t>4</a:t>
            </a:r>
            <a:r>
              <a:rPr lang="en-US"/>
              <a:t>-1</a:t>
            </a:r>
            <a:endParaRPr lang="en-US"/>
          </a:p>
        </p:txBody>
      </p:sp>
      <p:sp>
        <p:nvSpPr>
          <p:cNvPr id="7171" name="内容占位符 2"/>
          <p:cNvSpPr>
            <a:spLocks noGrp="1" noChangeArrowheads="1"/>
          </p:cNvSpPr>
          <p:nvPr>
            <p:ph idx="1"/>
          </p:nvPr>
        </p:nvSpPr>
        <p:spPr>
          <a:xfrm>
            <a:off x="771525" y="1308100"/>
            <a:ext cx="10544175" cy="4818380"/>
          </a:xfrm>
        </p:spPr>
        <p:txBody>
          <a:bodyPr/>
          <a:lstStyle/>
          <a:p>
            <a:r>
              <a:rPr lang="zh-CN"/>
              <a:t>大觅项目中使用的百度地图版本是JavaScript API v2.0，关于百度地图的基本使用请参考下面链接</a:t>
            </a:r>
            <a:endParaRPr lang="zh-CN"/>
          </a:p>
          <a:p>
            <a:pPr lvl="1"/>
            <a:r>
              <a:rPr lang="zh-CN"/>
              <a:t>参考链接：http://lbsyun.baidu.com/index.php?title=jspopular</a:t>
            </a:r>
            <a:endParaRPr lang="zh-CN"/>
          </a:p>
          <a:p>
            <a:pPr lvl="0"/>
            <a:r>
              <a:rPr lang="zh-CN"/>
              <a:t>百度地图的使用步骤</a:t>
            </a:r>
            <a:endParaRPr lang="zh-CN"/>
          </a:p>
          <a:p>
            <a:pPr lvl="1"/>
            <a:r>
              <a:rPr lang="zh-CN">
                <a:sym typeface="+mn-ea"/>
              </a:rPr>
              <a:t>申请密钥，百度地图的使用需要一个专属的密钥（ak）作为路径，申请流程</a:t>
            </a:r>
            <a:endParaRPr lang="zh-CN">
              <a:sym typeface="+mn-ea"/>
            </a:endParaRPr>
          </a:p>
          <a:p>
            <a:pPr lvl="1"/>
            <a:endParaRPr lang="zh-CN">
              <a:sym typeface="+mn-ea"/>
            </a:endParaRPr>
          </a:p>
        </p:txBody>
      </p:sp>
      <p:pic>
        <p:nvPicPr>
          <p:cNvPr id="32" name="图片 32" descr="图9.1 ak申请流程"/>
          <p:cNvPicPr>
            <a:picLocks noChangeAspect="1"/>
          </p:cNvPicPr>
          <p:nvPr/>
        </p:nvPicPr>
        <p:blipFill>
          <a:blip r:embed="rId1"/>
          <a:stretch>
            <a:fillRect/>
          </a:stretch>
        </p:blipFill>
        <p:spPr>
          <a:xfrm>
            <a:off x="1824355" y="4610735"/>
            <a:ext cx="8021955" cy="108331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rPr sz="3700">
                <a:sym typeface="+mn-ea"/>
              </a:rPr>
              <a:t>百度地图基本使用</a:t>
            </a:r>
            <a:r>
              <a:rPr lang="en-US" sz="3700">
                <a:sym typeface="+mn-ea"/>
              </a:rPr>
              <a:t>4</a:t>
            </a:r>
            <a:r>
              <a:rPr lang="en-US"/>
              <a:t>-2</a:t>
            </a:r>
            <a:endParaRPr lang="en-US"/>
          </a:p>
        </p:txBody>
      </p:sp>
      <p:sp>
        <p:nvSpPr>
          <p:cNvPr id="7171" name="内容占位符 2"/>
          <p:cNvSpPr>
            <a:spLocks noGrp="1" noChangeArrowheads="1"/>
          </p:cNvSpPr>
          <p:nvPr>
            <p:ph idx="1"/>
          </p:nvPr>
        </p:nvSpPr>
        <p:spPr>
          <a:xfrm>
            <a:off x="771525" y="1308100"/>
            <a:ext cx="10544175" cy="4818380"/>
          </a:xfrm>
        </p:spPr>
        <p:txBody>
          <a:bodyPr/>
          <a:lstStyle/>
          <a:p>
            <a:r>
              <a:rPr lang="zh-CN"/>
              <a:t>百度地图的引入</a:t>
            </a:r>
            <a:endParaRPr lang="zh-CN"/>
          </a:p>
          <a:p>
            <a:pPr lvl="1"/>
            <a:r>
              <a:rPr lang="zh-CN">
                <a:sym typeface="+mn-ea"/>
              </a:rPr>
              <a:t>项目是使用Vue框架开发，百度地图是其中的一个功能模块，要想使用百度地图插件，结合使用其他插件的经验，首先便是将地图引入到大觅项目中</a:t>
            </a:r>
            <a:endParaRPr lang="zh-CN">
              <a:sym typeface="+mn-ea"/>
            </a:endParaRPr>
          </a:p>
          <a:p>
            <a:pPr lvl="1"/>
            <a:r>
              <a:rPr lang="zh-CN">
                <a:sym typeface="+mn-ea"/>
              </a:rPr>
              <a:t>在大觅项目的根目录的index.html 中利用script标签引入，引入代码</a:t>
            </a:r>
            <a:endParaRPr lang="zh-CN">
              <a:sym typeface="+mn-ea"/>
            </a:endParaRPr>
          </a:p>
          <a:p>
            <a:pPr lvl="1"/>
            <a:endParaRPr lang="zh-CN">
              <a:sym typeface="+mn-ea"/>
            </a:endParaRPr>
          </a:p>
          <a:p>
            <a:pPr lvl="1"/>
            <a:r>
              <a:rPr lang="zh-CN">
                <a:sym typeface="+mn-ea"/>
              </a:rPr>
              <a:t>解释一下引入代码部分</a:t>
            </a:r>
            <a:endParaRPr lang="zh-CN">
              <a:sym typeface="+mn-ea"/>
            </a:endParaRPr>
          </a:p>
          <a:p>
            <a:pPr lvl="2"/>
            <a:r>
              <a:rPr lang="zh-CN">
                <a:sym typeface="+mn-ea"/>
              </a:rPr>
              <a:t>v = 2.0是版本</a:t>
            </a:r>
            <a:endParaRPr lang="zh-CN">
              <a:sym typeface="+mn-ea"/>
            </a:endParaRPr>
          </a:p>
          <a:p>
            <a:pPr lvl="2"/>
            <a:r>
              <a:rPr lang="zh-CN">
                <a:sym typeface="+mn-ea"/>
              </a:rPr>
              <a:t>ak 则是刚才申请到的密钥</a:t>
            </a:r>
            <a:endParaRPr lang="zh-CN">
              <a:sym typeface="+mn-ea"/>
            </a:endParaRPr>
          </a:p>
          <a:p>
            <a:pPr lvl="2"/>
            <a:r>
              <a:rPr lang="zh-CN">
                <a:sym typeface="+mn-ea"/>
              </a:rPr>
              <a:t>callback 回调初始化地图方法</a:t>
            </a:r>
            <a:endParaRPr lang="zh-CN">
              <a:sym typeface="+mn-ea"/>
            </a:endParaRPr>
          </a:p>
          <a:p>
            <a:pPr lvl="1"/>
            <a:endParaRPr lang="zh-CN">
              <a:sym typeface="+mn-ea"/>
            </a:endParaRPr>
          </a:p>
        </p:txBody>
      </p:sp>
      <p:sp>
        <p:nvSpPr>
          <p:cNvPr id="14" name="AutoShape 7"/>
          <p:cNvSpPr>
            <a:spLocks noChangeArrowheads="1"/>
          </p:cNvSpPr>
          <p:nvPr/>
        </p:nvSpPr>
        <p:spPr bwMode="auto">
          <a:xfrm>
            <a:off x="1418590" y="3302000"/>
            <a:ext cx="9620250" cy="51244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20000"/>
              </a:lnSpc>
              <a:spcBef>
                <a:spcPct val="20000"/>
              </a:spcBef>
              <a:buClr>
                <a:schemeClr val="tx2"/>
              </a:buClr>
              <a:defRPr/>
            </a:pPr>
            <a:r>
              <a:rPr b="1" dirty="0">
                <a:latin typeface="+mn-lt"/>
              </a:rPr>
              <a:t>&lt;script src='http://api.map.baidu.com/api?v=2.0&amp;ak=你的密钥&amp;callback=init'&gt;&lt;/script&gt;</a:t>
            </a:r>
            <a:endParaRPr b="1" dirty="0">
              <a:latin typeface="+mn-lt"/>
            </a:endParaRPr>
          </a:p>
          <a:p>
            <a:pPr marL="342900" indent="-342900" eaLnBrk="0" hangingPunct="0">
              <a:lnSpc>
                <a:spcPct val="90000"/>
              </a:lnSpc>
              <a:spcBef>
                <a:spcPct val="20000"/>
              </a:spcBef>
              <a:buClr>
                <a:schemeClr val="tx2"/>
              </a:buClr>
              <a:defRPr/>
            </a:pPr>
            <a:endParaRPr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animEffect transition="in" filter="wipe(left)">
                                      <p:cBhvr>
                                        <p:cTn id="7" dur="500"/>
                                        <p:tgtEl>
                                          <p:spTgt spid="7171">
                                            <p:txEl>
                                              <p:pRg st="2" end="2"/>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171">
                                            <p:txEl>
                                              <p:pRg st="4" end="4"/>
                                            </p:txEl>
                                          </p:spTgt>
                                        </p:tgtEl>
                                        <p:attrNameLst>
                                          <p:attrName>style.visibility</p:attrName>
                                        </p:attrNameLst>
                                      </p:cBhvr>
                                      <p:to>
                                        <p:strVal val="visible"/>
                                      </p:to>
                                    </p:set>
                                    <p:animEffect transition="in" filter="wipe(left)">
                                      <p:cBhvr>
                                        <p:cTn id="16" dur="500"/>
                                        <p:tgtEl>
                                          <p:spTgt spid="7171">
                                            <p:txEl>
                                              <p:pRg st="4" end="4"/>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7171">
                                            <p:txEl>
                                              <p:pRg st="5" end="5"/>
                                            </p:txEl>
                                          </p:spTgt>
                                        </p:tgtEl>
                                        <p:attrNameLst>
                                          <p:attrName>style.visibility</p:attrName>
                                        </p:attrNameLst>
                                      </p:cBhvr>
                                      <p:to>
                                        <p:strVal val="visible"/>
                                      </p:to>
                                    </p:set>
                                    <p:animEffect transition="in" filter="wipe(left)">
                                      <p:cBhvr>
                                        <p:cTn id="19" dur="500"/>
                                        <p:tgtEl>
                                          <p:spTgt spid="7171">
                                            <p:txEl>
                                              <p:pRg st="5" end="5"/>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7171">
                                            <p:txEl>
                                              <p:pRg st="6" end="6"/>
                                            </p:txEl>
                                          </p:spTgt>
                                        </p:tgtEl>
                                        <p:attrNameLst>
                                          <p:attrName>style.visibility</p:attrName>
                                        </p:attrNameLst>
                                      </p:cBhvr>
                                      <p:to>
                                        <p:strVal val="visible"/>
                                      </p:to>
                                    </p:set>
                                    <p:animEffect transition="in" filter="wipe(left)">
                                      <p:cBhvr>
                                        <p:cTn id="22" dur="500"/>
                                        <p:tgtEl>
                                          <p:spTgt spid="7171">
                                            <p:txEl>
                                              <p:pRg st="6" end="6"/>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7171">
                                            <p:txEl>
                                              <p:pRg st="7" end="7"/>
                                            </p:txEl>
                                          </p:spTgt>
                                        </p:tgtEl>
                                        <p:attrNameLst>
                                          <p:attrName>style.visibility</p:attrName>
                                        </p:attrNameLst>
                                      </p:cBhvr>
                                      <p:to>
                                        <p:strVal val="visible"/>
                                      </p:to>
                                    </p:set>
                                    <p:animEffect transition="in" filter="wipe(left)">
                                      <p:cBhvr>
                                        <p:cTn id="25" dur="500"/>
                                        <p:tgtEl>
                                          <p:spTgt spid="71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rPr sz="3700">
                <a:sym typeface="+mn-ea"/>
              </a:rPr>
              <a:t>百度地图基本使用</a:t>
            </a:r>
            <a:r>
              <a:rPr lang="en-US" sz="3700">
                <a:sym typeface="+mn-ea"/>
              </a:rPr>
              <a:t>4</a:t>
            </a:r>
            <a:r>
              <a:rPr lang="en-US"/>
              <a:t>-3</a:t>
            </a:r>
            <a:endParaRPr lang="en-US"/>
          </a:p>
        </p:txBody>
      </p:sp>
      <p:sp>
        <p:nvSpPr>
          <p:cNvPr id="7171" name="内容占位符 2"/>
          <p:cNvSpPr>
            <a:spLocks noGrp="1" noChangeArrowheads="1"/>
          </p:cNvSpPr>
          <p:nvPr>
            <p:ph idx="1"/>
          </p:nvPr>
        </p:nvSpPr>
        <p:spPr>
          <a:xfrm>
            <a:off x="771525" y="1308100"/>
            <a:ext cx="10544175" cy="4818380"/>
          </a:xfrm>
        </p:spPr>
        <p:txBody>
          <a:bodyPr/>
          <a:lstStyle/>
          <a:p>
            <a:r>
              <a:rPr lang="zh-CN"/>
              <a:t>地图的业务逻辑梳理</a:t>
            </a:r>
            <a:endParaRPr lang="zh-CN"/>
          </a:p>
          <a:p>
            <a:pPr lvl="1"/>
            <a:r>
              <a:rPr lang="zh-CN">
                <a:sym typeface="+mn-ea"/>
              </a:rPr>
              <a:t>在商品列表页中，每个票务列表都有相应的剧院地址</a:t>
            </a:r>
            <a:endParaRPr lang="zh-CN">
              <a:sym typeface="+mn-ea"/>
            </a:endParaRPr>
          </a:p>
          <a:p>
            <a:pPr lvl="1"/>
            <a:r>
              <a:rPr lang="zh-CN">
                <a:sym typeface="+mn-ea"/>
              </a:rPr>
              <a:t>当点击剧院地址的时候，可以调用地图组件显示当前剧院的地图信息</a:t>
            </a:r>
            <a:endParaRPr lang="zh-CN">
              <a:sym typeface="+mn-ea"/>
            </a:endParaRPr>
          </a:p>
          <a:p>
            <a:pPr lvl="1"/>
            <a:r>
              <a:rPr lang="zh-CN">
                <a:sym typeface="+mn-ea"/>
              </a:rPr>
              <a:t>地图显示情况要以弹窗的形式显示，并且当前剧院的具体信息要以标注的形式显示在地图上</a:t>
            </a:r>
            <a:endParaRPr lang="zh-CN">
              <a:sym typeface="+mn-ea"/>
            </a:endParaRPr>
          </a:p>
          <a:p>
            <a:pPr lvl="1"/>
            <a:endParaRPr lang="zh-CN">
              <a:sym typeface="+mn-ea"/>
            </a:endParaRPr>
          </a:p>
          <a:p>
            <a:pPr lvl="1"/>
            <a:endParaRPr lang="zh-CN">
              <a:sym typeface="+mn-ea"/>
            </a:endParaRPr>
          </a:p>
        </p:txBody>
      </p:sp>
      <p:pic>
        <p:nvPicPr>
          <p:cNvPr id="34" name="图片 34" descr="图9.2 地图标注展示"/>
          <p:cNvPicPr>
            <a:picLocks noChangeAspect="1"/>
          </p:cNvPicPr>
          <p:nvPr/>
        </p:nvPicPr>
        <p:blipFill>
          <a:blip r:embed="rId1"/>
          <a:stretch>
            <a:fillRect/>
          </a:stretch>
        </p:blipFill>
        <p:spPr>
          <a:xfrm>
            <a:off x="4193540" y="3478530"/>
            <a:ext cx="4066540" cy="259461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rPr sz="3700">
                <a:sym typeface="+mn-ea"/>
              </a:rPr>
              <a:t>百度地图基本使用</a:t>
            </a:r>
            <a:r>
              <a:rPr lang="en-US" sz="3700">
                <a:sym typeface="+mn-ea"/>
              </a:rPr>
              <a:t>4</a:t>
            </a:r>
            <a:r>
              <a:rPr lang="en-US"/>
              <a:t>-4</a:t>
            </a:r>
            <a:endParaRPr lang="en-US"/>
          </a:p>
        </p:txBody>
      </p:sp>
      <p:sp>
        <p:nvSpPr>
          <p:cNvPr id="7171" name="内容占位符 2"/>
          <p:cNvSpPr>
            <a:spLocks noGrp="1" noChangeArrowheads="1"/>
          </p:cNvSpPr>
          <p:nvPr>
            <p:ph idx="1"/>
          </p:nvPr>
        </p:nvSpPr>
        <p:spPr>
          <a:xfrm>
            <a:off x="771525" y="1308100"/>
            <a:ext cx="10544175" cy="4818380"/>
          </a:xfrm>
        </p:spPr>
        <p:txBody>
          <a:bodyPr/>
          <a:lstStyle/>
          <a:p>
            <a:r>
              <a:rPr lang="zh-CN"/>
              <a:t>地图组件开发</a:t>
            </a:r>
            <a:endParaRPr lang="zh-CN"/>
          </a:p>
          <a:p>
            <a:pPr lvl="1"/>
            <a:endParaRPr lang="zh-CN">
              <a:sym typeface="+mn-ea"/>
            </a:endParaRPr>
          </a:p>
          <a:p>
            <a:pPr lvl="1"/>
            <a:endParaRPr lang="zh-CN">
              <a:sym typeface="+mn-ea"/>
            </a:endParaRPr>
          </a:p>
          <a:p>
            <a:pPr lvl="1"/>
            <a:endParaRPr lang="zh-CN">
              <a:sym typeface="+mn-ea"/>
            </a:endParaRPr>
          </a:p>
        </p:txBody>
      </p:sp>
      <p:sp>
        <p:nvSpPr>
          <p:cNvPr id="14" name="AutoShape 7"/>
          <p:cNvSpPr>
            <a:spLocks noChangeArrowheads="1"/>
          </p:cNvSpPr>
          <p:nvPr/>
        </p:nvSpPr>
        <p:spPr bwMode="auto">
          <a:xfrm>
            <a:off x="969645" y="1953260"/>
            <a:ext cx="9620250" cy="349567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90000"/>
              </a:lnSpc>
              <a:spcBef>
                <a:spcPct val="20000"/>
              </a:spcBef>
              <a:buClr>
                <a:schemeClr val="tx2"/>
              </a:buClr>
              <a:defRPr/>
            </a:pPr>
            <a:endParaRPr b="1" dirty="0">
              <a:latin typeface="+mn-lt"/>
            </a:endParaRPr>
          </a:p>
          <a:p>
            <a:pPr marL="342900" indent="-342900" eaLnBrk="0" hangingPunct="0">
              <a:lnSpc>
                <a:spcPct val="90000"/>
              </a:lnSpc>
              <a:spcBef>
                <a:spcPct val="20000"/>
              </a:spcBef>
              <a:buClr>
                <a:schemeClr val="tx2"/>
              </a:buClr>
              <a:defRPr/>
            </a:pPr>
            <a:r>
              <a:rPr b="1" dirty="0">
                <a:latin typeface="+mn-lt"/>
              </a:rPr>
              <a:t>// 创建地图实例</a:t>
            </a:r>
            <a:endParaRPr b="1" dirty="0">
              <a:latin typeface="+mn-lt"/>
            </a:endParaRPr>
          </a:p>
          <a:p>
            <a:pPr marL="342900" indent="-342900" eaLnBrk="0" hangingPunct="0">
              <a:lnSpc>
                <a:spcPct val="90000"/>
              </a:lnSpc>
              <a:spcBef>
                <a:spcPct val="20000"/>
              </a:spcBef>
              <a:buClr>
                <a:schemeClr val="tx2"/>
              </a:buClr>
              <a:defRPr/>
            </a:pPr>
            <a:r>
              <a:rPr b="1" dirty="0">
                <a:latin typeface="+mn-lt"/>
              </a:rPr>
              <a:t>var map = new BMap.Map("page");</a:t>
            </a:r>
            <a:endParaRPr b="1" dirty="0">
              <a:latin typeface="+mn-lt"/>
            </a:endParaRPr>
          </a:p>
          <a:p>
            <a:pPr marL="342900" indent="-342900" eaLnBrk="0" hangingPunct="0">
              <a:lnSpc>
                <a:spcPct val="90000"/>
              </a:lnSpc>
              <a:spcBef>
                <a:spcPct val="20000"/>
              </a:spcBef>
              <a:buClr>
                <a:schemeClr val="tx2"/>
              </a:buClr>
              <a:defRPr/>
            </a:pPr>
            <a:r>
              <a:rPr b="1" dirty="0">
                <a:latin typeface="+mn-lt"/>
              </a:rPr>
              <a:t>// 创建点坐标</a:t>
            </a:r>
            <a:endParaRPr b="1" dirty="0">
              <a:latin typeface="+mn-lt"/>
            </a:endParaRPr>
          </a:p>
          <a:p>
            <a:pPr marL="342900" indent="-342900" eaLnBrk="0" hangingPunct="0">
              <a:lnSpc>
                <a:spcPct val="90000"/>
              </a:lnSpc>
              <a:spcBef>
                <a:spcPct val="20000"/>
              </a:spcBef>
              <a:buClr>
                <a:schemeClr val="tx2"/>
              </a:buClr>
              <a:defRPr/>
            </a:pPr>
            <a:r>
              <a:rPr b="1" dirty="0">
                <a:latin typeface="+mn-lt"/>
              </a:rPr>
              <a:t>var point = new BMap.Point(this.mapitem[0],this.mapitem[1]);</a:t>
            </a:r>
            <a:endParaRPr b="1" dirty="0">
              <a:latin typeface="+mn-lt"/>
            </a:endParaRPr>
          </a:p>
          <a:p>
            <a:pPr marL="342900" indent="-342900" eaLnBrk="0" hangingPunct="0">
              <a:lnSpc>
                <a:spcPct val="90000"/>
              </a:lnSpc>
              <a:spcBef>
                <a:spcPct val="20000"/>
              </a:spcBef>
              <a:buClr>
                <a:schemeClr val="tx2"/>
              </a:buClr>
              <a:defRPr/>
            </a:pPr>
            <a:r>
              <a:rPr b="1" dirty="0">
                <a:latin typeface="+mn-lt"/>
              </a:rPr>
              <a:t>// 初始化地图，设置中心点坐标和地图级别</a:t>
            </a:r>
            <a:endParaRPr b="1" dirty="0">
              <a:latin typeface="+mn-lt"/>
            </a:endParaRPr>
          </a:p>
          <a:p>
            <a:pPr marL="342900" indent="-342900" eaLnBrk="0" hangingPunct="0">
              <a:lnSpc>
                <a:spcPct val="90000"/>
              </a:lnSpc>
              <a:spcBef>
                <a:spcPct val="20000"/>
              </a:spcBef>
              <a:buClr>
                <a:schemeClr val="tx2"/>
              </a:buClr>
              <a:defRPr/>
            </a:pPr>
            <a:r>
              <a:rPr b="1" dirty="0">
                <a:latin typeface="+mn-lt"/>
              </a:rPr>
              <a:t>map.centerAndZoom(point, 15);</a:t>
            </a:r>
            <a:endParaRPr b="1" dirty="0">
              <a:latin typeface="+mn-lt"/>
            </a:endParaRPr>
          </a:p>
          <a:p>
            <a:pPr marL="342900" indent="-342900" eaLnBrk="0" hangingPunct="0">
              <a:lnSpc>
                <a:spcPct val="90000"/>
              </a:lnSpc>
              <a:spcBef>
                <a:spcPct val="20000"/>
              </a:spcBef>
              <a:buClr>
                <a:schemeClr val="tx2"/>
              </a:buClr>
              <a:defRPr/>
            </a:pPr>
            <a:r>
              <a:rPr b="1" dirty="0">
                <a:latin typeface="+mn-lt"/>
              </a:rPr>
              <a:t>//map.panTo(point);//这个没起作用</a:t>
            </a:r>
            <a:endParaRPr b="1" dirty="0">
              <a:latin typeface="+mn-lt"/>
            </a:endParaRPr>
          </a:p>
          <a:p>
            <a:pPr marL="342900" indent="-342900" eaLnBrk="0" hangingPunct="0">
              <a:lnSpc>
                <a:spcPct val="90000"/>
              </a:lnSpc>
              <a:spcBef>
                <a:spcPct val="20000"/>
              </a:spcBef>
              <a:buClr>
                <a:schemeClr val="tx2"/>
              </a:buClr>
              <a:defRPr/>
            </a:pPr>
            <a:r>
              <a:rPr b="1" dirty="0">
                <a:latin typeface="+mn-lt"/>
              </a:rPr>
              <a:t>// 创建标注</a:t>
            </a:r>
            <a:endParaRPr b="1" dirty="0">
              <a:latin typeface="+mn-lt"/>
            </a:endParaRPr>
          </a:p>
          <a:p>
            <a:pPr marL="342900" indent="-342900" eaLnBrk="0" hangingPunct="0">
              <a:lnSpc>
                <a:spcPct val="90000"/>
              </a:lnSpc>
              <a:spcBef>
                <a:spcPct val="20000"/>
              </a:spcBef>
              <a:buClr>
                <a:schemeClr val="tx2"/>
              </a:buClr>
              <a:defRPr/>
            </a:pPr>
            <a:r>
              <a:rPr b="1" dirty="0">
                <a:latin typeface="+mn-lt"/>
              </a:rPr>
              <a:t>var initMarker = new BMap.Marker(point);</a:t>
            </a:r>
            <a:endParaRPr b="1" dirty="0">
              <a:latin typeface="+mn-lt"/>
            </a:endParaRPr>
          </a:p>
        </p:txBody>
      </p:sp>
      <p:grpSp>
        <p:nvGrpSpPr>
          <p:cNvPr id="2" name="组合 1"/>
          <p:cNvGrpSpPr/>
          <p:nvPr/>
        </p:nvGrpSpPr>
        <p:grpSpPr>
          <a:xfrm>
            <a:off x="3906520" y="5569585"/>
            <a:ext cx="4314190" cy="614680"/>
            <a:chOff x="1488" y="2503"/>
            <a:chExt cx="5665" cy="918"/>
          </a:xfrm>
        </p:grpSpPr>
        <p:sp>
          <p:nvSpPr>
            <p:cNvPr id="8" name="圆角矩形 7"/>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9" name="组合 8"/>
            <p:cNvGrpSpPr/>
            <p:nvPr/>
          </p:nvGrpSpPr>
          <p:grpSpPr>
            <a:xfrm>
              <a:off x="1638" y="2598"/>
              <a:ext cx="5390" cy="737"/>
              <a:chOff x="1638" y="2598"/>
              <a:chExt cx="5390" cy="737"/>
            </a:xfrm>
          </p:grpSpPr>
          <p:sp>
            <p:nvSpPr>
              <p:cNvPr id="10" name="文本框 9"/>
              <p:cNvSpPr txBox="1"/>
              <p:nvPr/>
            </p:nvSpPr>
            <p:spPr>
              <a:xfrm>
                <a:off x="2322" y="2648"/>
                <a:ext cx="4706"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1</a:t>
                </a:r>
                <a:r>
                  <a:rPr sz="2000" b="1">
                    <a:solidFill>
                      <a:srgbClr val="00C77A"/>
                    </a:solidFill>
                    <a:latin typeface="微软雅黑" panose="020B0503020204020204" pitchFamily="34" charset="-122"/>
                    <a:ea typeface="微软雅黑" panose="020B0503020204020204" pitchFamily="34" charset="-122"/>
                  </a:rPr>
                  <a:t>：dm-frontend</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11" name="组合 67"/>
              <p:cNvGrpSpPr/>
              <p:nvPr/>
            </p:nvGrpSpPr>
            <p:grpSpPr bwMode="auto">
              <a:xfrm>
                <a:off x="1638" y="2598"/>
                <a:ext cx="1071" cy="737"/>
                <a:chOff x="6040078" y="1124092"/>
                <a:chExt cx="679663" cy="467897"/>
              </a:xfrm>
            </p:grpSpPr>
            <p:pic>
              <p:nvPicPr>
                <p:cNvPr id="12" name="Picture 13" descr="E:\设计\06-2018\前端5.0PPT\辅导.png辅导"/>
                <p:cNvPicPr>
                  <a:picLocks noChangeAspect="1" noChangeArrowheads="1"/>
                </p:cNvPicPr>
                <p:nvPr/>
              </p:nvPicPr>
              <p:blipFill>
                <a:blip r:embed="rId1"/>
                <a:srcRect/>
                <a:stretch>
                  <a:fillRect/>
                </a:stretch>
              </p:blipFill>
              <p:spPr bwMode="auto">
                <a:xfrm>
                  <a:off x="6040078" y="1124092"/>
                  <a:ext cx="370464" cy="46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pic>
        <p:nvPicPr>
          <p:cNvPr id="35" name="图片 35" descr="图9.3 地图组件"/>
          <p:cNvPicPr>
            <a:picLocks noChangeAspect="1"/>
          </p:cNvPicPr>
          <p:nvPr/>
        </p:nvPicPr>
        <p:blipFill>
          <a:blip r:embed="rId2"/>
          <a:stretch>
            <a:fillRect/>
          </a:stretch>
        </p:blipFill>
        <p:spPr>
          <a:xfrm>
            <a:off x="5666740" y="1276350"/>
            <a:ext cx="5455285" cy="42303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theme/theme1.xml><?xml version="1.0" encoding="utf-8"?>
<a:theme xmlns:a="http://schemas.openxmlformats.org/drawingml/2006/main" name="Office 主题_2">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3739</Words>
  <Application>WPS 演示</Application>
  <PresentationFormat>自定义</PresentationFormat>
  <Paragraphs>296</Paragraphs>
  <Slides>22</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宋体</vt:lpstr>
      <vt:lpstr>Wingdings</vt:lpstr>
      <vt:lpstr>微软雅黑</vt:lpstr>
      <vt:lpstr>Calibri</vt:lpstr>
      <vt:lpstr>Wingdings</vt:lpstr>
      <vt:lpstr>黑体</vt:lpstr>
      <vt:lpstr>Arial</vt:lpstr>
      <vt:lpstr>Arial Unicode MS</vt:lpstr>
      <vt:lpstr>Office 主题_2</vt:lpstr>
      <vt:lpstr>   第八章      计算属性和侦听器 </vt:lpstr>
      <vt:lpstr>本章任务</vt:lpstr>
      <vt:lpstr>本章目标</vt:lpstr>
      <vt:lpstr>   计算属性</vt:lpstr>
      <vt:lpstr>   百度地图基本介绍2-1</vt:lpstr>
      <vt:lpstr>   百度地图基本介绍2-2</vt:lpstr>
      <vt:lpstr>   百度地图基本使用3-1</vt:lpstr>
      <vt:lpstr>   百度地图基本使用3-2</vt:lpstr>
      <vt:lpstr>   百度地图基本使用3-3</vt:lpstr>
      <vt:lpstr>学员操作—购物车</vt:lpstr>
      <vt:lpstr>共性问题集中讲解</vt:lpstr>
      <vt:lpstr>   百度地图基本介绍2-2</vt:lpstr>
      <vt:lpstr> 什么是计算属性2-1</vt:lpstr>
      <vt:lpstr> 什么是计算属性2-2</vt:lpstr>
      <vt:lpstr> 计算属性用法3-1</vt:lpstr>
      <vt:lpstr> 计算属性用法3-2</vt:lpstr>
      <vt:lpstr> 计算属性用法3-3</vt:lpstr>
      <vt:lpstr> 计算属性缓存2-1</vt:lpstr>
      <vt:lpstr> 计算属性缓存2-2</vt:lpstr>
      <vt:lpstr>总结</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谢伟民</dc:creator>
  <cp:lastModifiedBy>小蜗牛</cp:lastModifiedBy>
  <cp:revision>1541</cp:revision>
  <dcterms:created xsi:type="dcterms:W3CDTF">2018-02-05T01:07:00Z</dcterms:created>
  <dcterms:modified xsi:type="dcterms:W3CDTF">2018-08-22T09:07:02Z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