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719" r:id="rId5"/>
    <p:sldId id="722" r:id="rId6"/>
    <p:sldId id="1115" r:id="rId7"/>
    <p:sldId id="1095" r:id="rId8"/>
    <p:sldId id="1096" r:id="rId9"/>
    <p:sldId id="1098" r:id="rId10"/>
    <p:sldId id="1099" r:id="rId11"/>
    <p:sldId id="1100" r:id="rId12"/>
    <p:sldId id="1097" r:id="rId13"/>
    <p:sldId id="1036" r:id="rId14"/>
    <p:sldId id="1116" r:id="rId15"/>
    <p:sldId id="1117" r:id="rId16"/>
    <p:sldId id="1118" r:id="rId17"/>
    <p:sldId id="1119" r:id="rId18"/>
    <p:sldId id="1120" r:id="rId19"/>
    <p:sldId id="1121" r:id="rId20"/>
    <p:sldId id="1122" r:id="rId21"/>
    <p:sldId id="1123" r:id="rId22"/>
    <p:sldId id="716" r:id="rId23"/>
    <p:sldId id="717" r:id="rId24"/>
    <p:sldId id="718" r:id="rId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C77A"/>
    <a:srgbClr val="40D59B"/>
    <a:srgbClr val="5CDBAA"/>
    <a:srgbClr val="A6EBD1"/>
    <a:srgbClr val="A0C101"/>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896"/>
    <p:restoredTop sz="76994"/>
  </p:normalViewPr>
  <p:slideViewPr>
    <p:cSldViewPr snapToGrid="0" showGuides="1">
      <p:cViewPr varScale="1">
        <p:scale>
          <a:sx n="50" d="100"/>
          <a:sy n="50" d="100"/>
        </p:scale>
        <p:origin x="-1746" y="-84"/>
      </p:cViewPr>
      <p:guideLst>
        <p:guide orient="horz" pos="1977"/>
        <p:guide pos="2937"/>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solidFill>
                  <a:srgbClr val="898989"/>
                </a:solidFill>
                <a:sym typeface="微软雅黑" panose="020B0503020204020204" pitchFamily="34" charset="-122"/>
              </a:rPr>
            </a:fld>
            <a:endParaRPr lang="zh-CN" altLang="en-US" sz="1200" dirty="0">
              <a:solidFill>
                <a:srgbClr val="898989"/>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Arial" panose="020B0604020202020204" pitchFamily="34" charset="0"/>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TextEdit="1"/>
          </p:cNvSpPr>
          <p:nvPr>
            <p:ph type="sldImg"/>
          </p:nvPr>
        </p:nvSpPr>
        <p:spPr>
          <a:ln>
            <a:miter lim="800000"/>
          </a:ln>
        </p:spPr>
      </p:sp>
      <p:sp>
        <p:nvSpPr>
          <p:cNvPr id="13315" name="文本占位符 2"/>
          <p:cNvSpPr/>
          <p:nvPr>
            <p:ph type="body"/>
          </p:nvPr>
        </p:nvSpPr>
        <p:spPr/>
        <p:txBody>
          <a:bodyPr wrap="square" lIns="91440" tIns="45720" rIns="91440" bIns="45720"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、梳理项目技能点和实现思路一定要对着项目截图查看</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登录页还会牵扯到登录状态统一管理的内容，使用Vuex保存登录的状态，如果用户在没有登录的情况，想购买门票，肯定需要跳转登录页进行登录，然后获得唯一的token值时候，进行路由的重定向跳传回到原来的页面</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、体育页、舞蹈古典页、亲子页、摇滚页、戏剧页是非常类似的页面，这里称这五个页面为栏目页，这五个页面只是展示类目上的区别，使用的技术基本一致，所以把这五个页面的特有技能点做综合的梳理</a:t>
            </a:r>
            <a:endParaRPr lang="zh-CN" altLang="en-US" smtClean="0">
              <a:latin typeface="Arial" panose="020B0604020202020204" pitchFamily="34" charset="0"/>
              <a:sym typeface="Arial" panose="020B0604020202020204" pitchFamily="34" charset="0"/>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idx="4294967295"/>
          </p:nvPr>
        </p:nvSpPr>
        <p:spPr/>
      </p:sp>
      <p:sp>
        <p:nvSpPr>
          <p:cNvPr id="12291" name="文本占位符 2"/>
          <p:cNvSpPr>
            <a:spLocks noGrp="1" noChangeArrowheads="1"/>
          </p:cNvSpPr>
          <p:nvPr>
            <p:ph type="body" idx="4294967295"/>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教学指导： </a:t>
            </a:r>
            <a:r>
              <a:rPr lang="zh-CN" altLang="en-US" smtClean="0">
                <a:latin typeface="Arial" panose="020B0604020202020204" pitchFamily="34" charset="0"/>
                <a:sym typeface="Arial" panose="020B0604020202020204" pitchFamily="34" charset="0"/>
              </a:rPr>
              <a:t>课程重难点，课程中重点传授给学生的知识，较难理解或掌握的知识</a:t>
            </a:r>
            <a:endParaRPr lang="en-US" altLang="zh-CN" dirty="0"/>
          </a:p>
          <a:p>
            <a:pPr eaLnBrk="1" hangingPunct="1"/>
            <a:r>
              <a:rPr lang="zh-CN" altLang="en-US" dirty="0">
                <a:sym typeface="+mn-ea"/>
              </a:rPr>
              <a:t>强调：对于重难点部分，一定要给大家指明，让大家心里有底；</a:t>
            </a:r>
            <a:endParaRPr lang="zh-CN" altLang="en-US" dirty="0"/>
          </a:p>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12292"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BFFB710E-E9EC-4E36-B125-4C4F5DDC8176}"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rPr>
              <a:t>教学指导；</a:t>
            </a:r>
            <a:endParaRPr lang="en-US" altLang="zh-CN" dirty="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DDB0C73-0033-4FE0-B621-45CB7BBE68EB}"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教学指导：</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miter lim="800000"/>
          </a:ln>
        </p:spPr>
      </p:sp>
      <p:sp>
        <p:nvSpPr>
          <p:cNvPr id="16387" name="备注占位符 2"/>
          <p:cNvSpPr>
            <a:spLocks noGrp="1"/>
          </p:cNvSpPr>
          <p:nvPr>
            <p:ph type="body"/>
          </p:nvPr>
        </p:nvSpPr>
        <p:spPr/>
        <p:txBody>
          <a:bodyPr wrap="square" lIns="91440" tIns="45720" rIns="91440" bIns="45720" anchor="t"/>
          <a:p>
            <a:pPr lvl="0"/>
            <a:r>
              <a:rPr lang="zh-CN" altLang="en-US" dirty="0"/>
              <a:t>扫码进</a:t>
            </a:r>
            <a:r>
              <a:rPr lang="en-US" altLang="zh-CN" dirty="0"/>
              <a:t>QQ</a:t>
            </a:r>
            <a:r>
              <a:rPr lang="zh-CN" altLang="en-US" dirty="0"/>
              <a:t>群的二维码一般不需要在各个产品</a:t>
            </a:r>
            <a:r>
              <a:rPr lang="en-US" altLang="zh-CN" dirty="0"/>
              <a:t>PPT</a:t>
            </a:r>
            <a:r>
              <a:rPr lang="zh-CN" altLang="en-US" dirty="0"/>
              <a:t>中体现，</a:t>
            </a:r>
            <a:endParaRPr lang="en-US" altLang="zh-CN" dirty="0"/>
          </a:p>
          <a:p>
            <a:pPr lvl="0"/>
            <a:r>
              <a:rPr lang="zh-CN" altLang="en-US" dirty="0"/>
              <a:t>一般出现在直播课或其他类型的课程中，根据实际情况决定是否需要此二维码。</a:t>
            </a:r>
            <a:endParaRPr lang="en-US" altLang="zh-CN" dirty="0"/>
          </a:p>
          <a:p>
            <a:pPr lvl="0"/>
            <a:r>
              <a:rPr lang="zh-CN" altLang="en-US" dirty="0"/>
              <a:t>注意此二维码根据要进去的</a:t>
            </a:r>
            <a:r>
              <a:rPr lang="en-US" altLang="zh-CN" dirty="0"/>
              <a:t>QQ</a:t>
            </a:r>
            <a:r>
              <a:rPr lang="zh-CN" altLang="en-US" dirty="0"/>
              <a:t>群，二维码各不相同，请使用者自行制作添加。</a:t>
            </a: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、参考链接：http://assets.kgc.cn/upload/file/20180817/1534496004594398.pdf</a:t>
            </a:r>
            <a:endParaRPr lang="zh-CN" altLang="en-US" smtClean="0">
              <a:latin typeface="Arial" panose="020B0604020202020204" pitchFamily="34" charset="0"/>
              <a:sym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a:t>
            </a:r>
            <a:r>
              <a:rPr lang="en-US" altLang="zh-CN" smtClean="0">
                <a:latin typeface="Arial" panose="020B0604020202020204" pitchFamily="34" charset="0"/>
                <a:sym typeface="Arial" panose="020B0604020202020204" pitchFamily="34" charset="0"/>
              </a:rPr>
              <a:t>项目架构设计这块的内容还是比较复杂的，包含的内容比较多</a:t>
            </a:r>
            <a:endParaRPr lang="en-US" altLang="zh-CN"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r>
              <a:rPr lang="en-US" altLang="zh-CN" smtClean="0">
                <a:solidFill>
                  <a:srgbClr val="FF0000"/>
                </a:solidFill>
                <a:latin typeface="Arial" panose="020B0604020202020204" pitchFamily="34" charset="0"/>
                <a:sym typeface="+mn-ea"/>
              </a:rPr>
              <a:t>2</a:t>
            </a:r>
            <a:r>
              <a:rPr lang="zh-CN" altLang="en-US" smtClean="0">
                <a:solidFill>
                  <a:srgbClr val="FF0000"/>
                </a:solidFill>
                <a:latin typeface="Arial" panose="020B0604020202020204" pitchFamily="34" charset="0"/>
                <a:sym typeface="+mn-ea"/>
              </a:rPr>
              <a:t>、使用OSChina进行代码版本管理的内容可以参考http://assets.kgc.cn/upload/file/20180817/1534495937816183.pdf</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solidFill>
                  <a:srgbClr val="FF0000"/>
                </a:solidFill>
                <a:latin typeface="Arial" panose="020B0604020202020204" pitchFamily="34" charset="0"/>
                <a:sym typeface="+mn-ea"/>
              </a:rPr>
              <a:t>1</a:t>
            </a:r>
            <a:r>
              <a:rPr lang="zh-CN" altLang="en-US" smtClean="0">
                <a:solidFill>
                  <a:srgbClr val="FF0000"/>
                </a:solidFill>
                <a:latin typeface="Arial" panose="020B0604020202020204" pitchFamily="34" charset="0"/>
                <a:sym typeface="+mn-ea"/>
              </a:rPr>
              <a:t>、ES6在企业级开发中使用越来越频繁，而且和前端的流行框架使用结合紧密，所以ES6这块的内容需要重点掌握</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1</a:t>
            </a:r>
            <a:r>
              <a:rPr lang="zh-CN" altLang="en-US" smtClean="0">
                <a:latin typeface="Arial" panose="020B0604020202020204" pitchFamily="34" charset="0"/>
                <a:sym typeface="Arial" panose="020B0604020202020204" pitchFamily="34" charset="0"/>
              </a:rPr>
              <a:t>、接下来梳理大觅项目技能点</a:t>
            </a:r>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	</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sym typeface="Arial" panose="020B0604020202020204" pitchFamily="34" charset="0"/>
              </a:rPr>
              <a:t>	</a:t>
            </a:r>
            <a:endParaRPr lang="zh-CN" altLang="en-US" smtClean="0">
              <a:latin typeface="Arial" panose="020B0604020202020204" pitchFamily="34" charset="0"/>
            </a:endParaRPr>
          </a:p>
          <a:p>
            <a:pPr eaLnBrk="1" hangingPunct="1"/>
            <a:endParaRPr lang="zh-CN" altLang="en-US" smtClean="0">
              <a:latin typeface="Arial" panose="020B0604020202020204" pitchFamily="34" charset="0"/>
              <a:sym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p:sp>
      <p:sp>
        <p:nvSpPr>
          <p:cNvPr id="13315" name="文本占位符 2"/>
          <p:cNvSpPr>
            <a:spLocks noGrp="1" noChangeArrowheads="1"/>
          </p:cNvSpPr>
          <p:nvPr>
            <p:ph type="body" idx="4294967295"/>
          </p:nvPr>
        </p:nvSpPr>
        <p:spPr/>
        <p:txBody>
          <a:bodyPr/>
          <a:lstStyle/>
          <a:p>
            <a:pPr eaLnBrk="1" hangingPunct="1"/>
            <a:r>
              <a:rPr lang="zh-CN" altLang="en-US" smtClean="0">
                <a:latin typeface="Arial" panose="020B0604020202020204" pitchFamily="34" charset="0"/>
                <a:sym typeface="Arial" panose="020B0604020202020204" pitchFamily="34" charset="0"/>
              </a:rPr>
              <a:t>层次步骤</a:t>
            </a:r>
            <a:endParaRPr lang="zh-CN" altLang="en-US" smtClean="0">
              <a:latin typeface="Arial" panose="020B0604020202020204" pitchFamily="34" charset="0"/>
              <a:sym typeface="Arial" panose="020B0604020202020204" pitchFamily="34" charset="0"/>
            </a:endParaRPr>
          </a:p>
          <a:p>
            <a:pPr eaLnBrk="1" hangingPunct="1"/>
            <a:r>
              <a:rPr lang="en-US" altLang="zh-CN" smtClean="0">
                <a:latin typeface="Arial" panose="020B0604020202020204" pitchFamily="34" charset="0"/>
              </a:rPr>
              <a:t>1</a:t>
            </a:r>
            <a:r>
              <a:rPr lang="zh-CN" altLang="en-US" smtClean="0">
                <a:latin typeface="Arial" panose="020B0604020202020204" pitchFamily="34" charset="0"/>
              </a:rPr>
              <a:t>、了解了大觅项目的公共技能点，接下来按照页面正式对大觅项目进行技能点进行梳理。</a:t>
            </a:r>
            <a:endParaRPr lang="zh-CN" altLang="en-US" smtClean="0">
              <a:latin typeface="Arial" panose="020B0604020202020204" pitchFamily="34" charset="0"/>
            </a:endParaRPr>
          </a:p>
          <a:p>
            <a:pPr eaLnBrk="1" hangingPunct="1"/>
            <a:r>
              <a:rPr lang="zh-CN" altLang="en-US" smtClean="0">
                <a:solidFill>
                  <a:srgbClr val="FF0000"/>
                </a:solidFill>
                <a:latin typeface="Arial" panose="020B0604020202020204" pitchFamily="34" charset="0"/>
                <a:sym typeface="+mn-ea"/>
              </a:rPr>
              <a:t> </a:t>
            </a:r>
            <a:endParaRPr lang="zh-CN" altLang="en-US" smtClean="0">
              <a:solidFill>
                <a:srgbClr val="FF0000"/>
              </a:solidFill>
              <a:latin typeface="Arial" panose="020B0604020202020204" pitchFamily="34" charset="0"/>
              <a:sym typeface="+mn-ea"/>
            </a:endParaRPr>
          </a:p>
        </p:txBody>
      </p:sp>
      <p:sp>
        <p:nvSpPr>
          <p:cNvPr id="13316" name="灯片编号占位符 3"/>
          <p:cNvSpPr>
            <a:spLocks noGrp="1" noChangeArrowheads="1"/>
          </p:cNvSpPr>
          <p:nvPr>
            <p:ph type="sldNum" sz="quarter" idx="5"/>
          </p:nvPr>
        </p:nvSpPr>
        <p:spPr bwMode="auto">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fld id="{CFA60C51-E2AC-4C12-A8B4-E1C3C3D8155F}"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1" name="标题 1"/>
          <p:cNvSpPr>
            <a:spLocks noGrp="1"/>
          </p:cNvSpPr>
          <p:nvPr>
            <p:ph type="ctrTitle"/>
          </p:nvPr>
        </p:nvSpPr>
        <p:spPr>
          <a:xfrm>
            <a:off x="914401" y="1566853"/>
            <a:ext cx="10363200" cy="1782571"/>
          </a:xfrm>
          <a:prstGeom prst="rect">
            <a:avLst/>
          </a:prstGeom>
          <a:noFill/>
          <a:ln w="9525">
            <a:noFill/>
            <a:miter/>
          </a:ln>
        </p:spPr>
        <p:txBody>
          <a:bodyPr>
            <a:normAutofit/>
          </a:bodyPr>
          <a:lstStyle>
            <a:lvl1pPr lvl="0" algn="ctr">
              <a:defRPr sz="6135" b="1" kern="1200">
                <a:solidFill>
                  <a:schemeClr val="tx1">
                    <a:lumMod val="75000"/>
                    <a:lumOff val="25000"/>
                  </a:schemeClr>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3373442"/>
            <a:ext cx="8534401" cy="637540"/>
          </a:xfrm>
          <a:prstGeom prst="rect">
            <a:avLst/>
          </a:prstGeom>
          <a:noFill/>
          <a:ln w="9525">
            <a:noFill/>
            <a:miter/>
          </a:ln>
        </p:spPr>
        <p:txBody>
          <a:bodyPr>
            <a:normAutofit/>
          </a:bodyPr>
          <a:lstStyle>
            <a:lvl1pPr marL="0" marR="0" lvl="0" indent="0" algn="ctr" defTabSz="1218565" rtl="0" eaLnBrk="0" fontAlgn="base" latinLnBrk="0" hangingPunct="0">
              <a:lnSpc>
                <a:spcPct val="100000"/>
              </a:lnSpc>
              <a:spcBef>
                <a:spcPct val="20000"/>
              </a:spcBef>
              <a:spcAft>
                <a:spcPct val="0"/>
              </a:spcAft>
              <a:buClr>
                <a:srgbClr val="A0C101"/>
              </a:buClr>
              <a:buSzTx/>
              <a:buFont typeface="Wingdings" panose="05000000000000000000" pitchFamily="2" charset="2"/>
              <a:buNone/>
              <a:defRPr sz="2645" b="1" kern="1200">
                <a:solidFill>
                  <a:schemeClr val="tx1">
                    <a:lumMod val="75000"/>
                    <a:lumOff val="25000"/>
                  </a:schemeClr>
                </a:solidFill>
              </a:defRPr>
            </a:lvl1pPr>
            <a:lvl2pPr marL="0" lvl="1" indent="609600" algn="l">
              <a:buNone/>
              <a:defRPr sz="3175" kern="1200">
                <a:solidFill>
                  <a:schemeClr val="tx1"/>
                </a:solidFill>
              </a:defRPr>
            </a:lvl2pPr>
            <a:lvl3pPr marL="0" lvl="2" indent="609600" algn="l">
              <a:buNone/>
              <a:defRPr sz="3175" kern="1200">
                <a:solidFill>
                  <a:schemeClr val="tx1"/>
                </a:solidFill>
              </a:defRPr>
            </a:lvl3pPr>
            <a:lvl4pPr marL="0" lvl="3" indent="609600" algn="l">
              <a:buNone/>
              <a:defRPr sz="3175" kern="1200">
                <a:solidFill>
                  <a:schemeClr val="tx1"/>
                </a:solidFill>
              </a:defRPr>
            </a:lvl4pPr>
            <a:lvl5pPr marL="0" lvl="4" indent="609600" algn="l">
              <a:buNone/>
              <a:defRPr sz="3175" kern="1200">
                <a:solidFill>
                  <a:schemeClr val="tx1"/>
                </a:solidFill>
              </a:defRPr>
            </a:lvl5pPr>
          </a:lstStyle>
          <a:p>
            <a:pPr lvl="0"/>
            <a:r>
              <a:rPr lang="zh-CN" altLang="en-US" noProof="1"/>
              <a:t>单击此处编辑母版副标题样式</a:t>
            </a:r>
            <a:endParaRPr lang="zh-CN" altLang="en-US" noProof="1"/>
          </a:p>
          <a:p>
            <a:pPr lvl="0"/>
            <a:endParaRPr lang="zh-CN" altLang="en-US" noProof="1"/>
          </a:p>
        </p:txBody>
      </p:sp>
      <p:pic>
        <p:nvPicPr>
          <p:cNvPr id="2" name="图片 1" descr="封面-BG"/>
          <p:cNvPicPr>
            <a:picLocks noChangeAspect="1"/>
          </p:cNvPicPr>
          <p:nvPr userDrawn="1"/>
        </p:nvPicPr>
        <p:blipFill>
          <a:blip r:embed="rId2"/>
          <a:stretch>
            <a:fillRect/>
          </a:stretch>
        </p:blipFill>
        <p:spPr>
          <a:xfrm>
            <a:off x="-114935" y="-20955"/>
            <a:ext cx="12232640" cy="68802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E:\设计\06-2018\前端5.0PPT\目录-bg.png目录-bg"/>
          <p:cNvPicPr>
            <a:picLocks noChangeAspect="1"/>
          </p:cNvPicPr>
          <p:nvPr userDrawn="1"/>
        </p:nvPicPr>
        <p:blipFill>
          <a:blip r:embed="rId2"/>
          <a:srcRect/>
          <a:stretch>
            <a:fillRect/>
          </a:stretch>
        </p:blipFill>
        <p:spPr>
          <a:xfrm>
            <a:off x="-10160" y="-11747"/>
            <a:ext cx="12212955" cy="6869430"/>
          </a:xfrm>
          <a:prstGeom prst="rect">
            <a:avLst/>
          </a:prstGeom>
        </p:spPr>
      </p:pic>
      <p:sp>
        <p:nvSpPr>
          <p:cNvPr id="2" name="标题 1"/>
          <p:cNvSpPr>
            <a:spLocks noGrp="1"/>
          </p:cNvSpPr>
          <p:nvPr>
            <p:ph type="title" hasCustomPrompt="1"/>
          </p:nvPr>
        </p:nvSpPr>
        <p:spPr>
          <a:xfrm>
            <a:off x="2697480" y="2590800"/>
            <a:ext cx="1341120" cy="1143000"/>
          </a:xfrm>
        </p:spPr>
        <p:txBody>
          <a:bodyPr/>
          <a:lstStyle>
            <a:lvl1pPr>
              <a:defRPr sz="3600">
                <a:solidFill>
                  <a:schemeClr val="tx1">
                    <a:lumMod val="85000"/>
                    <a:lumOff val="15000"/>
                  </a:schemeClr>
                </a:solidFill>
              </a:defRPr>
            </a:lvl1pPr>
          </a:lstStyle>
          <a:p>
            <a:r>
              <a:rPr lang="zh-CN" altLang="en-US"/>
              <a:t>目录</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pic>
        <p:nvPicPr>
          <p:cNvPr id="5" name="图片 4" descr="内页"/>
          <p:cNvPicPr>
            <a:picLocks noChangeAspect="1"/>
          </p:cNvPicPr>
          <p:nvPr userDrawn="1"/>
        </p:nvPicPr>
        <p:blipFill>
          <a:blip r:embed="rId2"/>
          <a:stretch>
            <a:fillRect/>
          </a:stretch>
        </p:blipFill>
        <p:spPr>
          <a:xfrm>
            <a:off x="0" y="0"/>
            <a:ext cx="12192000" cy="6857365"/>
          </a:xfrm>
          <a:prstGeom prst="rect">
            <a:avLst/>
          </a:prstGeom>
        </p:spPr>
      </p:pic>
      <p:pic>
        <p:nvPicPr>
          <p:cNvPr id="3074" name="图片 5" descr="C:\Users\xuejie.yu\AppData\Local\Temp\WeChat Files\3a2b4010043f5c844d38aa2b9f5f63b.png"/>
          <p:cNvPicPr>
            <a:picLocks noChangeAspect="1"/>
          </p:cNvPicPr>
          <p:nvPr userDrawn="1"/>
        </p:nvPicPr>
        <p:blipFill>
          <a:blip r:embed="rId3"/>
          <a:stretch>
            <a:fillRect/>
          </a:stretch>
        </p:blipFill>
        <p:spPr>
          <a:xfrm>
            <a:off x="8412163" y="6076950"/>
            <a:ext cx="3779837" cy="781050"/>
          </a:xfrm>
          <a:prstGeom prst="rect">
            <a:avLst/>
          </a:prstGeom>
          <a:noFill/>
          <a:ln w="9525">
            <a:noFill/>
          </a:ln>
        </p:spPr>
      </p:pic>
      <p:sp>
        <p:nvSpPr>
          <p:cNvPr id="2" name="标题 1"/>
          <p:cNvSpPr>
            <a:spLocks noGrp="1"/>
          </p:cNvSpPr>
          <p:nvPr>
            <p:ph type="title"/>
          </p:nvPr>
        </p:nvSpPr>
        <p:spPr>
          <a:xfrm>
            <a:off x="790575" y="276016"/>
            <a:ext cx="9518680" cy="942340"/>
          </a:xfrm>
        </p:spPr>
        <p:txBody>
          <a:bodyPr/>
          <a:lstStyle>
            <a:lvl1pPr>
              <a:defRPr sz="3705">
                <a:solidFill>
                  <a:schemeClr val="tx1">
                    <a:lumMod val="75000"/>
                    <a:lumOff val="25000"/>
                  </a:schemeClr>
                </a:solidFill>
              </a:defRPr>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771525" y="1308100"/>
            <a:ext cx="10687685" cy="4818380"/>
          </a:xfrm>
        </p:spPr>
        <p:txBody>
          <a:bodyPr/>
          <a:lstStyle>
            <a:lvl1pPr marL="609600" indent="-609600">
              <a:lnSpc>
                <a:spcPct val="140000"/>
              </a:lnSpc>
              <a:buClr>
                <a:srgbClr val="40D59B"/>
              </a:buClr>
              <a:buFont typeface="Wingdings" panose="05000000000000000000" charset="0"/>
              <a:buChar char=""/>
              <a:defRPr sz="2600" b="1">
                <a:solidFill>
                  <a:schemeClr val="tx1">
                    <a:lumMod val="75000"/>
                    <a:lumOff val="25000"/>
                  </a:schemeClr>
                </a:solidFill>
              </a:defRPr>
            </a:lvl1pPr>
            <a:lvl2pPr marL="1066800" indent="-457200">
              <a:lnSpc>
                <a:spcPct val="120000"/>
              </a:lnSpc>
              <a:buClr>
                <a:srgbClr val="40D59B"/>
              </a:buClr>
              <a:buSzPct val="90000"/>
              <a:buFont typeface="Wingdings" panose="05000000000000000000" charset="0"/>
              <a:buChar char=""/>
              <a:defRPr sz="2200">
                <a:solidFill>
                  <a:schemeClr val="tx1">
                    <a:lumMod val="75000"/>
                    <a:lumOff val="25000"/>
                  </a:schemeClr>
                </a:solidFill>
              </a:defRPr>
            </a:lvl2pPr>
            <a:lvl3pPr marL="1600200" indent="-381000">
              <a:lnSpc>
                <a:spcPct val="130000"/>
              </a:lnSpc>
              <a:buClr>
                <a:srgbClr val="40D59B"/>
              </a:buClr>
              <a:buSzPct val="85000"/>
              <a:buFont typeface="Wingdings" panose="05000000000000000000" charset="0"/>
              <a:buChar char="q"/>
              <a:defRPr sz="2000" b="0">
                <a:solidFill>
                  <a:schemeClr val="tx1">
                    <a:lumMod val="75000"/>
                    <a:lumOff val="25000"/>
                  </a:schemeClr>
                </a:solidFill>
              </a:defRPr>
            </a:lvl3pPr>
            <a:lvl4pPr marL="2209800" indent="-381000">
              <a:buClr>
                <a:srgbClr val="40D59B"/>
              </a:buClr>
              <a:buFont typeface="Wingdings" panose="05000000000000000000" charset="0"/>
              <a:buChar char="q"/>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6" name="灯片编号占位符 3"/>
          <p:cNvSpPr>
            <a:spLocks noGrp="1"/>
          </p:cNvSpPr>
          <p:nvPr userDrawn="1"/>
        </p:nvSpPr>
        <p:spPr>
          <a:xfrm>
            <a:off x="687388" y="6284278"/>
            <a:ext cx="2133600" cy="365125"/>
          </a:xfrm>
          <a:prstGeom prst="rect">
            <a:avLst/>
          </a:prstGeom>
        </p:spPr>
        <p:txBody>
          <a:bodyPr/>
          <a:lstStyle>
            <a:defPPr>
              <a:defRPr lang="zh-CN"/>
            </a:defPPr>
            <a:lvl1pPr marL="0" algn="r" defTabSz="914400" rtl="0" eaLnBrk="1" latinLnBrk="0" hangingPunct="1">
              <a:defRPr sz="1200" kern="1200">
                <a:solidFill>
                  <a:schemeClr val="tx1"/>
                </a:solidFill>
                <a:latin typeface="Arial" panose="020B0604020202020204" pitchFamily="34" charset="0"/>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fld id="{0F2CF01B-DEC6-419C-B3B6-D9E741443E72}" type="slidenum">
              <a:rPr lang="zh-CN" altLang="en-US" sz="1800" smtClean="0"/>
            </a:fld>
            <a:r>
              <a:rPr lang="en-US" altLang="zh-CN" sz="1800" smtClean="0"/>
              <a:t>/22</a:t>
            </a: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自定义版式">
    <p:bg>
      <p:bgPr>
        <a:solidFill>
          <a:schemeClr val="bg1"/>
        </a:solidFill>
        <a:effectLst/>
      </p:bgPr>
    </p:bg>
    <p:spTree>
      <p:nvGrpSpPr>
        <p:cNvPr id="1" name=""/>
        <p:cNvGrpSpPr/>
        <p:nvPr/>
      </p:nvGrpSpPr>
      <p:grpSpPr>
        <a:xfrm>
          <a:off x="0" y="0"/>
          <a:ext cx="0" cy="0"/>
          <a:chOff x="0" y="0"/>
          <a:chExt cx="0" cy="0"/>
        </a:xfrm>
      </p:grpSpPr>
      <p:pic>
        <p:nvPicPr>
          <p:cNvPr id="3" name="图片 2" descr="小章节封面"/>
          <p:cNvPicPr>
            <a:picLocks noChangeAspect="1"/>
          </p:cNvPicPr>
          <p:nvPr userDrawn="1"/>
        </p:nvPicPr>
        <p:blipFill>
          <a:blip r:embed="rId2"/>
          <a:stretch>
            <a:fillRect/>
          </a:stretch>
        </p:blipFill>
        <p:spPr>
          <a:xfrm>
            <a:off x="-17780" y="-9525"/>
            <a:ext cx="12228195" cy="6877685"/>
          </a:xfrm>
          <a:prstGeom prst="rect">
            <a:avLst/>
          </a:prstGeom>
        </p:spPr>
      </p:pic>
      <p:sp>
        <p:nvSpPr>
          <p:cNvPr id="2" name="标题 1"/>
          <p:cNvSpPr>
            <a:spLocks noGrp="1"/>
          </p:cNvSpPr>
          <p:nvPr>
            <p:ph type="title"/>
          </p:nvPr>
        </p:nvSpPr>
        <p:spPr>
          <a:xfrm>
            <a:off x="4229100" y="2436813"/>
            <a:ext cx="10972800" cy="1143000"/>
          </a:xfrm>
        </p:spPr>
        <p:txBody>
          <a:bodyPr/>
          <a:lstStyle>
            <a:lvl1pPr>
              <a:defRPr>
                <a:solidFill>
                  <a:schemeClr val="tx1">
                    <a:lumMod val="75000"/>
                    <a:lumOff val="25000"/>
                  </a:schemeClr>
                </a:solidFill>
              </a:defRPr>
            </a:lvl1pPr>
          </a:lstStyle>
          <a:p>
            <a:r>
              <a:rPr lang="zh-CN" altLang="en-US" noProof="1"/>
              <a:t>单击此处编辑母版标题样式</a:t>
            </a:r>
            <a:endParaRPr lang="zh-CN" altLang="en-US" noProof="1"/>
          </a:p>
        </p:txBody>
      </p:sp>
      <p:sp>
        <p:nvSpPr>
          <p:cNvPr id="8" name="灯片编号占位符 4"/>
          <p:cNvSpPr>
            <a:spLocks noGrp="1"/>
          </p:cNvSpPr>
          <p:nvPr>
            <p:ph type="sldNum" sz="quarter" idx="4"/>
          </p:nvPr>
        </p:nvSpPr>
        <p:spPr>
          <a:xfrm>
            <a:off x="311150" y="6272213"/>
            <a:ext cx="2844800" cy="366713"/>
          </a:xfrm>
          <a:prstGeom prst="rect">
            <a:avLst/>
          </a:prstGeom>
        </p:spPr>
        <p:txBody>
          <a:bodyPr/>
          <a:p>
            <a:fld id="{9A0DB2DC-4C9A-4742-B13C-FB6460FD3503}" type="slidenum">
              <a:rPr lang="zh-CN" altLang="en-US" dirty="0">
                <a:latin typeface="微软雅黑" panose="020B0503020204020204" pitchFamily="34" charset="-122"/>
              </a:rPr>
            </a:fld>
            <a:r>
              <a:rPr lang="en-US" altLang="zh-CN" dirty="0">
                <a:latin typeface="微软雅黑" panose="020B0503020204020204" pitchFamily="34" charset="-122"/>
              </a:rPr>
              <a:t>/20</a:t>
            </a:r>
            <a:endParaRPr lang="zh-CN" altLang="en-US" dirty="0">
              <a:latin typeface="微软雅黑" panose="020B0503020204020204" pitchFamily="34" charset="-122"/>
            </a:endParaRPr>
          </a:p>
        </p:txBody>
      </p:sp>
      <p:pic>
        <p:nvPicPr>
          <p:cNvPr id="7171" name="图片 3"/>
          <p:cNvPicPr>
            <a:picLocks noChangeAspect="1"/>
          </p:cNvPicPr>
          <p:nvPr userDrawn="1"/>
        </p:nvPicPr>
        <p:blipFill>
          <a:blip r:embed="rId3"/>
          <a:stretch>
            <a:fillRect/>
          </a:stretch>
        </p:blipFill>
        <p:spPr>
          <a:xfrm>
            <a:off x="8391525" y="6169025"/>
            <a:ext cx="3552825" cy="66040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bg>
      <p:bgPr>
        <a:solidFill>
          <a:schemeClr val="bg1"/>
        </a:solidFill>
        <a:effectLst/>
      </p:bgPr>
    </p:bg>
    <p:spTree>
      <p:nvGrpSpPr>
        <p:cNvPr id="1" name=""/>
        <p:cNvGrpSpPr/>
        <p:nvPr/>
      </p:nvGrpSpPr>
      <p:grpSpPr>
        <a:xfrm>
          <a:off x="0" y="0"/>
          <a:ext cx="0" cy="0"/>
          <a:chOff x="0" y="0"/>
          <a:chExt cx="0" cy="0"/>
        </a:xfrm>
      </p:grpSpPr>
      <p:sp>
        <p:nvSpPr>
          <p:cNvPr id="6"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pic>
        <p:nvPicPr>
          <p:cNvPr id="5123" name="图片 6"/>
          <p:cNvPicPr>
            <a:picLocks noChangeAspect="1"/>
          </p:cNvPicPr>
          <p:nvPr userDrawn="1"/>
        </p:nvPicPr>
        <p:blipFill>
          <a:blip r:embed="rId2"/>
          <a:stretch>
            <a:fillRect/>
          </a:stretch>
        </p:blipFill>
        <p:spPr>
          <a:xfrm>
            <a:off x="10033000" y="219075"/>
            <a:ext cx="2111375" cy="946150"/>
          </a:xfrm>
          <a:prstGeom prst="rect">
            <a:avLst/>
          </a:prstGeom>
          <a:noFill/>
          <a:ln w="9525">
            <a:noFill/>
          </a:ln>
        </p:spPr>
      </p:pic>
      <p:sp>
        <p:nvSpPr>
          <p:cNvPr id="8" name="Text Box 5"/>
          <p:cNvSpPr txBox="1">
            <a:spLocks noChangeArrowheads="1"/>
          </p:cNvSpPr>
          <p:nvPr/>
        </p:nvSpPr>
        <p:spPr bwMode="auto">
          <a:xfrm>
            <a:off x="3313113" y="1123950"/>
            <a:ext cx="5870575" cy="774700"/>
          </a:xfrm>
          <a:prstGeom prst="rect">
            <a:avLst/>
          </a:prstGeom>
          <a:noFill/>
          <a:ln>
            <a:noFill/>
          </a:ln>
        </p:spPr>
        <p:txBody>
          <a:bodyPr wrap="none" lIns="121913" tIns="60956" rIns="121913" bIns="6095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ct val="0"/>
              </a:spcAft>
              <a:buClrTx/>
              <a:buSzTx/>
              <a:buFont typeface="Arial" panose="020B0604020202020204" pitchFamily="34" charset="0"/>
              <a:buChar char="•"/>
              <a:defRPr/>
            </a:pPr>
            <a:r>
              <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扫我有更多精彩课程呦</a:t>
            </a:r>
            <a:endParaRPr kumimoji="0" lang="zh-CN" altLang="en-US" sz="423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5125" name="图片 1" descr="课工场最终蓝绿色v1-3"/>
          <p:cNvPicPr>
            <a:picLocks noChangeAspect="1"/>
          </p:cNvPicPr>
          <p:nvPr userDrawn="1"/>
        </p:nvPicPr>
        <p:blipFill>
          <a:blip r:embed="rId3"/>
          <a:stretch>
            <a:fillRect/>
          </a:stretch>
        </p:blipFill>
        <p:spPr>
          <a:xfrm>
            <a:off x="10223500" y="165100"/>
            <a:ext cx="1608138" cy="692150"/>
          </a:xfrm>
          <a:prstGeom prst="rect">
            <a:avLst/>
          </a:prstGeom>
          <a:noFill/>
          <a:ln w="9525">
            <a:noFill/>
          </a:ln>
        </p:spPr>
      </p:pic>
      <p:pic>
        <p:nvPicPr>
          <p:cNvPr id="5126" name="图片 6" descr="ppt01-01.jpg"/>
          <p:cNvPicPr>
            <a:picLocks noChangeAspect="1"/>
          </p:cNvPicPr>
          <p:nvPr userDrawn="1"/>
        </p:nvPicPr>
        <p:blipFill>
          <a:blip r:embed="rId4"/>
          <a:stretch>
            <a:fillRect/>
          </a:stretch>
        </p:blipFill>
        <p:spPr>
          <a:xfrm>
            <a:off x="0" y="0"/>
            <a:ext cx="12192000" cy="685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09600" y="274638"/>
            <a:ext cx="10972800" cy="1143000"/>
          </a:xfrm>
          <a:prstGeom prst="rect">
            <a:avLst/>
          </a:prstGeom>
          <a:noFill/>
          <a:ln w="9525">
            <a:noFill/>
          </a:ln>
        </p:spPr>
        <p:txBody>
          <a:bodyPr lIns="115214" tIns="57607" rIns="115214" bIns="57607"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609600" y="1308100"/>
            <a:ext cx="10972800" cy="4818063"/>
          </a:xfrm>
          <a:prstGeom prst="rect">
            <a:avLst/>
          </a:prstGeom>
          <a:noFill/>
          <a:ln w="9525">
            <a:noFill/>
          </a:ln>
        </p:spPr>
        <p:txBody>
          <a:bodyPr lIns="115214" tIns="57607" rIns="115214" bIns="57607"/>
          <a:p>
            <a:pPr lvl="0"/>
            <a:r>
              <a:rPr lang="en-US" altLang="en-US" dirty="0"/>
              <a:t>单击此处编辑母版文本样式</a:t>
            </a:r>
            <a:endParaRPr lang="en-US" altLang="en-US" dirty="0"/>
          </a:p>
          <a:p>
            <a:pPr lvl="1"/>
            <a:r>
              <a:rPr lang="en-US" altLang="en-US" dirty="0"/>
              <a:t>第二级</a:t>
            </a:r>
            <a:endParaRPr lang="en-US" altLang="en-US" dirty="0"/>
          </a:p>
          <a:p>
            <a:pPr lvl="2"/>
            <a:r>
              <a:rPr lang="en-US" altLang="en-US" dirty="0"/>
              <a:t>第三级</a:t>
            </a:r>
            <a:endParaRPr lang="en-US" altLang="en-US" dirty="0"/>
          </a:p>
          <a:p>
            <a:pPr lvl="3"/>
            <a:r>
              <a:rPr lang="en-US" altLang="en-US" dirty="0"/>
              <a:t>第四级</a:t>
            </a:r>
            <a:endParaRPr lang="en-US" altLang="en-US" dirty="0"/>
          </a:p>
          <a:p>
            <a:pPr lvl="4"/>
            <a:r>
              <a:rPr lang="en-US" altLang="en-US" dirty="0"/>
              <a:t>第五级</a:t>
            </a:r>
            <a:endParaRPr lang="en-US" altLang="en-US" dirty="0"/>
          </a:p>
        </p:txBody>
      </p:sp>
      <p:sp>
        <p:nvSpPr>
          <p:cNvPr id="1030" name="等腰三角形 6"/>
          <p:cNvSpPr>
            <a:spLocks noChangeArrowheads="1"/>
          </p:cNvSpPr>
          <p:nvPr/>
        </p:nvSpPr>
        <p:spPr bwMode="auto">
          <a:xfrm rot="5400000">
            <a:off x="-46037" y="454025"/>
            <a:ext cx="663575" cy="571500"/>
          </a:xfrm>
          <a:prstGeom prst="triangle">
            <a:avLst>
              <a:gd name="adj" fmla="val 50000"/>
            </a:avLst>
          </a:prstGeom>
          <a:solidFill>
            <a:srgbClr val="A0C101"/>
          </a:solidFill>
          <a:ln>
            <a:noFill/>
          </a:ln>
        </p:spPr>
        <p:txBody>
          <a:bodyPr lIns="121913" tIns="60956" rIns="121913" bIns="60956"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zh-CN" sz="1905" b="0" i="0" u="none" strike="noStrike" kern="1200" cap="none" spc="0" normalizeH="0" baseline="0" noProof="1">
              <a:ln>
                <a:noFill/>
              </a:ln>
              <a:solidFill>
                <a:srgbClr val="FFFFFF"/>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10" name="灯片编号占位符 4"/>
          <p:cNvSpPr>
            <a:spLocks noGrp="1"/>
          </p:cNvSpPr>
          <p:nvPr>
            <p:ph type="sldNum" sz="quarter" idx="4"/>
          </p:nvPr>
        </p:nvSpPr>
        <p:spPr>
          <a:xfrm>
            <a:off x="311150" y="6272213"/>
            <a:ext cx="2844800" cy="366713"/>
          </a:xfrm>
          <a:prstGeom prst="rect">
            <a:avLst/>
          </a:prstGeom>
        </p:spPr>
        <p:txBody>
          <a:bodyPr/>
          <a:lstStyle>
            <a:lvl1pPr>
              <a:defRPr sz="1500">
                <a:solidFill>
                  <a:srgbClr val="A6A6A6"/>
                </a:solidFill>
                <a:latin typeface="微软雅黑" panose="020B0503020204020204" pitchFamily="34" charset="-122"/>
              </a:defRPr>
            </a:lvl1pPr>
          </a:lstStyle>
          <a:p>
            <a:pPr lvl="0" eaLnBrk="1" hangingPunct="1"/>
            <a:fld id="{9A0DB2DC-4C9A-4742-B13C-FB6460FD3503}" type="slidenum">
              <a:rPr lang="zh-CN" altLang="en-US" dirty="0"/>
            </a:fld>
            <a:r>
              <a:rPr lang="en-US" altLang="zh-CN" sz="1500" dirty="0">
                <a:solidFill>
                  <a:srgbClr val="A6A6A6"/>
                </a:solidFill>
                <a:latin typeface="微软雅黑" panose="020B0503020204020204" pitchFamily="34" charset="-122"/>
              </a:rPr>
              <a:t>/20</a:t>
            </a:r>
            <a:endParaRPr lang="zh-CN" altLang="en-US" sz="1500" dirty="0">
              <a:solidFill>
                <a:srgbClr val="A6A6A6"/>
              </a:solidFill>
              <a:latin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700" b="1" kern="120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algn="l" rtl="0" eaLnBrk="0" fontAlgn="base" hangingPunct="0">
        <a:spcBef>
          <a:spcPct val="0"/>
        </a:spcBef>
        <a:spcAft>
          <a:spcPct val="0"/>
        </a:spcAft>
        <a:defRPr sz="3700"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6096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12192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18288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2438400" algn="l" rtl="0" fontAlgn="base">
        <a:spcBef>
          <a:spcPct val="0"/>
        </a:spcBef>
        <a:spcAft>
          <a:spcPct val="0"/>
        </a:spcAft>
        <a:defRPr sz="3705" b="1">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A0C101"/>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A0C101"/>
        </a:buClr>
        <a:buSzPct val="90000"/>
        <a:buFont typeface="Wingdings" panose="05000000000000000000" pitchFamily="2" charset="2"/>
        <a:buChar char="n"/>
        <a:defRPr sz="26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A0C101"/>
        </a:buClr>
        <a:buSzPct val="85000"/>
        <a:buFont typeface="Wingdings" panose="05000000000000000000" pitchFamily="2" charset="2"/>
        <a:buChar char="n"/>
        <a:defRPr sz="2400" b="1"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2209800" lvl="3" indent="-381000" algn="l" rtl="0" eaLnBrk="0" fontAlgn="base" hangingPunct="0">
        <a:spcBef>
          <a:spcPct val="20000"/>
        </a:spcBef>
        <a:spcAft>
          <a:spcPct val="0"/>
        </a:spcAft>
        <a:buClr>
          <a:srgbClr val="A0C101"/>
        </a:buClr>
        <a:buFont typeface="Wingdings" panose="05000000000000000000" pitchFamily="2" charset="2"/>
        <a:buChar char="n"/>
        <a:defRPr sz="2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743200" lvl="4" indent="-304800" algn="l" rtl="0" eaLnBrk="0" fontAlgn="base" hangingPunct="0">
        <a:spcBef>
          <a:spcPct val="20000"/>
        </a:spcBef>
        <a:spcAft>
          <a:spcPct val="0"/>
        </a:spcAft>
        <a:buClr>
          <a:srgbClr val="A0C10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165" lvl="5"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6pPr>
      <a:lvl7pPr marL="3961765" lvl="6"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7pPr>
      <a:lvl8pPr marL="4571365" lvl="7"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8pPr>
      <a:lvl9pPr marL="5180965" lvl="8" indent="-304800" algn="l" defTabSz="1218565" eaLnBrk="1" fontAlgn="base" latinLnBrk="0" hangingPunct="1">
        <a:spcBef>
          <a:spcPct val="20000"/>
        </a:spcBef>
        <a:buFont typeface="Arial" panose="020B0604020202020204" pitchFamily="34" charset="0"/>
        <a:buChar char="»"/>
        <a:defRPr sz="211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6pPr>
      <a:lvl7pPr marL="3656965" lvl="6"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7pPr>
      <a:lvl8pPr marL="4266565" lvl="7"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8pPr>
      <a:lvl9pPr marL="4876165" lvl="8" indent="0" algn="l" defTabSz="1218565" eaLnBrk="1" fontAlgn="base" latinLnBrk="0" hangingPunct="1">
        <a:spcBef>
          <a:spcPct val="0"/>
        </a:spcBef>
        <a:spcAft>
          <a:spcPct val="0"/>
        </a:spcAft>
        <a:buFont typeface="Arial" panose="020B0604020202020204" pitchFamily="34" charset="0"/>
        <a:buNone/>
        <a:defRPr sz="243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29.jpeg"/><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130040" y="2999105"/>
            <a:ext cx="7994650" cy="1782445"/>
          </a:xfrm>
        </p:spPr>
        <p:txBody>
          <a:bodyPr>
            <a:normAutofit fontScale="90000"/>
          </a:bodyPr>
          <a:lstStyle/>
          <a:p>
            <a:pPr lvl="0" algn="l"/>
            <a:r>
              <a:rPr lang="en-US" sz="6130" dirty="0">
                <a:sym typeface="+mn-ea"/>
              </a:rPr>
              <a:t>   </a:t>
            </a:r>
            <a:r>
              <a:rPr sz="6130" dirty="0">
                <a:sym typeface="+mn-ea"/>
              </a:rPr>
              <a:t>第</a:t>
            </a:r>
            <a:r>
              <a:rPr lang="zh-CN" sz="6130" dirty="0">
                <a:sym typeface="+mn-ea"/>
              </a:rPr>
              <a:t>十</a:t>
            </a:r>
            <a:r>
              <a:rPr sz="6130" dirty="0">
                <a:sym typeface="+mn-ea"/>
              </a:rPr>
              <a:t>章  </a:t>
            </a:r>
            <a:r>
              <a:rPr sz="6125" dirty="0">
                <a:sym typeface="+mn-ea"/>
              </a:rPr>
              <a:t>大觅项目总结</a:t>
            </a:r>
            <a:br>
              <a:rPr sz="6125" dirty="0">
                <a:sym typeface="+mn-ea"/>
              </a:rPr>
            </a:br>
            <a:endParaRPr sz="6130" dirty="0">
              <a:sym typeface="+mn-ea"/>
            </a:endParaRPr>
          </a:p>
        </p:txBody>
      </p:sp>
      <p:pic>
        <p:nvPicPr>
          <p:cNvPr id="7171" name="图片 3"/>
          <p:cNvPicPr>
            <a:picLocks noChangeAspect="1"/>
          </p:cNvPicPr>
          <p:nvPr/>
        </p:nvPicPr>
        <p:blipFill>
          <a:blip r:embed="rId1"/>
          <a:stretch>
            <a:fillRect/>
          </a:stretch>
        </p:blipFill>
        <p:spPr>
          <a:xfrm>
            <a:off x="8391525" y="6169025"/>
            <a:ext cx="3552825" cy="660400"/>
          </a:xfrm>
          <a:prstGeom prst="rect">
            <a:avLst/>
          </a:prstGeom>
          <a:noFill/>
          <a:ln w="9525">
            <a:noFill/>
          </a:ln>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首页</a:t>
            </a:r>
          </a:p>
        </p:txBody>
      </p:sp>
      <p:sp>
        <p:nvSpPr>
          <p:cNvPr id="7171" name="内容占位符 2"/>
          <p:cNvSpPr>
            <a:spLocks noGrp="1" noChangeArrowheads="1"/>
          </p:cNvSpPr>
          <p:nvPr>
            <p:ph idx="1"/>
          </p:nvPr>
        </p:nvSpPr>
        <p:spPr>
          <a:xfrm>
            <a:off x="610870" y="1218565"/>
            <a:ext cx="10914380" cy="4818380"/>
          </a:xfrm>
        </p:spPr>
        <p:txBody>
          <a:bodyPr/>
          <a:lstStyle/>
          <a:p>
            <a:r>
              <a:rPr>
                <a:sym typeface="+mn-ea"/>
              </a:rPr>
              <a:t>特有技能点梳理</a:t>
            </a:r>
            <a:r>
              <a:rPr lang="zh-CN">
                <a:sym typeface="+mn-ea"/>
              </a:rPr>
              <a:t>之前，一定要对比项目截图进行梳理效果更好</a:t>
            </a:r>
            <a:endParaRPr lang="zh-CN"/>
          </a:p>
          <a:p>
            <a:pPr lvl="1"/>
            <a:r>
              <a:rPr lang="zh-CN">
                <a:sym typeface="+mn-ea"/>
              </a:rPr>
              <a:t>实现思路</a:t>
            </a:r>
            <a:endParaRPr lang="zh-CN">
              <a:sym typeface="+mn-ea"/>
            </a:endParaRPr>
          </a:p>
          <a:p>
            <a:pPr lvl="2"/>
            <a:r>
              <a:rPr lang="zh-CN">
                <a:sym typeface="+mn-ea"/>
              </a:rPr>
              <a:t>搜索框区域,填写要搜索的内容，点击搜索按钮，利用v-on指令绑定点击事件，利用编程式路由，携带搜索内容跳转到列表页</a:t>
            </a:r>
            <a:endParaRPr lang="zh-CN">
              <a:sym typeface="+mn-ea"/>
            </a:endParaRPr>
          </a:p>
          <a:p>
            <a:pPr lvl="2"/>
            <a:r>
              <a:rPr lang="zh-CN">
                <a:sym typeface="+mn-ea"/>
              </a:rPr>
              <a:t>轮播图区域使用iView框架的轮播图组件（Carousel）进行开发</a:t>
            </a:r>
            <a:endParaRPr lang="zh-CN">
              <a:sym typeface="+mn-ea"/>
            </a:endParaRPr>
          </a:p>
          <a:p>
            <a:pPr lvl="2"/>
            <a:r>
              <a:rPr lang="zh-CN">
                <a:sym typeface="+mn-ea"/>
              </a:rPr>
              <a:t>今日推荐模块使用iView框架Tabs组件开发，内部展示内容使用v-for遍历显示</a:t>
            </a:r>
            <a:endParaRPr lang="zh-CN">
              <a:sym typeface="+mn-ea"/>
            </a:endParaRPr>
          </a:p>
          <a:p>
            <a:pPr lvl="2"/>
            <a:r>
              <a:rPr lang="zh-CN">
                <a:sym typeface="+mn-ea"/>
              </a:rPr>
              <a:t>楼层区域的布局相对简单,可以使用iView框架的Grid完成，内部列表的展示内容也需要使用v-for遍历显示</a:t>
            </a:r>
            <a:endParaRPr lang="zh-CN">
              <a:sym typeface="+mn-ea"/>
            </a:endParaRPr>
          </a:p>
          <a:p>
            <a:pPr lvl="2"/>
            <a:r>
              <a:rPr lang="zh-CN">
                <a:sym typeface="+mn-ea"/>
              </a:rPr>
              <a:t>计算属性的使用场景是在列表显示时，在获得到数据之后，用于计算每行显示的个数</a:t>
            </a:r>
            <a:endParaRPr lang="zh-CN">
              <a:sym typeface="+mn-ea"/>
            </a:endParaRPr>
          </a:p>
        </p:txBody>
      </p:sp>
      <p:pic>
        <p:nvPicPr>
          <p:cNvPr id="5" name="图片 11" descr="图10.6 首页"/>
          <p:cNvPicPr>
            <a:picLocks noChangeAspect="1"/>
          </p:cNvPicPr>
          <p:nvPr/>
        </p:nvPicPr>
        <p:blipFill>
          <a:blip r:embed="rId1"/>
          <a:stretch>
            <a:fillRect/>
          </a:stretch>
        </p:blipFill>
        <p:spPr>
          <a:xfrm>
            <a:off x="4524375" y="1387475"/>
            <a:ext cx="4191000" cy="4274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注册页面</a:t>
            </a:r>
            <a:endParaRPr sz="3700">
              <a:sym typeface="+mn-ea"/>
            </a:endParaRPr>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注册页布局很简单，主要是使用了iView框架的Form组件布局</a:t>
            </a:r>
            <a:endParaRPr lang="zh-CN">
              <a:sym typeface="+mn-ea"/>
            </a:endParaRPr>
          </a:p>
          <a:p>
            <a:pPr lvl="1"/>
            <a:r>
              <a:rPr lang="zh-CN">
                <a:sym typeface="+mn-ea"/>
              </a:rPr>
              <a:t>使用validator进行表单内容的验证，比如密码长度、验证码等</a:t>
            </a:r>
            <a:endParaRPr lang="zh-CN">
              <a:sym typeface="+mn-ea"/>
            </a:endParaRPr>
          </a:p>
          <a:p>
            <a:pPr lvl="1"/>
            <a:r>
              <a:rPr lang="zh-CN">
                <a:sym typeface="+mn-ea"/>
              </a:rPr>
              <a:t>当输入内容不符合要求的时候，使用iView框架的Message组件给用户进行友好的提示，保证能输入符合要求的内容</a:t>
            </a:r>
            <a:endParaRPr lang="zh-CN">
              <a:sym typeface="+mn-ea"/>
            </a:endParaRPr>
          </a:p>
          <a:p>
            <a:endParaRPr lang="en-US" altLang="zh-CN"/>
          </a:p>
          <a:p>
            <a:pPr lvl="0"/>
            <a:endParaRPr lang="zh-CN" altLang="en-US"/>
          </a:p>
        </p:txBody>
      </p:sp>
      <p:pic>
        <p:nvPicPr>
          <p:cNvPr id="8" name="图片 8" descr="图10.7 注册页"/>
          <p:cNvPicPr>
            <a:picLocks noChangeAspect="1"/>
          </p:cNvPicPr>
          <p:nvPr/>
        </p:nvPicPr>
        <p:blipFill>
          <a:blip r:embed="rId1"/>
          <a:stretch>
            <a:fillRect/>
          </a:stretch>
        </p:blipFill>
        <p:spPr>
          <a:xfrm>
            <a:off x="3609975" y="1805305"/>
            <a:ext cx="4747895" cy="3248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登录页面</a:t>
            </a:r>
            <a:endParaRPr sz="3700">
              <a:sym typeface="+mn-ea"/>
            </a:endParaRPr>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登录页面主要是使用了iView框架的Tabs、Form组件布局</a:t>
            </a:r>
            <a:endParaRPr lang="zh-CN">
              <a:sym typeface="+mn-ea"/>
            </a:endParaRPr>
          </a:p>
          <a:p>
            <a:pPr lvl="1"/>
            <a:r>
              <a:rPr lang="zh-CN">
                <a:sym typeface="+mn-ea"/>
              </a:rPr>
              <a:t>使用validator进行表单内容的验证，比如手机号、密码等</a:t>
            </a:r>
            <a:endParaRPr lang="zh-CN">
              <a:sym typeface="+mn-ea"/>
            </a:endParaRPr>
          </a:p>
          <a:p>
            <a:pPr lvl="1"/>
            <a:r>
              <a:rPr lang="zh-CN">
                <a:sym typeface="+mn-ea"/>
              </a:rPr>
              <a:t>当输入内容不符合要求的时候，使用iView框架的Message组件给用户进行友好的提示，保证能输入符合要求的内容</a:t>
            </a:r>
            <a:endParaRPr lang="zh-CN">
              <a:sym typeface="+mn-ea"/>
            </a:endParaRPr>
          </a:p>
          <a:p>
            <a:pPr lvl="1"/>
            <a:r>
              <a:rPr lang="zh-CN">
                <a:sym typeface="+mn-ea"/>
              </a:rPr>
              <a:t>登录页还会牵扯到登录状态统一管理的内容，使用Vuex保存登录的状态</a:t>
            </a:r>
            <a:endParaRPr lang="zh-CN">
              <a:sym typeface="+mn-ea"/>
            </a:endParaRPr>
          </a:p>
          <a:p>
            <a:endParaRPr lang="en-US" altLang="zh-CN"/>
          </a:p>
          <a:p>
            <a:pPr lvl="0"/>
            <a:endParaRPr lang="zh-CN" altLang="en-US"/>
          </a:p>
        </p:txBody>
      </p:sp>
      <p:pic>
        <p:nvPicPr>
          <p:cNvPr id="12" name="图片 12" descr="图10.8 登录页"/>
          <p:cNvPicPr>
            <a:picLocks noChangeAspect="1"/>
          </p:cNvPicPr>
          <p:nvPr/>
        </p:nvPicPr>
        <p:blipFill>
          <a:blip r:embed="rId1"/>
          <a:stretch>
            <a:fillRect/>
          </a:stretch>
        </p:blipFill>
        <p:spPr>
          <a:xfrm>
            <a:off x="4296410" y="1028065"/>
            <a:ext cx="4337685" cy="4481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列表页</a:t>
            </a:r>
            <a:endParaRPr sz="3700">
              <a:sym typeface="+mn-ea"/>
            </a:endParaRPr>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列表页筛选部分是通过获得数据利用v-for指令进行遍历渲染展示</a:t>
            </a:r>
            <a:endParaRPr lang="zh-CN">
              <a:sym typeface="+mn-ea"/>
            </a:endParaRPr>
          </a:p>
          <a:p>
            <a:pPr lvl="1"/>
            <a:r>
              <a:rPr lang="zh-CN">
                <a:sym typeface="+mn-ea"/>
              </a:rPr>
              <a:t>使用iView框架的Date-picker组件用于日历的渲染</a:t>
            </a:r>
            <a:endParaRPr lang="zh-CN">
              <a:sym typeface="+mn-ea"/>
            </a:endParaRPr>
          </a:p>
          <a:p>
            <a:pPr lvl="1"/>
            <a:r>
              <a:rPr lang="zh-CN">
                <a:sym typeface="+mn-ea"/>
              </a:rPr>
              <a:t>下方列表的展示是遍历渲染展示接口数据形成</a:t>
            </a:r>
            <a:endParaRPr lang="zh-CN">
              <a:sym typeface="+mn-ea"/>
            </a:endParaRPr>
          </a:p>
          <a:p>
            <a:pPr lvl="1"/>
            <a:r>
              <a:rPr lang="zh-CN">
                <a:sym typeface="+mn-ea"/>
              </a:rPr>
              <a:t>列表的展示有大图和列表展示两种情况，具体的实现是利用Class及Style的绑定完成</a:t>
            </a:r>
            <a:endParaRPr lang="zh-CN">
              <a:sym typeface="+mn-ea"/>
            </a:endParaRPr>
          </a:p>
          <a:p>
            <a:endParaRPr lang="en-US" altLang="zh-CN"/>
          </a:p>
          <a:p>
            <a:pPr lvl="0"/>
            <a:endParaRPr lang="zh-CN" altLang="en-US"/>
          </a:p>
        </p:txBody>
      </p:sp>
      <p:pic>
        <p:nvPicPr>
          <p:cNvPr id="29" name="图片 29" descr="图10.9 列表页"/>
          <p:cNvPicPr>
            <a:picLocks noChangeAspect="1"/>
          </p:cNvPicPr>
          <p:nvPr/>
        </p:nvPicPr>
        <p:blipFill>
          <a:blip r:embed="rId1"/>
          <a:stretch>
            <a:fillRect/>
          </a:stretch>
        </p:blipFill>
        <p:spPr>
          <a:xfrm>
            <a:off x="4526915" y="1308100"/>
            <a:ext cx="3683000" cy="4482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详情页</a:t>
            </a:r>
            <a:endParaRPr lang="zh-CN" altLang="en-US"/>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详情页布局非常常规，通过列表页传递的数据，获得模拟的数据进行渲染显示</a:t>
            </a:r>
            <a:endParaRPr lang="zh-CN">
              <a:sym typeface="+mn-ea"/>
            </a:endParaRPr>
          </a:p>
          <a:p>
            <a:pPr lvl="1"/>
            <a:r>
              <a:rPr lang="zh-CN">
                <a:sym typeface="+mn-ea"/>
              </a:rPr>
              <a:t>详情页布局的话使用iView框架的Tabs组件以及modal组件</a:t>
            </a:r>
            <a:endParaRPr lang="zh-CN">
              <a:sym typeface="+mn-ea"/>
            </a:endParaRPr>
          </a:p>
          <a:p>
            <a:pPr lvl="1"/>
            <a:r>
              <a:rPr lang="zh-CN">
                <a:sym typeface="+mn-ea"/>
              </a:rPr>
              <a:t>评论部分以及历史浏览部分均是通过调用模拟接口获得数据，通过v-for遍历数据进行显示</a:t>
            </a:r>
            <a:endParaRPr lang="zh-CN">
              <a:sym typeface="+mn-ea"/>
            </a:endParaRPr>
          </a:p>
          <a:p>
            <a:endParaRPr lang="en-US" altLang="zh-CN"/>
          </a:p>
          <a:p>
            <a:pPr lvl="0"/>
            <a:endParaRPr lang="zh-CN" altLang="en-US"/>
          </a:p>
        </p:txBody>
      </p:sp>
      <p:pic>
        <p:nvPicPr>
          <p:cNvPr id="30" name="图片 30" descr="图10.10 详情页"/>
          <p:cNvPicPr>
            <a:picLocks noChangeAspect="1"/>
          </p:cNvPicPr>
          <p:nvPr/>
        </p:nvPicPr>
        <p:blipFill>
          <a:blip r:embed="rId1"/>
          <a:stretch>
            <a:fillRect/>
          </a:stretch>
        </p:blipFill>
        <p:spPr>
          <a:xfrm>
            <a:off x="4752975" y="1529080"/>
            <a:ext cx="4739005" cy="4073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选座页</a:t>
            </a:r>
            <a:endParaRPr lang="zh-CN" altLang="en-US"/>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选座页界面划分为头部、中间选座区、右侧结算区、左下角图例区4个区域</a:t>
            </a:r>
            <a:endParaRPr lang="zh-CN">
              <a:sym typeface="+mn-ea"/>
            </a:endParaRPr>
          </a:p>
          <a:p>
            <a:pPr lvl="1"/>
            <a:r>
              <a:rPr lang="zh-CN">
                <a:sym typeface="+mn-ea"/>
              </a:rPr>
              <a:t>中间选座区的界面显示，首先需要实现选座区的可拖拽和放大事件的方法</a:t>
            </a:r>
            <a:endParaRPr lang="zh-CN">
              <a:sym typeface="+mn-ea"/>
            </a:endParaRPr>
          </a:p>
          <a:p>
            <a:pPr lvl="1"/>
            <a:r>
              <a:rPr lang="zh-CN">
                <a:sym typeface="+mn-ea"/>
              </a:rPr>
              <a:t>选座信息的添加，需要使用到map数据结构</a:t>
            </a:r>
            <a:endParaRPr lang="zh-CN">
              <a:sym typeface="+mn-ea"/>
            </a:endParaRPr>
          </a:p>
          <a:p>
            <a:pPr lvl="1"/>
            <a:r>
              <a:rPr lang="zh-CN">
                <a:sym typeface="+mn-ea"/>
              </a:rPr>
              <a:t>给座位添加一些事件，例如点击事件，区域选择事件等</a:t>
            </a:r>
            <a:endParaRPr lang="zh-CN">
              <a:sym typeface="+mn-ea"/>
            </a:endParaRPr>
          </a:p>
          <a:p>
            <a:pPr lvl="1"/>
            <a:r>
              <a:rPr lang="zh-CN">
                <a:sym typeface="+mn-ea"/>
              </a:rPr>
              <a:t>给座位内容进行填充数据，绑定的是具体的业务数据，哪些座位是有坐的，哪些是没有坐，通过props将数据传输到当前的组件</a:t>
            </a:r>
            <a:endParaRPr lang="zh-CN">
              <a:sym typeface="+mn-ea"/>
            </a:endParaRPr>
          </a:p>
          <a:p>
            <a:pPr lvl="1"/>
            <a:r>
              <a:rPr lang="zh-CN">
                <a:sym typeface="+mn-ea"/>
              </a:rPr>
              <a:t>选座业务数据处理，这块内容就相对简单了，比如在点击座位的时候给其添加上对应的数据，再点击的时候删除对应的数据</a:t>
            </a:r>
            <a:endParaRPr lang="zh-CN">
              <a:sym typeface="+mn-ea"/>
            </a:endParaRPr>
          </a:p>
          <a:p>
            <a:pPr lvl="1"/>
            <a:endParaRPr lang="zh-CN">
              <a:sym typeface="+mn-ea"/>
            </a:endParaRPr>
          </a:p>
          <a:p>
            <a:endParaRPr lang="en-US" altLang="zh-CN"/>
          </a:p>
          <a:p>
            <a:pPr lvl="0"/>
            <a:endParaRPr lang="zh-CN" altLang="en-US"/>
          </a:p>
        </p:txBody>
      </p:sp>
      <p:pic>
        <p:nvPicPr>
          <p:cNvPr id="31" name="图片 31" descr="图10.11 选座页"/>
          <p:cNvPicPr>
            <a:picLocks noChangeAspect="1"/>
          </p:cNvPicPr>
          <p:nvPr/>
        </p:nvPicPr>
        <p:blipFill>
          <a:blip r:embed="rId1"/>
          <a:stretch>
            <a:fillRect/>
          </a:stretch>
        </p:blipFill>
        <p:spPr>
          <a:xfrm>
            <a:off x="4682490" y="1661795"/>
            <a:ext cx="4367530" cy="35350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订单确认页</a:t>
            </a:r>
            <a:endParaRPr lang="zh-CN" altLang="en-US"/>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布局主要是使用了iView框架的Table组件以及Button组件布局</a:t>
            </a:r>
            <a:endParaRPr lang="zh-CN">
              <a:sym typeface="+mn-ea"/>
            </a:endParaRPr>
          </a:p>
          <a:p>
            <a:pPr lvl="1"/>
            <a:r>
              <a:rPr lang="zh-CN">
                <a:sym typeface="+mn-ea"/>
              </a:rPr>
              <a:t>点击选择购票人按钮可以调用常用购票人组件，然后选择常用联系人</a:t>
            </a:r>
            <a:endParaRPr lang="zh-CN">
              <a:sym typeface="+mn-ea"/>
            </a:endParaRPr>
          </a:p>
          <a:p>
            <a:pPr lvl="1"/>
            <a:r>
              <a:rPr lang="zh-CN">
                <a:sym typeface="+mn-ea"/>
              </a:rPr>
              <a:t>只有同意一些列的条款之后才能点击确定按钮进到确认支付页面，条款的展现形式使用iView框架的Tooltip组件完成</a:t>
            </a:r>
            <a:endParaRPr lang="zh-CN">
              <a:sym typeface="+mn-ea"/>
            </a:endParaRPr>
          </a:p>
          <a:p>
            <a:pPr lvl="1"/>
            <a:r>
              <a:rPr lang="zh-CN">
                <a:sym typeface="+mn-ea"/>
              </a:rPr>
              <a:t>还有一些逻辑方面的控制，比如购买了3张票，只选择两个联系人，就会进行对应的提示</a:t>
            </a:r>
            <a:endParaRPr lang="zh-CN">
              <a:sym typeface="+mn-ea"/>
            </a:endParaRPr>
          </a:p>
          <a:p>
            <a:pPr marL="609600" lvl="1" indent="0">
              <a:buNone/>
            </a:pPr>
            <a:endParaRPr lang="zh-CN">
              <a:sym typeface="+mn-ea"/>
            </a:endParaRPr>
          </a:p>
          <a:p>
            <a:pPr lvl="1"/>
            <a:endParaRPr lang="zh-CN">
              <a:sym typeface="+mn-ea"/>
            </a:endParaRPr>
          </a:p>
          <a:p>
            <a:endParaRPr lang="en-US" altLang="zh-CN"/>
          </a:p>
          <a:p>
            <a:pPr lvl="0"/>
            <a:endParaRPr lang="zh-CN" altLang="en-US"/>
          </a:p>
        </p:txBody>
      </p:sp>
      <p:pic>
        <p:nvPicPr>
          <p:cNvPr id="32" name="图片 32" descr="图10.12 订单确认页"/>
          <p:cNvPicPr>
            <a:picLocks noChangeAspect="1"/>
          </p:cNvPicPr>
          <p:nvPr/>
        </p:nvPicPr>
        <p:blipFill>
          <a:blip r:embed="rId1"/>
          <a:stretch>
            <a:fillRect/>
          </a:stretch>
        </p:blipFill>
        <p:spPr>
          <a:xfrm>
            <a:off x="4972685" y="1551305"/>
            <a:ext cx="3754755" cy="3754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确认支付页</a:t>
            </a:r>
            <a:endParaRPr lang="zh-CN" altLang="en-US"/>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主要是使用了iView框架的Table组件布局，内部包含了从订单确认页传递过来的购票的相关信息，比如订单编号、商品名称等</a:t>
            </a:r>
            <a:endParaRPr lang="zh-CN">
              <a:sym typeface="+mn-ea"/>
            </a:endParaRPr>
          </a:p>
          <a:p>
            <a:pPr lvl="1"/>
            <a:r>
              <a:rPr lang="zh-CN">
                <a:sym typeface="+mn-ea"/>
              </a:rPr>
              <a:t>支付方式分为两种，一种是支付宝支付，另一种是微信支付</a:t>
            </a:r>
            <a:endParaRPr lang="zh-CN">
              <a:sym typeface="+mn-ea"/>
            </a:endParaRPr>
          </a:p>
          <a:p>
            <a:pPr lvl="1"/>
            <a:r>
              <a:rPr lang="zh-CN">
                <a:sym typeface="+mn-ea"/>
              </a:rPr>
              <a:t>支付宝支付的话对比较简单，直接跳转支付宝链接即可</a:t>
            </a:r>
            <a:endParaRPr lang="zh-CN">
              <a:sym typeface="+mn-ea"/>
            </a:endParaRPr>
          </a:p>
          <a:p>
            <a:pPr lvl="1"/>
            <a:r>
              <a:rPr lang="zh-CN">
                <a:sym typeface="+mn-ea"/>
              </a:rPr>
              <a:t>微信支付就相对比较复杂了，在讲解QRCode插件使用的时候已经介绍，这里不再赘述</a:t>
            </a:r>
            <a:endParaRPr lang="zh-CN">
              <a:sym typeface="+mn-ea"/>
            </a:endParaRPr>
          </a:p>
          <a:p>
            <a:pPr marL="609600" lvl="1" indent="0">
              <a:buNone/>
            </a:pPr>
            <a:endParaRPr lang="zh-CN">
              <a:sym typeface="+mn-ea"/>
            </a:endParaRPr>
          </a:p>
          <a:p>
            <a:pPr lvl="1"/>
            <a:endParaRPr lang="zh-CN">
              <a:sym typeface="+mn-ea"/>
            </a:endParaRPr>
          </a:p>
          <a:p>
            <a:endParaRPr lang="en-US" altLang="zh-CN"/>
          </a:p>
          <a:p>
            <a:pPr lvl="0"/>
            <a:endParaRPr lang="zh-CN" altLang="en-US"/>
          </a:p>
        </p:txBody>
      </p:sp>
      <p:pic>
        <p:nvPicPr>
          <p:cNvPr id="34" name="图片 34" descr="图10.13 确认支付页"/>
          <p:cNvPicPr>
            <a:picLocks noChangeAspect="1"/>
          </p:cNvPicPr>
          <p:nvPr/>
        </p:nvPicPr>
        <p:blipFill>
          <a:blip r:embed="rId1"/>
          <a:stretch>
            <a:fillRect/>
          </a:stretch>
        </p:blipFill>
        <p:spPr>
          <a:xfrm>
            <a:off x="4704080" y="1644650"/>
            <a:ext cx="5408295" cy="3568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个人中心页</a:t>
            </a:r>
            <a:endParaRPr lang="zh-CN" altLang="en-US"/>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使用了iView框架的Table组件布局，内部包含了订单管理、个人信息、常用购票人3个页面</a:t>
            </a:r>
            <a:endParaRPr lang="zh-CN">
              <a:sym typeface="+mn-ea"/>
            </a:endParaRPr>
          </a:p>
          <a:p>
            <a:pPr lvl="1"/>
            <a:r>
              <a:rPr lang="zh-CN">
                <a:sym typeface="+mn-ea"/>
              </a:rPr>
              <a:t>订单管理中存放了所有的订单内容，可以通过筛选条件进行筛选订单，比如订单编号、商品名称、交易时间等</a:t>
            </a:r>
            <a:endParaRPr lang="zh-CN">
              <a:sym typeface="+mn-ea"/>
            </a:endParaRPr>
          </a:p>
          <a:p>
            <a:pPr lvl="1"/>
            <a:r>
              <a:rPr lang="zh-CN">
                <a:sym typeface="+mn-ea"/>
              </a:rPr>
              <a:t>个人信息中是一个Tab栏布局，包含iView框架的Input、Upload等组件</a:t>
            </a:r>
            <a:endParaRPr lang="zh-CN">
              <a:sym typeface="+mn-ea"/>
            </a:endParaRPr>
          </a:p>
          <a:p>
            <a:pPr lvl="1"/>
            <a:r>
              <a:rPr lang="zh-CN">
                <a:sym typeface="+mn-ea"/>
              </a:rPr>
              <a:t>常用购票人的布局使用了iView框架的Table组件完成，存放所有的常用购票人信息，另外也可以完成新建购票人操作</a:t>
            </a:r>
            <a:endParaRPr lang="zh-CN">
              <a:sym typeface="+mn-ea"/>
            </a:endParaRPr>
          </a:p>
          <a:p>
            <a:pPr marL="609600" lvl="1" indent="0">
              <a:buNone/>
            </a:pPr>
            <a:endParaRPr lang="zh-CN">
              <a:sym typeface="+mn-ea"/>
            </a:endParaRPr>
          </a:p>
          <a:p>
            <a:pPr lvl="1"/>
            <a:endParaRPr lang="zh-CN">
              <a:sym typeface="+mn-ea"/>
            </a:endParaRPr>
          </a:p>
          <a:p>
            <a:endParaRPr lang="en-US" altLang="zh-CN"/>
          </a:p>
          <a:p>
            <a:pPr lvl="0"/>
            <a:endParaRPr lang="zh-CN" altLang="en-US"/>
          </a:p>
        </p:txBody>
      </p:sp>
      <p:pic>
        <p:nvPicPr>
          <p:cNvPr id="35" name="图片 35" descr="图10.14 个人中心页"/>
          <p:cNvPicPr>
            <a:picLocks noChangeAspect="1"/>
          </p:cNvPicPr>
          <p:nvPr/>
        </p:nvPicPr>
        <p:blipFill>
          <a:blip r:embed="rId1"/>
          <a:stretch>
            <a:fillRect/>
          </a:stretch>
        </p:blipFill>
        <p:spPr>
          <a:xfrm>
            <a:off x="5219700" y="1391920"/>
            <a:ext cx="3902075" cy="4074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栏目页</a:t>
            </a:r>
            <a:endParaRPr lang="zh-CN" altLang="en-US"/>
          </a:p>
        </p:txBody>
      </p:sp>
      <p:sp>
        <p:nvSpPr>
          <p:cNvPr id="7171" name="内容占位符 2"/>
          <p:cNvSpPr>
            <a:spLocks noGrp="1" noChangeArrowheads="1"/>
          </p:cNvSpPr>
          <p:nvPr>
            <p:ph idx="1"/>
          </p:nvPr>
        </p:nvSpPr>
        <p:spPr/>
        <p:txBody>
          <a:bodyPr/>
          <a:lstStyle/>
          <a:p>
            <a:pPr marL="0" lvl="1"/>
            <a:r>
              <a:rPr lang="zh-CN" altLang="en-US" sz="2860"/>
              <a:t>实现思路</a:t>
            </a:r>
            <a:endParaRPr lang="zh-CN" sz="2600"/>
          </a:p>
          <a:p>
            <a:pPr lvl="1"/>
            <a:r>
              <a:rPr lang="zh-CN">
                <a:sym typeface="+mn-ea"/>
              </a:rPr>
              <a:t>栏目页面布局类似于首页布局，而且栏目页中包含的5个页面只是不同栏目的展示，使用的技术完全一致</a:t>
            </a:r>
            <a:endParaRPr lang="zh-CN">
              <a:sym typeface="+mn-ea"/>
            </a:endParaRPr>
          </a:p>
          <a:p>
            <a:pPr lvl="1"/>
            <a:r>
              <a:rPr lang="zh-CN">
                <a:sym typeface="+mn-ea"/>
              </a:rPr>
              <a:t>日历组件的开发步骤</a:t>
            </a:r>
            <a:endParaRPr lang="zh-CN">
              <a:sym typeface="+mn-ea"/>
            </a:endParaRPr>
          </a:p>
          <a:p>
            <a:pPr lvl="2"/>
            <a:r>
              <a:rPr lang="zh-CN">
                <a:sym typeface="+mn-ea"/>
              </a:rPr>
              <a:t>首先是显示当前的月份，其次是显示两个按钮可以点击上一个月和下一个月</a:t>
            </a:r>
            <a:endParaRPr lang="zh-CN">
              <a:sym typeface="+mn-ea"/>
            </a:endParaRPr>
          </a:p>
          <a:p>
            <a:pPr lvl="2"/>
            <a:r>
              <a:rPr lang="zh-CN">
                <a:sym typeface="+mn-ea"/>
              </a:rPr>
              <a:t>再次是星期，每列都有一个值对应着星期几，最后是当前月份有多少天根据当前日期是星期几按顺序排列到页面上</a:t>
            </a:r>
            <a:endParaRPr lang="zh-CN">
              <a:sym typeface="+mn-ea"/>
            </a:endParaRPr>
          </a:p>
          <a:p>
            <a:pPr lvl="1"/>
            <a:r>
              <a:rPr lang="zh-CN">
                <a:sym typeface="+mn-ea"/>
              </a:rPr>
              <a:t>添加事件绑定完成切换月份功能的实现</a:t>
            </a:r>
            <a:endParaRPr lang="zh-CN">
              <a:sym typeface="+mn-ea"/>
            </a:endParaRPr>
          </a:p>
          <a:p>
            <a:pPr marL="609600" lvl="1" indent="0">
              <a:buNone/>
            </a:pPr>
            <a:endParaRPr lang="zh-CN">
              <a:sym typeface="+mn-ea"/>
            </a:endParaRPr>
          </a:p>
          <a:p>
            <a:pPr lvl="1"/>
            <a:endParaRPr lang="zh-CN">
              <a:sym typeface="+mn-ea"/>
            </a:endParaRPr>
          </a:p>
          <a:p>
            <a:endParaRPr lang="en-US" altLang="zh-CN"/>
          </a:p>
          <a:p>
            <a:pPr lvl="0"/>
            <a:endParaRPr lang="zh-CN" altLang="en-US"/>
          </a:p>
        </p:txBody>
      </p:sp>
      <p:pic>
        <p:nvPicPr>
          <p:cNvPr id="36" name="图片 36" descr="图10.15 栏目页"/>
          <p:cNvPicPr>
            <a:picLocks noChangeAspect="1"/>
          </p:cNvPicPr>
          <p:nvPr/>
        </p:nvPicPr>
        <p:blipFill>
          <a:blip r:embed="rId1"/>
          <a:stretch>
            <a:fillRect/>
          </a:stretch>
        </p:blipFill>
        <p:spPr>
          <a:xfrm>
            <a:off x="4767580" y="1543685"/>
            <a:ext cx="3918585" cy="3771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sz="3700">
                <a:sym typeface="+mn-ea"/>
              </a:rPr>
              <a:t>本章目标</a:t>
            </a:r>
            <a:endParaRPr lang="zh-CN" altLang="en-US">
              <a:latin typeface="微软雅黑" panose="020B0503020204020204" pitchFamily="34" charset="-122"/>
              <a:ea typeface="微软雅黑" panose="020B0503020204020204" pitchFamily="34" charset="-122"/>
            </a:endParaRPr>
          </a:p>
        </p:txBody>
      </p:sp>
      <p:sp>
        <p:nvSpPr>
          <p:cNvPr id="6147" name="内容占位符 2"/>
          <p:cNvSpPr>
            <a:spLocks noGrp="1" noChangeArrowheads="1"/>
          </p:cNvSpPr>
          <p:nvPr>
            <p:ph idx="1"/>
          </p:nvPr>
        </p:nvSpPr>
        <p:spPr/>
        <p:txBody>
          <a:bodyPr/>
          <a:lstStyle/>
          <a:p>
            <a:r>
              <a:t>掌握大觅项目起步</a:t>
            </a:r>
          </a:p>
          <a:p>
            <a:r>
              <a:t>掌握大觅项目覆盖的技术点</a:t>
            </a:r>
          </a:p>
          <a:p/>
          <a:p/>
          <a:p/>
        </p:txBody>
      </p:sp>
      <p:pic>
        <p:nvPicPr>
          <p:cNvPr id="2" name="图片 1" descr="难点"/>
          <p:cNvPicPr>
            <a:picLocks noChangeAspect="1"/>
          </p:cNvPicPr>
          <p:nvPr/>
        </p:nvPicPr>
        <p:blipFill>
          <a:blip r:embed="rId1"/>
          <a:stretch>
            <a:fillRect/>
          </a:stretch>
        </p:blipFill>
        <p:spPr>
          <a:xfrm>
            <a:off x="6931660" y="2038350"/>
            <a:ext cx="835025" cy="549910"/>
          </a:xfrm>
          <a:prstGeom prst="rect">
            <a:avLst/>
          </a:prstGeom>
        </p:spPr>
      </p:pic>
      <p:pic>
        <p:nvPicPr>
          <p:cNvPr id="4" name="图片 3" descr="重点"/>
          <p:cNvPicPr>
            <a:picLocks noChangeAspect="1"/>
          </p:cNvPicPr>
          <p:nvPr/>
        </p:nvPicPr>
        <p:blipFill>
          <a:blip r:embed="rId2"/>
          <a:stretch>
            <a:fillRect/>
          </a:stretch>
        </p:blipFill>
        <p:spPr>
          <a:xfrm>
            <a:off x="5920740" y="2038350"/>
            <a:ext cx="834390" cy="549275"/>
          </a:xfrm>
          <a:prstGeom prst="rect">
            <a:avLst/>
          </a:prstGeom>
        </p:spPr>
      </p:pic>
      <p:pic>
        <p:nvPicPr>
          <p:cNvPr id="6" name="图片 5" descr="重点"/>
          <p:cNvPicPr>
            <a:picLocks noChangeAspect="1"/>
          </p:cNvPicPr>
          <p:nvPr/>
        </p:nvPicPr>
        <p:blipFill>
          <a:blip r:embed="rId2"/>
          <a:stretch>
            <a:fillRect/>
          </a:stretch>
        </p:blipFill>
        <p:spPr>
          <a:xfrm>
            <a:off x="4528185" y="1425575"/>
            <a:ext cx="834390" cy="5492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t>总结</a:t>
            </a:r>
          </a:p>
        </p:txBody>
      </p:sp>
      <p:sp>
        <p:nvSpPr>
          <p:cNvPr id="53251" name="TextBox 4"/>
          <p:cNvSpPr txBox="1">
            <a:spLocks noChangeArrowheads="1"/>
          </p:cNvSpPr>
          <p:nvPr/>
        </p:nvSpPr>
        <p:spPr bwMode="auto">
          <a:xfrm>
            <a:off x="3497362" y="1982334"/>
            <a:ext cx="6383338"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大觅项目起步</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a:latin typeface="微软雅黑" panose="020B0503020204020204" pitchFamily="34" charset="-122"/>
              <a:ea typeface="微软雅黑" panose="020B0503020204020204" pitchFamily="34" charset="-122"/>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r>
              <a:rPr lang="zh-CN" altLang="en-US" sz="2000" b="1" dirty="0">
                <a:solidFill>
                  <a:srgbClr val="404040"/>
                </a:solidFill>
                <a:ea typeface="微软雅黑" panose="020B0503020204020204" pitchFamily="34" charset="-122"/>
                <a:cs typeface="Arial" panose="020B0604020202020204" pitchFamily="34" charset="0"/>
              </a:rPr>
              <a:t>梳理大觅项目技能点</a:t>
            </a:r>
            <a:endParaRPr lang="zh-CN" altLang="en-US" sz="2000" b="1" dirty="0">
              <a:solidFill>
                <a:srgbClr val="404040"/>
              </a:solidFill>
              <a:ea typeface="微软雅黑" panose="020B0503020204020204" pitchFamily="34" charset="-122"/>
              <a:cs typeface="Arial" panose="020B0604020202020204" pitchFamily="34" charset="0"/>
            </a:endParaRPr>
          </a:p>
          <a:p>
            <a:pPr eaLnBrk="1" hangingPunct="1"/>
            <a:endParaRPr lang="zh-CN" altLang="en-US" sz="2000" b="1" dirty="0">
              <a:ea typeface="微软雅黑" panose="020B0503020204020204" pitchFamily="34" charset="-122"/>
              <a:cs typeface="Arial" panose="020B0604020202020204" pitchFamily="34" charset="0"/>
            </a:endParaRPr>
          </a:p>
        </p:txBody>
      </p:sp>
      <p:sp>
        <p:nvSpPr>
          <p:cNvPr id="53256" name="TextBox 15"/>
          <p:cNvSpPr txBox="1">
            <a:spLocks noChangeArrowheads="1"/>
          </p:cNvSpPr>
          <p:nvPr/>
        </p:nvSpPr>
        <p:spPr bwMode="auto">
          <a:xfrm>
            <a:off x="1297940" y="3382010"/>
            <a:ext cx="1884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sz="2000" b="1" dirty="0">
                <a:solidFill>
                  <a:srgbClr val="404040"/>
                </a:solidFill>
                <a:ea typeface="微软雅黑" panose="020B0503020204020204" pitchFamily="34" charset="-122"/>
                <a:cs typeface="Arial" panose="020B0604020202020204" pitchFamily="34" charset="0"/>
              </a:rPr>
              <a:t>大觅项目</a:t>
            </a:r>
            <a:r>
              <a:rPr lang="zh-CN" sz="2000" b="1" dirty="0">
                <a:solidFill>
                  <a:srgbClr val="404040"/>
                </a:solidFill>
                <a:ea typeface="微软雅黑" panose="020B0503020204020204" pitchFamily="34" charset="-122"/>
                <a:cs typeface="Arial" panose="020B0604020202020204" pitchFamily="34" charset="0"/>
              </a:rPr>
              <a:t>总结</a:t>
            </a:r>
            <a:endParaRPr lang="zh-CN" sz="2000" b="1" dirty="0">
              <a:solidFill>
                <a:srgbClr val="404040"/>
              </a:solidFill>
              <a:ea typeface="微软雅黑" panose="020B0503020204020204" pitchFamily="34" charset="-122"/>
              <a:cs typeface="Arial" panose="020B0604020202020204" pitchFamily="34" charset="0"/>
            </a:endParaRPr>
          </a:p>
        </p:txBody>
      </p:sp>
      <p:sp>
        <p:nvSpPr>
          <p:cNvPr id="53257" name="AutoShape 3"/>
          <p:cNvSpPr/>
          <p:nvPr/>
        </p:nvSpPr>
        <p:spPr bwMode="auto">
          <a:xfrm>
            <a:off x="3119120" y="2075815"/>
            <a:ext cx="264795" cy="3086100"/>
          </a:xfrm>
          <a:prstGeom prst="leftBrace">
            <a:avLst>
              <a:gd name="adj1" fmla="val 62112"/>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4" name="AutoShape 3"/>
          <p:cNvSpPr/>
          <p:nvPr/>
        </p:nvSpPr>
        <p:spPr bwMode="auto">
          <a:xfrm>
            <a:off x="5160645" y="2046605"/>
            <a:ext cx="274955" cy="830580"/>
          </a:xfrm>
          <a:prstGeom prst="leftBrace">
            <a:avLst>
              <a:gd name="adj1" fmla="val 62207"/>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2" name="矩形 1"/>
          <p:cNvSpPr/>
          <p:nvPr/>
        </p:nvSpPr>
        <p:spPr>
          <a:xfrm>
            <a:off x="5435600" y="2012315"/>
            <a:ext cx="3332480" cy="829945"/>
          </a:xfrm>
          <a:prstGeom prst="rect">
            <a:avLst/>
          </a:prstGeom>
        </p:spPr>
        <p:txBody>
          <a:bodyPr wrap="square">
            <a:spAutoFit/>
          </a:bodyPr>
          <a:lstStyle/>
          <a:p>
            <a:pPr lvl="0">
              <a:lnSpc>
                <a:spcPct val="150000"/>
              </a:lnSpc>
            </a:pPr>
            <a:r>
              <a:rPr lang="zh-CN" altLang="zh-CN" sz="1600" b="1" dirty="0">
                <a:solidFill>
                  <a:srgbClr val="404040"/>
                </a:solidFill>
                <a:ea typeface="微软雅黑" panose="020B0503020204020204" pitchFamily="34" charset="-122"/>
                <a:cs typeface="Arial" panose="020B0604020202020204" pitchFamily="34" charset="0"/>
              </a:rPr>
              <a:t>项目前期准备</a:t>
            </a:r>
            <a:endParaRPr lang="zh-CN" altLang="zh-CN" sz="1600" b="1" dirty="0">
              <a:solidFill>
                <a:srgbClr val="FF0000"/>
              </a:solidFill>
              <a:ea typeface="微软雅黑" panose="020B0503020204020204" pitchFamily="34" charset="-122"/>
              <a:cs typeface="Arial" panose="020B0604020202020204" pitchFamily="34" charset="0"/>
            </a:endParaRPr>
          </a:p>
          <a:p>
            <a:pPr lvl="0">
              <a:lnSpc>
                <a:spcPct val="150000"/>
              </a:lnSpc>
            </a:pPr>
            <a:r>
              <a:rPr lang="en-US" altLang="zh-CN" sz="1600" b="1" dirty="0">
                <a:solidFill>
                  <a:srgbClr val="404040"/>
                </a:solidFill>
                <a:ea typeface="微软雅黑" panose="020B0503020204020204" pitchFamily="34" charset="-122"/>
                <a:cs typeface="Arial" panose="020B0604020202020204" pitchFamily="34" charset="0"/>
              </a:rPr>
              <a:t>Vue</a:t>
            </a:r>
            <a:r>
              <a:rPr lang="zh-CN" altLang="en-US" sz="1600" b="1" dirty="0">
                <a:solidFill>
                  <a:srgbClr val="404040"/>
                </a:solidFill>
                <a:ea typeface="微软雅黑" panose="020B0503020204020204" pitchFamily="34" charset="-122"/>
                <a:cs typeface="Arial" panose="020B0604020202020204" pitchFamily="34" charset="0"/>
              </a:rPr>
              <a:t>框架</a:t>
            </a:r>
            <a:endParaRPr lang="zh-CN" altLang="en-US" sz="1600" b="1" dirty="0">
              <a:solidFill>
                <a:srgbClr val="404040"/>
              </a:solidFill>
              <a:ea typeface="微软雅黑" panose="020B0503020204020204" pitchFamily="34" charset="-122"/>
              <a:cs typeface="Arial" panose="020B0604020202020204" pitchFamily="34" charset="0"/>
            </a:endParaRPr>
          </a:p>
        </p:txBody>
      </p:sp>
      <p:sp>
        <p:nvSpPr>
          <p:cNvPr id="5" name="AutoShape 3"/>
          <p:cNvSpPr/>
          <p:nvPr/>
        </p:nvSpPr>
        <p:spPr bwMode="auto">
          <a:xfrm>
            <a:off x="5978525" y="4145280"/>
            <a:ext cx="145415" cy="937895"/>
          </a:xfrm>
          <a:prstGeom prst="leftBrace">
            <a:avLst>
              <a:gd name="adj1" fmla="val 61885"/>
              <a:gd name="adj2" fmla="val 50000"/>
            </a:avLst>
          </a:prstGeom>
          <a:noFill/>
          <a:ln w="28575">
            <a:solidFill>
              <a:srgbClr val="00C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6" name="TextBox 12"/>
          <p:cNvSpPr txBox="1">
            <a:spLocks noChangeArrowheads="1"/>
          </p:cNvSpPr>
          <p:nvPr/>
        </p:nvSpPr>
        <p:spPr bwMode="auto">
          <a:xfrm>
            <a:off x="6123940" y="4114165"/>
            <a:ext cx="373951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sz="1800" b="1"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项目框架搭建及配置</a:t>
            </a:r>
            <a:endParaRPr lang="zh-CN" sz="1800" b="1"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50000"/>
              </a:lnSpc>
            </a:pPr>
            <a:r>
              <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按照页面梳理大觅项目技能点</a:t>
            </a:r>
            <a:endParaRPr lang="zh-CN" altLang="en-US" sz="1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作业</a:t>
            </a:r>
            <a:endParaRPr lang="zh-CN" altLang="en-US" dirty="0"/>
          </a:p>
        </p:txBody>
      </p:sp>
      <p:sp>
        <p:nvSpPr>
          <p:cNvPr id="3" name="内容占位符 2"/>
          <p:cNvSpPr>
            <a:spLocks noGrp="1"/>
          </p:cNvSpPr>
          <p:nvPr>
            <p:ph idx="1"/>
          </p:nvPr>
        </p:nvSpPr>
        <p:spPr/>
        <p:txBody>
          <a:bodyPr/>
          <a:lstStyle/>
          <a:p>
            <a:pPr lvl="0"/>
            <a:r>
              <a:rPr lang="zh-CN" altLang="en-US"/>
              <a:t>课后作业</a:t>
            </a:r>
            <a:endParaRPr lang="zh-CN" altLang="en-US"/>
          </a:p>
          <a:p>
            <a:pPr lvl="1"/>
            <a:r>
              <a:rPr lang="zh-CN" altLang="en-US">
                <a:solidFill>
                  <a:srgbClr val="FF0000"/>
                </a:solidFill>
              </a:rPr>
              <a:t>教员备课时根据班级情况在此添加内容，应区分必做、选做内容，以满足不同层次学员的需求</a:t>
            </a:r>
            <a:endParaRPr lang="zh-CN" altLang="en-US">
              <a:solidFill>
                <a:srgbClr val="FF0000"/>
              </a:solidFill>
            </a:endParaRPr>
          </a:p>
          <a:p>
            <a:pPr lvl="1"/>
            <a:endParaRPr lang="zh-CN" altLang="en-US"/>
          </a:p>
          <a:p>
            <a:pPr lvl="0"/>
            <a:r>
              <a:rPr lang="zh-CN" altLang="en-US"/>
              <a:t>预习作业</a:t>
            </a:r>
            <a:endParaRPr lang="zh-CN" altLang="en-US"/>
          </a:p>
          <a:p>
            <a:pPr lvl="1"/>
            <a:r>
              <a:rPr lang="zh-CN" altLang="en-US">
                <a:solidFill>
                  <a:srgbClr val="FF0000"/>
                </a:solidFill>
              </a:rPr>
              <a:t>教员备课时根据班级情况在此添加预习内容</a:t>
            </a:r>
            <a:endParaRPr lang="zh-CN" altLang="en-US">
              <a:solidFill>
                <a:srgbClr val="FF0000"/>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组合 1"/>
          <p:cNvGrpSpPr/>
          <p:nvPr/>
        </p:nvGrpSpPr>
        <p:grpSpPr>
          <a:xfrm>
            <a:off x="1938338" y="1322388"/>
            <a:ext cx="8239125" cy="4249737"/>
            <a:chOff x="5131" y="3475"/>
            <a:chExt cx="9508" cy="4905"/>
          </a:xfrm>
        </p:grpSpPr>
        <p:sp>
          <p:nvSpPr>
            <p:cNvPr id="3" name="文本框 4"/>
            <p:cNvSpPr txBox="1"/>
            <p:nvPr/>
          </p:nvSpPr>
          <p:spPr>
            <a:xfrm>
              <a:off x="5410" y="7920"/>
              <a:ext cx="3850"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关注课工场</a:t>
              </a:r>
              <a:endParaRPr lang="zh-CN" altLang="en-US" sz="2000" b="1" dirty="0">
                <a:solidFill>
                  <a:srgbClr val="A0C101"/>
                </a:solidFill>
                <a:latin typeface="微软雅黑" panose="020B0503020204020204" pitchFamily="34" charset="-122"/>
                <a:ea typeface="微软雅黑" panose="020B0503020204020204" pitchFamily="34" charset="-122"/>
              </a:endParaRPr>
            </a:p>
          </p:txBody>
        </p:sp>
        <p:sp>
          <p:nvSpPr>
            <p:cNvPr id="4" name="文本框 5"/>
            <p:cNvSpPr txBox="1"/>
            <p:nvPr/>
          </p:nvSpPr>
          <p:spPr>
            <a:xfrm>
              <a:off x="10642" y="7920"/>
              <a:ext cx="3848" cy="460"/>
            </a:xfrm>
            <a:prstGeom prst="rect">
              <a:avLst/>
            </a:prstGeom>
            <a:noFill/>
            <a:ln w="9525">
              <a:noFill/>
            </a:ln>
          </p:spPr>
          <p:txBody>
            <a:bodyPr anchor="t">
              <a:spAutoFit/>
            </a:bodyPr>
            <a:p>
              <a:pPr algn="ctr"/>
              <a:r>
                <a:rPr lang="zh-CN" altLang="en-US" sz="2000" b="1" dirty="0">
                  <a:solidFill>
                    <a:srgbClr val="A0C101"/>
                  </a:solidFill>
                  <a:latin typeface="微软雅黑" panose="020B0503020204020204" pitchFamily="34" charset="-122"/>
                  <a:ea typeface="微软雅黑" panose="020B0503020204020204" pitchFamily="34" charset="-122"/>
                </a:rPr>
                <a:t>扫一扫 下载</a:t>
              </a:r>
              <a:r>
                <a:rPr lang="en-US" altLang="zh-CN" sz="2000" b="1" dirty="0">
                  <a:solidFill>
                    <a:srgbClr val="A0C101"/>
                  </a:solidFill>
                  <a:latin typeface="微软雅黑" panose="020B0503020204020204" pitchFamily="34" charset="-122"/>
                  <a:ea typeface="微软雅黑" panose="020B0503020204020204" pitchFamily="34" charset="-122"/>
                </a:rPr>
                <a:t>APP</a:t>
              </a:r>
              <a:endParaRPr lang="en-US" altLang="zh-CN" sz="2000" b="1" dirty="0">
                <a:solidFill>
                  <a:srgbClr val="A0C101"/>
                </a:solidFill>
                <a:latin typeface="微软雅黑" panose="020B0503020204020204" pitchFamily="34" charset="-122"/>
                <a:ea typeface="微软雅黑" panose="020B0503020204020204" pitchFamily="34" charset="-122"/>
              </a:endParaRPr>
            </a:p>
          </p:txBody>
        </p:sp>
        <p:pic>
          <p:nvPicPr>
            <p:cNvPr id="5" name="图片 2" descr="课工场最新APP二维码"/>
            <p:cNvPicPr>
              <a:picLocks noChangeAspect="1"/>
            </p:cNvPicPr>
            <p:nvPr/>
          </p:nvPicPr>
          <p:blipFill>
            <a:blip r:embed="rId1"/>
            <a:stretch>
              <a:fillRect/>
            </a:stretch>
          </p:blipFill>
          <p:spPr>
            <a:xfrm>
              <a:off x="10309" y="3475"/>
              <a:ext cx="4330" cy="4330"/>
            </a:xfrm>
            <a:prstGeom prst="rect">
              <a:avLst/>
            </a:prstGeom>
            <a:noFill/>
            <a:ln w="9525">
              <a:noFill/>
            </a:ln>
          </p:spPr>
        </p:pic>
        <p:pic>
          <p:nvPicPr>
            <p:cNvPr id="6" name="图片 1" descr="课工场最新微信"/>
            <p:cNvPicPr>
              <a:picLocks noChangeAspect="1"/>
            </p:cNvPicPr>
            <p:nvPr/>
          </p:nvPicPr>
          <p:blipFill>
            <a:blip r:embed="rId2"/>
            <a:stretch>
              <a:fillRect/>
            </a:stretch>
          </p:blipFill>
          <p:spPr>
            <a:xfrm>
              <a:off x="5131" y="3475"/>
              <a:ext cx="4332" cy="4330"/>
            </a:xfrm>
            <a:prstGeom prst="rect">
              <a:avLst/>
            </a:prstGeom>
            <a:noFill/>
            <a:ln w="9525">
              <a:noFill/>
            </a:ln>
          </p:spPr>
        </p:pic>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项目前期准备</a:t>
            </a:r>
            <a:r>
              <a:rPr lang="en-US"/>
              <a:t>3</a:t>
            </a:r>
            <a:r>
              <a:rPr lang="en-US"/>
              <a:t>-1</a:t>
            </a:r>
            <a:endParaRPr lang="en-US"/>
          </a:p>
        </p:txBody>
      </p:sp>
      <p:sp>
        <p:nvSpPr>
          <p:cNvPr id="7171" name="内容占位符 2"/>
          <p:cNvSpPr>
            <a:spLocks noGrp="1" noChangeArrowheads="1"/>
          </p:cNvSpPr>
          <p:nvPr>
            <p:ph idx="1"/>
          </p:nvPr>
        </p:nvSpPr>
        <p:spPr/>
        <p:txBody>
          <a:bodyPr/>
          <a:lstStyle/>
          <a:p>
            <a:r>
              <a:rPr lang="zh-CN"/>
              <a:t>项目开发规范</a:t>
            </a:r>
            <a:endParaRPr lang="zh-CN"/>
          </a:p>
          <a:p>
            <a:pPr lvl="1"/>
            <a:r>
              <a:rPr lang="zh-CN">
                <a:sym typeface="+mn-ea"/>
              </a:rPr>
              <a:t>一个项目的开发通常都是由多个开发人员合作完成，所以在开发项目之前项目开发规范的制定就显得尤为重要了</a:t>
            </a:r>
            <a:endParaRPr lang="zh-CN">
              <a:sym typeface="+mn-ea"/>
            </a:endParaRPr>
          </a:p>
          <a:p>
            <a:pPr lvl="0"/>
            <a:r>
              <a:rPr lang="zh-CN"/>
              <a:t>定制项目开发规范的目的</a:t>
            </a:r>
            <a:endParaRPr lang="zh-CN"/>
          </a:p>
          <a:p>
            <a:pPr lvl="1"/>
            <a:r>
              <a:rPr lang="zh-CN"/>
              <a:t>提高团队协作效率，实现代码一致性</a:t>
            </a:r>
            <a:endParaRPr lang="zh-CN"/>
          </a:p>
          <a:p>
            <a:pPr lvl="1"/>
            <a:r>
              <a:rPr lang="zh-CN"/>
              <a:t>通过代码风格的一致性，降低维护代码的成本以及改善多人协作的效率</a:t>
            </a:r>
            <a:endParaRPr lang="zh-CN"/>
          </a:p>
          <a:p>
            <a:pPr lvl="1"/>
            <a:r>
              <a:rPr lang="zh-CN"/>
              <a:t>方便新进的成员快速上手</a:t>
            </a:r>
            <a:endParaRPr lang="zh-CN"/>
          </a:p>
          <a:p>
            <a:pPr lvl="1"/>
            <a:r>
              <a:rPr lang="zh-CN"/>
              <a:t>输出高质量的代码</a:t>
            </a:r>
            <a:endParaRPr lang="zh-CN"/>
          </a:p>
          <a:p>
            <a:pPr lvl="1"/>
            <a:endParaRPr lang="zh-CN"/>
          </a:p>
          <a:p>
            <a:pPr lvl="1"/>
            <a:endParaRPr lang="zh-CN">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项目前期准备</a:t>
            </a:r>
            <a:r>
              <a:rPr lang="en-US"/>
              <a:t>3-2</a:t>
            </a:r>
            <a:endParaRPr lang="en-US"/>
          </a:p>
        </p:txBody>
      </p:sp>
      <p:sp>
        <p:nvSpPr>
          <p:cNvPr id="7171" name="内容占位符 2"/>
          <p:cNvSpPr>
            <a:spLocks noGrp="1" noChangeArrowheads="1"/>
          </p:cNvSpPr>
          <p:nvPr>
            <p:ph idx="1"/>
          </p:nvPr>
        </p:nvSpPr>
        <p:spPr/>
        <p:txBody>
          <a:bodyPr/>
          <a:lstStyle/>
          <a:p>
            <a:r>
              <a:rPr lang="zh-CN"/>
              <a:t>架构设计</a:t>
            </a:r>
            <a:endParaRPr lang="zh-CN"/>
          </a:p>
          <a:p>
            <a:pPr lvl="1"/>
            <a:endParaRPr lang="zh-CN"/>
          </a:p>
          <a:p>
            <a:pPr lvl="1"/>
            <a:endParaRPr lang="zh-CN"/>
          </a:p>
          <a:p>
            <a:pPr lvl="1"/>
            <a:endParaRPr lang="zh-CN">
              <a:sym typeface="+mn-ea"/>
            </a:endParaRPr>
          </a:p>
        </p:txBody>
      </p:sp>
      <p:pic>
        <p:nvPicPr>
          <p:cNvPr id="2" name="图片 1" descr="图10.1 架构设计"/>
          <p:cNvPicPr>
            <a:picLocks noChangeAspect="1"/>
          </p:cNvPicPr>
          <p:nvPr/>
        </p:nvPicPr>
        <p:blipFill>
          <a:blip r:embed="rId1"/>
          <a:stretch>
            <a:fillRect/>
          </a:stretch>
        </p:blipFill>
        <p:spPr>
          <a:xfrm>
            <a:off x="1914525" y="2065655"/>
            <a:ext cx="4545965" cy="363664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项目前期准备</a:t>
            </a:r>
            <a:r>
              <a:rPr lang="en-US" sz="3700">
                <a:sym typeface="+mn-ea"/>
              </a:rPr>
              <a:t>3-3</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大觅项目中使用的ECMAScript6</a:t>
            </a:r>
            <a:endParaRPr lang="zh-CN"/>
          </a:p>
          <a:p>
            <a:pPr lvl="1"/>
            <a:r>
              <a:rPr lang="zh-CN">
                <a:sym typeface="+mn-ea"/>
              </a:rPr>
              <a:t>ECMAScript 6.0（简称 ES6）是 JavaScript 语言的下一代标准，它的目标是使得 JavaScript 语言可以用来编写复杂的大型应用程序，成为企业级开发语言</a:t>
            </a:r>
            <a:endParaRPr lang="zh-CN">
              <a:sym typeface="+mn-ea"/>
            </a:endParaRPr>
          </a:p>
          <a:p>
            <a:pPr lvl="1"/>
            <a:endParaRPr lang="zh-CN"/>
          </a:p>
          <a:p>
            <a:pPr lvl="1"/>
            <a:endParaRPr lang="zh-CN">
              <a:sym typeface="+mn-ea"/>
            </a:endParaRPr>
          </a:p>
        </p:txBody>
      </p:sp>
      <p:pic>
        <p:nvPicPr>
          <p:cNvPr id="14" name="图片 14" descr="图10.2 大觅项目中的ES6的使用"/>
          <p:cNvPicPr>
            <a:picLocks noChangeAspect="1"/>
          </p:cNvPicPr>
          <p:nvPr/>
        </p:nvPicPr>
        <p:blipFill>
          <a:blip r:embed="rId1"/>
          <a:stretch>
            <a:fillRect/>
          </a:stretch>
        </p:blipFill>
        <p:spPr>
          <a:xfrm>
            <a:off x="3609975" y="3028315"/>
            <a:ext cx="4224655" cy="27101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rPr sz="3700">
                <a:sym typeface="+mn-ea"/>
              </a:rPr>
              <a:t>Vue框架</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大觅项目使用Vue框架进行开发，下面来梳理一下大觅项目中使用的Vue框架中的技能点</a:t>
            </a:r>
            <a:endParaRPr lang="zh-CN"/>
          </a:p>
          <a:p>
            <a:pPr lvl="1"/>
            <a:endParaRPr lang="zh-CN">
              <a:sym typeface="+mn-ea"/>
            </a:endParaRPr>
          </a:p>
        </p:txBody>
      </p:sp>
      <p:pic>
        <p:nvPicPr>
          <p:cNvPr id="18" name="图片 18" descr="图10.3 Vue框架"/>
          <p:cNvPicPr>
            <a:picLocks noChangeAspect="1"/>
          </p:cNvPicPr>
          <p:nvPr/>
        </p:nvPicPr>
        <p:blipFill>
          <a:blip r:embed="rId1"/>
          <a:stretch>
            <a:fillRect/>
          </a:stretch>
        </p:blipFill>
        <p:spPr>
          <a:xfrm>
            <a:off x="4973955" y="2239645"/>
            <a:ext cx="2935605" cy="37236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项目框架搭建及配置</a:t>
            </a:r>
          </a:p>
        </p:txBody>
      </p:sp>
      <p:sp>
        <p:nvSpPr>
          <p:cNvPr id="7171" name="内容占位符 2"/>
          <p:cNvSpPr>
            <a:spLocks noGrp="1" noChangeArrowheads="1"/>
          </p:cNvSpPr>
          <p:nvPr>
            <p:ph idx="1"/>
          </p:nvPr>
        </p:nvSpPr>
        <p:spPr>
          <a:xfrm>
            <a:off x="771525" y="1308100"/>
            <a:ext cx="10544175" cy="4818380"/>
          </a:xfrm>
        </p:spPr>
        <p:txBody>
          <a:bodyPr/>
          <a:lstStyle/>
          <a:p>
            <a:r>
              <a:rPr lang="zh-CN"/>
              <a:t>项目框架搭建及配置内容也比较多，这里还包括基础模块的开发，其中包含公共样式的引入以及共用组件的抽取</a:t>
            </a:r>
            <a:endParaRPr lang="zh-CN"/>
          </a:p>
          <a:p>
            <a:pPr lvl="1"/>
            <a:endParaRPr lang="zh-CN">
              <a:sym typeface="+mn-ea"/>
            </a:endParaRPr>
          </a:p>
          <a:p>
            <a:pPr lvl="1"/>
            <a:endParaRPr lang="zh-CN">
              <a:sym typeface="+mn-ea"/>
            </a:endParaRPr>
          </a:p>
        </p:txBody>
      </p:sp>
      <p:pic>
        <p:nvPicPr>
          <p:cNvPr id="23" name="图片 23" descr="图10.4 项目框架搭建及配置"/>
          <p:cNvPicPr>
            <a:picLocks noChangeAspect="1"/>
          </p:cNvPicPr>
          <p:nvPr/>
        </p:nvPicPr>
        <p:blipFill>
          <a:blip r:embed="rId1"/>
          <a:stretch>
            <a:fillRect/>
          </a:stretch>
        </p:blipFill>
        <p:spPr>
          <a:xfrm>
            <a:off x="2604770" y="2787015"/>
            <a:ext cx="5889625" cy="30867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a:t>
            </a:r>
            <a:r>
              <a:t>梳理项目技能点</a:t>
            </a:r>
          </a:p>
        </p:txBody>
      </p:sp>
      <p:sp>
        <p:nvSpPr>
          <p:cNvPr id="7171" name="内容占位符 2"/>
          <p:cNvSpPr>
            <a:spLocks noGrp="1" noChangeArrowheads="1"/>
          </p:cNvSpPr>
          <p:nvPr>
            <p:ph idx="1"/>
          </p:nvPr>
        </p:nvSpPr>
        <p:spPr>
          <a:xfrm>
            <a:off x="771525" y="1308100"/>
            <a:ext cx="10544175" cy="4818380"/>
          </a:xfrm>
        </p:spPr>
        <p:txBody>
          <a:bodyPr/>
          <a:lstStyle/>
          <a:p>
            <a:r>
              <a:rPr lang="zh-CN"/>
              <a:t>由于截图展示并不友好的原因，可以通过提供的大觅项目素材获得项目截图及其他项目提供内容</a:t>
            </a:r>
            <a:endParaRPr lang="zh-CN"/>
          </a:p>
          <a:p>
            <a:r>
              <a:rPr lang="zh-CN"/>
              <a:t>在对项目中的各个页面特有的技能点进行梳理之前，先来看一下大觅项目目录结构图</a:t>
            </a:r>
            <a:endParaRPr lang="zh-CN"/>
          </a:p>
          <a:p>
            <a:pPr lvl="1"/>
            <a:endParaRPr lang="zh-CN">
              <a:sym typeface="+mn-ea"/>
            </a:endParaRPr>
          </a:p>
          <a:p>
            <a:pPr lvl="1"/>
            <a:endParaRPr lang="zh-CN">
              <a:sym typeface="+mn-ea"/>
            </a:endParaRPr>
          </a:p>
          <a:p>
            <a:pPr lvl="1"/>
            <a:endParaRPr lang="zh-CN">
              <a:sym typeface="+mn-ea"/>
            </a:endParaRPr>
          </a:p>
        </p:txBody>
      </p:sp>
      <p:pic>
        <p:nvPicPr>
          <p:cNvPr id="47" name="图片 47" descr="图10.5 大觅项目目录结构图"/>
          <p:cNvPicPr>
            <a:picLocks noChangeAspect="1"/>
          </p:cNvPicPr>
          <p:nvPr/>
        </p:nvPicPr>
        <p:blipFill>
          <a:blip r:embed="rId1"/>
          <a:stretch>
            <a:fillRect/>
          </a:stretch>
        </p:blipFill>
        <p:spPr>
          <a:xfrm>
            <a:off x="4187825" y="1218565"/>
            <a:ext cx="4610100" cy="4818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a:t>   公共技能点</a:t>
            </a:r>
            <a:endParaRPr lang="en-US"/>
          </a:p>
        </p:txBody>
      </p:sp>
      <p:sp>
        <p:nvSpPr>
          <p:cNvPr id="7171" name="内容占位符 2"/>
          <p:cNvSpPr>
            <a:spLocks noGrp="1" noChangeArrowheads="1"/>
          </p:cNvSpPr>
          <p:nvPr>
            <p:ph idx="1"/>
          </p:nvPr>
        </p:nvSpPr>
        <p:spPr>
          <a:xfrm>
            <a:off x="771525" y="1308100"/>
            <a:ext cx="10544175" cy="4818380"/>
          </a:xfrm>
        </p:spPr>
        <p:txBody>
          <a:bodyPr/>
          <a:lstStyle/>
          <a:p>
            <a:r>
              <a:rPr lang="zh-CN"/>
              <a:t>在对大觅项目页面技能点进行梳理，归纳总结出每一个页面共同使用的技能点</a:t>
            </a:r>
            <a:endParaRPr lang="zh-CN"/>
          </a:p>
          <a:p>
            <a:pPr lvl="1"/>
            <a:endParaRPr lang="zh-CN">
              <a:sym typeface="+mn-ea"/>
            </a:endParaRPr>
          </a:p>
          <a:p>
            <a:pPr lvl="1"/>
            <a:endParaRPr lang="zh-CN">
              <a:sym typeface="+mn-ea"/>
            </a:endParaRPr>
          </a:p>
          <a:p>
            <a:pPr lvl="1"/>
            <a:endParaRPr lang="zh-CN">
              <a:sym typeface="+mn-ea"/>
            </a:endParaRPr>
          </a:p>
        </p:txBody>
      </p:sp>
      <p:pic>
        <p:nvPicPr>
          <p:cNvPr id="3" name="图片 2" descr="图10.5 公共技能点"/>
          <p:cNvPicPr>
            <a:picLocks noChangeAspect="1"/>
          </p:cNvPicPr>
          <p:nvPr/>
        </p:nvPicPr>
        <p:blipFill>
          <a:blip r:embed="rId1"/>
          <a:stretch>
            <a:fillRect/>
          </a:stretch>
        </p:blipFill>
        <p:spPr>
          <a:xfrm>
            <a:off x="3435985" y="2296160"/>
            <a:ext cx="5215255" cy="354139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14"/>
  <p:tag name="KSO_WM_TEMPLATE_SCENE_ID" val="1"/>
  <p:tag name="KSO_WM_TEMPLATE_JOB_ID" val="14"/>
  <p:tag name="KSO_WM_TEMPLATE_TOPIC_DEFAULT" val="0"/>
</p:tagLst>
</file>

<file path=ppt/theme/theme1.xml><?xml version="1.0" encoding="utf-8"?>
<a:theme xmlns:a="http://schemas.openxmlformats.org/drawingml/2006/main" name="Office 主题_2">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2421</Words>
  <Application>WPS 演示</Application>
  <PresentationFormat>自定义</PresentationFormat>
  <Paragraphs>204</Paragraphs>
  <Slides>22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Calibri</vt:lpstr>
      <vt:lpstr>Wingdings</vt:lpstr>
      <vt:lpstr>黑体</vt:lpstr>
      <vt:lpstr>Arial</vt:lpstr>
      <vt:lpstr>Arial Unicode MS</vt:lpstr>
      <vt:lpstr>Office 主题_2</vt:lpstr>
      <vt:lpstr>   第九章      大觅项目中插件的使用 </vt:lpstr>
      <vt:lpstr>本章目标</vt:lpstr>
      <vt:lpstr>   百度地图基本介绍2-1</vt:lpstr>
      <vt:lpstr>   项目前期准备3-1</vt:lpstr>
      <vt:lpstr>   百度地图基本介绍2-2</vt:lpstr>
      <vt:lpstr>   百度地图基本使用4-1</vt:lpstr>
      <vt:lpstr>   百度地图基本使用4-2</vt:lpstr>
      <vt:lpstr>   百度地图基本使用4-3</vt:lpstr>
      <vt:lpstr>   百度地图基本使用4-4</vt:lpstr>
      <vt:lpstr>   状态管理与Vuex2-1</vt:lpstr>
      <vt:lpstr> 状态管理与Vuex2-2</vt:lpstr>
      <vt:lpstr> 注册页面</vt:lpstr>
      <vt:lpstr> 登录页面</vt:lpstr>
      <vt:lpstr> 列表页</vt:lpstr>
      <vt:lpstr> 详情页面</vt:lpstr>
      <vt:lpstr> 选座页</vt:lpstr>
      <vt:lpstr> 订单确认页</vt:lpstr>
      <vt:lpstr> 确认支付页</vt:lpstr>
      <vt:lpstr> 确认支付页</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谢伟民</dc:creator>
  <cp:lastModifiedBy>小蜗牛</cp:lastModifiedBy>
  <cp:revision>1613</cp:revision>
  <dcterms:created xsi:type="dcterms:W3CDTF">2018-02-05T01:07:00Z</dcterms:created>
  <dcterms:modified xsi:type="dcterms:W3CDTF">2018-08-23T05:56:20Z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