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3"/>
  </p:notesMasterIdLst>
  <p:sldIdLst>
    <p:sldId id="284" r:id="rId2"/>
    <p:sldId id="257" r:id="rId3"/>
    <p:sldId id="258" r:id="rId4"/>
    <p:sldId id="259" r:id="rId5"/>
    <p:sldId id="271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65" r:id="rId15"/>
    <p:sldId id="279" r:id="rId16"/>
    <p:sldId id="267" r:id="rId17"/>
    <p:sldId id="268" r:id="rId18"/>
    <p:sldId id="280" r:id="rId19"/>
    <p:sldId id="281" r:id="rId20"/>
    <p:sldId id="27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48560"/>
  </p:normalViewPr>
  <p:slideViewPr>
    <p:cSldViewPr snapToGrid="0" snapToObjects="1">
      <p:cViewPr varScale="1">
        <p:scale>
          <a:sx n="58" d="100"/>
          <a:sy n="58" d="100"/>
        </p:scale>
        <p:origin x="2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4E376-6470-4645-8F95-8257A82EAC6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44B9EE-60A1-4288-A5E7-EA774F08A46B}">
      <dgm:prSet/>
      <dgm:spPr/>
      <dgm:t>
        <a:bodyPr/>
        <a:lstStyle/>
        <a:p>
          <a:r>
            <a:rPr lang="en-US"/>
            <a:t>Identify Key Factors for Employee Attrition</a:t>
          </a:r>
        </a:p>
      </dgm:t>
    </dgm:pt>
    <dgm:pt modelId="{C5C0FF8E-2BAA-4222-AD13-8DFF18874B68}" type="parTrans" cxnId="{2A995CCE-E638-42BE-8756-6D7F772C84AB}">
      <dgm:prSet/>
      <dgm:spPr/>
      <dgm:t>
        <a:bodyPr/>
        <a:lstStyle/>
        <a:p>
          <a:endParaRPr lang="en-US"/>
        </a:p>
      </dgm:t>
    </dgm:pt>
    <dgm:pt modelId="{3843F267-315C-4CE3-BB9D-E26012B3FD1F}" type="sibTrans" cxnId="{2A995CCE-E638-42BE-8756-6D7F772C84AB}">
      <dgm:prSet/>
      <dgm:spPr/>
      <dgm:t>
        <a:bodyPr/>
        <a:lstStyle/>
        <a:p>
          <a:endParaRPr lang="en-US"/>
        </a:p>
      </dgm:t>
    </dgm:pt>
    <dgm:pt modelId="{B359687B-F822-42B4-8AB6-2325CE272E84}">
      <dgm:prSet/>
      <dgm:spPr/>
      <dgm:t>
        <a:bodyPr/>
        <a:lstStyle/>
        <a:p>
          <a:r>
            <a:rPr lang="en-US"/>
            <a:t>Conduct an Exploratory Analysis to Identify Key Relationships between Attributes</a:t>
          </a:r>
        </a:p>
      </dgm:t>
    </dgm:pt>
    <dgm:pt modelId="{15544F4C-BD4E-4FF0-9846-CEF0B6D2914C}" type="parTrans" cxnId="{0432AEE4-1171-41A4-AFEF-70879DACA2DE}">
      <dgm:prSet/>
      <dgm:spPr/>
      <dgm:t>
        <a:bodyPr/>
        <a:lstStyle/>
        <a:p>
          <a:endParaRPr lang="en-US"/>
        </a:p>
      </dgm:t>
    </dgm:pt>
    <dgm:pt modelId="{548848BC-FF9B-4662-B050-A05C1E204779}" type="sibTrans" cxnId="{0432AEE4-1171-41A4-AFEF-70879DACA2DE}">
      <dgm:prSet/>
      <dgm:spPr/>
      <dgm:t>
        <a:bodyPr/>
        <a:lstStyle/>
        <a:p>
          <a:endParaRPr lang="en-US"/>
        </a:p>
      </dgm:t>
    </dgm:pt>
    <dgm:pt modelId="{25D8A855-B511-4D3A-9661-968AA30D2F72}">
      <dgm:prSet/>
      <dgm:spPr/>
      <dgm:t>
        <a:bodyPr/>
        <a:lstStyle/>
        <a:p>
          <a:r>
            <a:rPr lang="en-US"/>
            <a:t>Construct a Classification Model for Employee Attrition</a:t>
          </a:r>
        </a:p>
      </dgm:t>
    </dgm:pt>
    <dgm:pt modelId="{8775DECD-2C8E-447B-BC86-65FC87EDD76C}" type="parTrans" cxnId="{2CF1B3FE-EC55-470F-B6B5-82CE4EEA9CE8}">
      <dgm:prSet/>
      <dgm:spPr/>
      <dgm:t>
        <a:bodyPr/>
        <a:lstStyle/>
        <a:p>
          <a:endParaRPr lang="en-US"/>
        </a:p>
      </dgm:t>
    </dgm:pt>
    <dgm:pt modelId="{04C4BAAA-9267-4F73-BEC0-BA093759882D}" type="sibTrans" cxnId="{2CF1B3FE-EC55-470F-B6B5-82CE4EEA9CE8}">
      <dgm:prSet/>
      <dgm:spPr/>
      <dgm:t>
        <a:bodyPr/>
        <a:lstStyle/>
        <a:p>
          <a:endParaRPr lang="en-US"/>
        </a:p>
      </dgm:t>
    </dgm:pt>
    <dgm:pt modelId="{0A3197E0-55C8-40CE-B2AD-7CE6973563FA}">
      <dgm:prSet/>
      <dgm:spPr/>
      <dgm:t>
        <a:bodyPr/>
        <a:lstStyle/>
        <a:p>
          <a:r>
            <a:rPr lang="en-US"/>
            <a:t>Construct a Regression Model to Predict Monthly Revenue</a:t>
          </a:r>
        </a:p>
      </dgm:t>
    </dgm:pt>
    <dgm:pt modelId="{9E7AF921-5793-4C19-9EC4-5F12F15397E9}" type="parTrans" cxnId="{C4ECF5AD-45DC-491A-9D77-8A5E15BC04FC}">
      <dgm:prSet/>
      <dgm:spPr/>
      <dgm:t>
        <a:bodyPr/>
        <a:lstStyle/>
        <a:p>
          <a:endParaRPr lang="en-US"/>
        </a:p>
      </dgm:t>
    </dgm:pt>
    <dgm:pt modelId="{86658BAD-D552-4667-B94C-A7BDE1928CE4}" type="sibTrans" cxnId="{C4ECF5AD-45DC-491A-9D77-8A5E15BC04FC}">
      <dgm:prSet/>
      <dgm:spPr/>
      <dgm:t>
        <a:bodyPr/>
        <a:lstStyle/>
        <a:p>
          <a:endParaRPr lang="en-US"/>
        </a:p>
      </dgm:t>
    </dgm:pt>
    <dgm:pt modelId="{990FE17D-54DE-CE4E-AD6E-A63FC2B36CE5}" type="pres">
      <dgm:prSet presAssocID="{4F04E376-6470-4645-8F95-8257A82EAC66}" presName="Name0" presStyleCnt="0">
        <dgm:presLayoutVars>
          <dgm:dir/>
          <dgm:resizeHandles val="exact"/>
        </dgm:presLayoutVars>
      </dgm:prSet>
      <dgm:spPr/>
    </dgm:pt>
    <dgm:pt modelId="{0F24A91D-D662-DA43-8C87-203349CA5494}" type="pres">
      <dgm:prSet presAssocID="{EE44B9EE-60A1-4288-A5E7-EA774F08A46B}" presName="node" presStyleLbl="node1" presStyleIdx="0" presStyleCnt="4">
        <dgm:presLayoutVars>
          <dgm:bulletEnabled val="1"/>
        </dgm:presLayoutVars>
      </dgm:prSet>
      <dgm:spPr/>
    </dgm:pt>
    <dgm:pt modelId="{81FBF0D0-0693-3840-AFFD-567C4914CAB3}" type="pres">
      <dgm:prSet presAssocID="{3843F267-315C-4CE3-BB9D-E26012B3FD1F}" presName="sibTrans" presStyleLbl="sibTrans1D1" presStyleIdx="0" presStyleCnt="3"/>
      <dgm:spPr/>
    </dgm:pt>
    <dgm:pt modelId="{605D703C-55BE-1347-8429-21A65E7BAA4B}" type="pres">
      <dgm:prSet presAssocID="{3843F267-315C-4CE3-BB9D-E26012B3FD1F}" presName="connectorText" presStyleLbl="sibTrans1D1" presStyleIdx="0" presStyleCnt="3"/>
      <dgm:spPr/>
    </dgm:pt>
    <dgm:pt modelId="{81F40F3A-0138-8F47-BF8F-058955630941}" type="pres">
      <dgm:prSet presAssocID="{B359687B-F822-42B4-8AB6-2325CE272E84}" presName="node" presStyleLbl="node1" presStyleIdx="1" presStyleCnt="4">
        <dgm:presLayoutVars>
          <dgm:bulletEnabled val="1"/>
        </dgm:presLayoutVars>
      </dgm:prSet>
      <dgm:spPr/>
    </dgm:pt>
    <dgm:pt modelId="{284987A5-BBCA-CE4A-82E1-2B37D5F55197}" type="pres">
      <dgm:prSet presAssocID="{548848BC-FF9B-4662-B050-A05C1E204779}" presName="sibTrans" presStyleLbl="sibTrans1D1" presStyleIdx="1" presStyleCnt="3"/>
      <dgm:spPr/>
    </dgm:pt>
    <dgm:pt modelId="{88FDD5D8-5993-4B45-A322-CA8BFD90C25C}" type="pres">
      <dgm:prSet presAssocID="{548848BC-FF9B-4662-B050-A05C1E204779}" presName="connectorText" presStyleLbl="sibTrans1D1" presStyleIdx="1" presStyleCnt="3"/>
      <dgm:spPr/>
    </dgm:pt>
    <dgm:pt modelId="{2314025B-02DB-AF4A-89B2-BDCE5F420013}" type="pres">
      <dgm:prSet presAssocID="{25D8A855-B511-4D3A-9661-968AA30D2F72}" presName="node" presStyleLbl="node1" presStyleIdx="2" presStyleCnt="4">
        <dgm:presLayoutVars>
          <dgm:bulletEnabled val="1"/>
        </dgm:presLayoutVars>
      </dgm:prSet>
      <dgm:spPr/>
    </dgm:pt>
    <dgm:pt modelId="{E62C82EA-391D-504F-AB4E-7FA7D427AC05}" type="pres">
      <dgm:prSet presAssocID="{04C4BAAA-9267-4F73-BEC0-BA093759882D}" presName="sibTrans" presStyleLbl="sibTrans1D1" presStyleIdx="2" presStyleCnt="3"/>
      <dgm:spPr/>
    </dgm:pt>
    <dgm:pt modelId="{5F9B875E-1176-6148-9EFF-24DC04D9ADDC}" type="pres">
      <dgm:prSet presAssocID="{04C4BAAA-9267-4F73-BEC0-BA093759882D}" presName="connectorText" presStyleLbl="sibTrans1D1" presStyleIdx="2" presStyleCnt="3"/>
      <dgm:spPr/>
    </dgm:pt>
    <dgm:pt modelId="{699F369D-C45C-154C-BCEB-478CAA02B5EE}" type="pres">
      <dgm:prSet presAssocID="{0A3197E0-55C8-40CE-B2AD-7CE6973563FA}" presName="node" presStyleLbl="node1" presStyleIdx="3" presStyleCnt="4">
        <dgm:presLayoutVars>
          <dgm:bulletEnabled val="1"/>
        </dgm:presLayoutVars>
      </dgm:prSet>
      <dgm:spPr/>
    </dgm:pt>
  </dgm:ptLst>
  <dgm:cxnLst>
    <dgm:cxn modelId="{9F96E408-FA92-4D4A-AE51-43EC7D0D11AB}" type="presOf" srcId="{B359687B-F822-42B4-8AB6-2325CE272E84}" destId="{81F40F3A-0138-8F47-BF8F-058955630941}" srcOrd="0" destOrd="0" presId="urn:microsoft.com/office/officeart/2016/7/layout/RepeatingBendingProcessNew"/>
    <dgm:cxn modelId="{E1110B0C-D163-B04C-B969-1D6AE18774B9}" type="presOf" srcId="{548848BC-FF9B-4662-B050-A05C1E204779}" destId="{88FDD5D8-5993-4B45-A322-CA8BFD90C25C}" srcOrd="1" destOrd="0" presId="urn:microsoft.com/office/officeart/2016/7/layout/RepeatingBendingProcessNew"/>
    <dgm:cxn modelId="{B5F74732-D334-E44F-B429-652D34013BEC}" type="presOf" srcId="{EE44B9EE-60A1-4288-A5E7-EA774F08A46B}" destId="{0F24A91D-D662-DA43-8C87-203349CA5494}" srcOrd="0" destOrd="0" presId="urn:microsoft.com/office/officeart/2016/7/layout/RepeatingBendingProcessNew"/>
    <dgm:cxn modelId="{542F9564-DD61-3840-8C0C-B9DFFE33F314}" type="presOf" srcId="{3843F267-315C-4CE3-BB9D-E26012B3FD1F}" destId="{81FBF0D0-0693-3840-AFFD-567C4914CAB3}" srcOrd="0" destOrd="0" presId="urn:microsoft.com/office/officeart/2016/7/layout/RepeatingBendingProcessNew"/>
    <dgm:cxn modelId="{8D78F364-55DA-E040-96CF-BB07A0CB3581}" type="presOf" srcId="{25D8A855-B511-4D3A-9661-968AA30D2F72}" destId="{2314025B-02DB-AF4A-89B2-BDCE5F420013}" srcOrd="0" destOrd="0" presId="urn:microsoft.com/office/officeart/2016/7/layout/RepeatingBendingProcessNew"/>
    <dgm:cxn modelId="{1491D784-0609-3247-98B7-CAF569E960D9}" type="presOf" srcId="{548848BC-FF9B-4662-B050-A05C1E204779}" destId="{284987A5-BBCA-CE4A-82E1-2B37D5F55197}" srcOrd="0" destOrd="0" presId="urn:microsoft.com/office/officeart/2016/7/layout/RepeatingBendingProcessNew"/>
    <dgm:cxn modelId="{C4ECF5AD-45DC-491A-9D77-8A5E15BC04FC}" srcId="{4F04E376-6470-4645-8F95-8257A82EAC66}" destId="{0A3197E0-55C8-40CE-B2AD-7CE6973563FA}" srcOrd="3" destOrd="0" parTransId="{9E7AF921-5793-4C19-9EC4-5F12F15397E9}" sibTransId="{86658BAD-D552-4667-B94C-A7BDE1928CE4}"/>
    <dgm:cxn modelId="{6E8FEEBE-727B-0F43-B11A-0CBDB9C5BFBC}" type="presOf" srcId="{4F04E376-6470-4645-8F95-8257A82EAC66}" destId="{990FE17D-54DE-CE4E-AD6E-A63FC2B36CE5}" srcOrd="0" destOrd="0" presId="urn:microsoft.com/office/officeart/2016/7/layout/RepeatingBendingProcessNew"/>
    <dgm:cxn modelId="{935B22C2-C831-D446-8378-E30EF1B0A4A6}" type="presOf" srcId="{0A3197E0-55C8-40CE-B2AD-7CE6973563FA}" destId="{699F369D-C45C-154C-BCEB-478CAA02B5EE}" srcOrd="0" destOrd="0" presId="urn:microsoft.com/office/officeart/2016/7/layout/RepeatingBendingProcessNew"/>
    <dgm:cxn modelId="{2A995CCE-E638-42BE-8756-6D7F772C84AB}" srcId="{4F04E376-6470-4645-8F95-8257A82EAC66}" destId="{EE44B9EE-60A1-4288-A5E7-EA774F08A46B}" srcOrd="0" destOrd="0" parTransId="{C5C0FF8E-2BAA-4222-AD13-8DFF18874B68}" sibTransId="{3843F267-315C-4CE3-BB9D-E26012B3FD1F}"/>
    <dgm:cxn modelId="{A83C84D5-8E7E-5B4B-AADE-5DDB633DF45D}" type="presOf" srcId="{04C4BAAA-9267-4F73-BEC0-BA093759882D}" destId="{5F9B875E-1176-6148-9EFF-24DC04D9ADDC}" srcOrd="1" destOrd="0" presId="urn:microsoft.com/office/officeart/2016/7/layout/RepeatingBendingProcessNew"/>
    <dgm:cxn modelId="{0432AEE4-1171-41A4-AFEF-70879DACA2DE}" srcId="{4F04E376-6470-4645-8F95-8257A82EAC66}" destId="{B359687B-F822-42B4-8AB6-2325CE272E84}" srcOrd="1" destOrd="0" parTransId="{15544F4C-BD4E-4FF0-9846-CEF0B6D2914C}" sibTransId="{548848BC-FF9B-4662-B050-A05C1E204779}"/>
    <dgm:cxn modelId="{2100D8E4-0775-7A41-9AE2-2091B4A6D1FD}" type="presOf" srcId="{04C4BAAA-9267-4F73-BEC0-BA093759882D}" destId="{E62C82EA-391D-504F-AB4E-7FA7D427AC05}" srcOrd="0" destOrd="0" presId="urn:microsoft.com/office/officeart/2016/7/layout/RepeatingBendingProcessNew"/>
    <dgm:cxn modelId="{50FE14EB-E9EF-8941-9086-ED0541D0EFCC}" type="presOf" srcId="{3843F267-315C-4CE3-BB9D-E26012B3FD1F}" destId="{605D703C-55BE-1347-8429-21A65E7BAA4B}" srcOrd="1" destOrd="0" presId="urn:microsoft.com/office/officeart/2016/7/layout/RepeatingBendingProcessNew"/>
    <dgm:cxn modelId="{2CF1B3FE-EC55-470F-B6B5-82CE4EEA9CE8}" srcId="{4F04E376-6470-4645-8F95-8257A82EAC66}" destId="{25D8A855-B511-4D3A-9661-968AA30D2F72}" srcOrd="2" destOrd="0" parTransId="{8775DECD-2C8E-447B-BC86-65FC87EDD76C}" sibTransId="{04C4BAAA-9267-4F73-BEC0-BA093759882D}"/>
    <dgm:cxn modelId="{7C3B473E-66E0-7C43-9C6F-2A33388C9255}" type="presParOf" srcId="{990FE17D-54DE-CE4E-AD6E-A63FC2B36CE5}" destId="{0F24A91D-D662-DA43-8C87-203349CA5494}" srcOrd="0" destOrd="0" presId="urn:microsoft.com/office/officeart/2016/7/layout/RepeatingBendingProcessNew"/>
    <dgm:cxn modelId="{694AAA04-5709-1B40-87DE-7EB43BA0EF65}" type="presParOf" srcId="{990FE17D-54DE-CE4E-AD6E-A63FC2B36CE5}" destId="{81FBF0D0-0693-3840-AFFD-567C4914CAB3}" srcOrd="1" destOrd="0" presId="urn:microsoft.com/office/officeart/2016/7/layout/RepeatingBendingProcessNew"/>
    <dgm:cxn modelId="{50167D48-4EAC-5240-A7C4-2E8E8834B97E}" type="presParOf" srcId="{81FBF0D0-0693-3840-AFFD-567C4914CAB3}" destId="{605D703C-55BE-1347-8429-21A65E7BAA4B}" srcOrd="0" destOrd="0" presId="urn:microsoft.com/office/officeart/2016/7/layout/RepeatingBendingProcessNew"/>
    <dgm:cxn modelId="{46E440C1-9231-754F-BE65-E08D6DDE5169}" type="presParOf" srcId="{990FE17D-54DE-CE4E-AD6E-A63FC2B36CE5}" destId="{81F40F3A-0138-8F47-BF8F-058955630941}" srcOrd="2" destOrd="0" presId="urn:microsoft.com/office/officeart/2016/7/layout/RepeatingBendingProcessNew"/>
    <dgm:cxn modelId="{9159D537-E2FB-DA47-A05C-1075D4BCCF52}" type="presParOf" srcId="{990FE17D-54DE-CE4E-AD6E-A63FC2B36CE5}" destId="{284987A5-BBCA-CE4A-82E1-2B37D5F55197}" srcOrd="3" destOrd="0" presId="urn:microsoft.com/office/officeart/2016/7/layout/RepeatingBendingProcessNew"/>
    <dgm:cxn modelId="{58BD568F-E2CC-6F4A-BBCB-412B9DC8FE8B}" type="presParOf" srcId="{284987A5-BBCA-CE4A-82E1-2B37D5F55197}" destId="{88FDD5D8-5993-4B45-A322-CA8BFD90C25C}" srcOrd="0" destOrd="0" presId="urn:microsoft.com/office/officeart/2016/7/layout/RepeatingBendingProcessNew"/>
    <dgm:cxn modelId="{A2A758B9-3214-234A-AD74-A07E11D4641A}" type="presParOf" srcId="{990FE17D-54DE-CE4E-AD6E-A63FC2B36CE5}" destId="{2314025B-02DB-AF4A-89B2-BDCE5F420013}" srcOrd="4" destOrd="0" presId="urn:microsoft.com/office/officeart/2016/7/layout/RepeatingBendingProcessNew"/>
    <dgm:cxn modelId="{AFA6F3F6-1ACC-7840-96EC-AD4C04E09BBF}" type="presParOf" srcId="{990FE17D-54DE-CE4E-AD6E-A63FC2B36CE5}" destId="{E62C82EA-391D-504F-AB4E-7FA7D427AC05}" srcOrd="5" destOrd="0" presId="urn:microsoft.com/office/officeart/2016/7/layout/RepeatingBendingProcessNew"/>
    <dgm:cxn modelId="{5FD27EC0-B18B-B043-8608-EAA736B83A1D}" type="presParOf" srcId="{E62C82EA-391D-504F-AB4E-7FA7D427AC05}" destId="{5F9B875E-1176-6148-9EFF-24DC04D9ADDC}" srcOrd="0" destOrd="0" presId="urn:microsoft.com/office/officeart/2016/7/layout/RepeatingBendingProcessNew"/>
    <dgm:cxn modelId="{0D2585E2-7DA6-AB46-BCB4-1915DF320969}" type="presParOf" srcId="{990FE17D-54DE-CE4E-AD6E-A63FC2B36CE5}" destId="{699F369D-C45C-154C-BCEB-478CAA02B5E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BF0D0-0693-3840-AFFD-567C4914CAB3}">
      <dsp:nvSpPr>
        <dsp:cNvPr id="0" name=""/>
        <dsp:cNvSpPr/>
      </dsp:nvSpPr>
      <dsp:spPr>
        <a:xfrm>
          <a:off x="2416864" y="1126673"/>
          <a:ext cx="525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43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79" y="1169613"/>
        <a:ext cx="27801" cy="5560"/>
      </dsp:txXfrm>
    </dsp:sp>
    <dsp:sp modelId="{0F24A91D-D662-DA43-8C87-203349CA5494}">
      <dsp:nvSpPr>
        <dsp:cNvPr id="0" name=""/>
        <dsp:cNvSpPr/>
      </dsp:nvSpPr>
      <dsp:spPr>
        <a:xfrm>
          <a:off x="1132" y="447133"/>
          <a:ext cx="2417531" cy="14505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61" tIns="124346" rIns="118461" bIns="1243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Key Factors for Employee Attrition</a:t>
          </a:r>
        </a:p>
      </dsp:txBody>
      <dsp:txXfrm>
        <a:off x="1132" y="447133"/>
        <a:ext cx="2417531" cy="1450519"/>
      </dsp:txXfrm>
    </dsp:sp>
    <dsp:sp modelId="{284987A5-BBCA-CE4A-82E1-2B37D5F55197}">
      <dsp:nvSpPr>
        <dsp:cNvPr id="0" name=""/>
        <dsp:cNvSpPr/>
      </dsp:nvSpPr>
      <dsp:spPr>
        <a:xfrm>
          <a:off x="1209898" y="1895852"/>
          <a:ext cx="2973564" cy="525432"/>
        </a:xfrm>
        <a:custGeom>
          <a:avLst/>
          <a:gdLst/>
          <a:ahLst/>
          <a:cxnLst/>
          <a:rect l="0" t="0" r="0" b="0"/>
          <a:pathLst>
            <a:path>
              <a:moveTo>
                <a:pt x="2973564" y="0"/>
              </a:moveTo>
              <a:lnTo>
                <a:pt x="2973564" y="279816"/>
              </a:lnTo>
              <a:lnTo>
                <a:pt x="0" y="279816"/>
              </a:lnTo>
              <a:lnTo>
                <a:pt x="0" y="525432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1052" y="2155788"/>
        <a:ext cx="151255" cy="5560"/>
      </dsp:txXfrm>
    </dsp:sp>
    <dsp:sp modelId="{81F40F3A-0138-8F47-BF8F-058955630941}">
      <dsp:nvSpPr>
        <dsp:cNvPr id="0" name=""/>
        <dsp:cNvSpPr/>
      </dsp:nvSpPr>
      <dsp:spPr>
        <a:xfrm>
          <a:off x="2974696" y="447133"/>
          <a:ext cx="2417531" cy="145051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61" tIns="124346" rIns="118461" bIns="1243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Conduct an Exploratory Analysis to Identify Key Relationships between Attributes</a:t>
          </a:r>
        </a:p>
      </dsp:txBody>
      <dsp:txXfrm>
        <a:off x="2974696" y="447133"/>
        <a:ext cx="2417531" cy="1450519"/>
      </dsp:txXfrm>
    </dsp:sp>
    <dsp:sp modelId="{E62C82EA-391D-504F-AB4E-7FA7D427AC05}">
      <dsp:nvSpPr>
        <dsp:cNvPr id="0" name=""/>
        <dsp:cNvSpPr/>
      </dsp:nvSpPr>
      <dsp:spPr>
        <a:xfrm>
          <a:off x="2416864" y="3133224"/>
          <a:ext cx="525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43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79" y="3176164"/>
        <a:ext cx="27801" cy="5560"/>
      </dsp:txXfrm>
    </dsp:sp>
    <dsp:sp modelId="{2314025B-02DB-AF4A-89B2-BDCE5F420013}">
      <dsp:nvSpPr>
        <dsp:cNvPr id="0" name=""/>
        <dsp:cNvSpPr/>
      </dsp:nvSpPr>
      <dsp:spPr>
        <a:xfrm>
          <a:off x="1132" y="2453685"/>
          <a:ext cx="2417531" cy="145051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61" tIns="124346" rIns="118461" bIns="1243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Construct a Classification Model for Employee Attrition</a:t>
          </a:r>
        </a:p>
      </dsp:txBody>
      <dsp:txXfrm>
        <a:off x="1132" y="2453685"/>
        <a:ext cx="2417531" cy="1450519"/>
      </dsp:txXfrm>
    </dsp:sp>
    <dsp:sp modelId="{699F369D-C45C-154C-BCEB-478CAA02B5EE}">
      <dsp:nvSpPr>
        <dsp:cNvPr id="0" name=""/>
        <dsp:cNvSpPr/>
      </dsp:nvSpPr>
      <dsp:spPr>
        <a:xfrm>
          <a:off x="2974696" y="2453685"/>
          <a:ext cx="2417531" cy="145051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61" tIns="124346" rIns="118461" bIns="1243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Construct a Regression Model to Predict Monthly Revenue</a:t>
          </a:r>
        </a:p>
      </dsp:txBody>
      <dsp:txXfrm>
        <a:off x="2974696" y="2453685"/>
        <a:ext cx="2417531" cy="145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4968-86DC-1A48-80B1-D19A435A8C6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858E2-A560-D14F-8DFF-C9556FAA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9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8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858E2-A560-D14F-8DFF-C9556FAA5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D430-5968-4247-B95E-B8804D1D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D4A23-9AE1-724F-BEE8-B57C1A5C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F57D-BF19-C84D-AC85-24687BE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A291-4ED0-0440-8631-AD928D54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9249-6E50-484F-A2DE-37FDADE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7DE0-F1C2-0D49-9D8D-3174EBE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75B-64CF-2940-A44E-CAA7EEE8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EF51-4DB0-F24B-ADEB-88350784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2579-4E33-9C47-B559-1999BE4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B353-865F-1E45-B07A-8238C69A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E161D-61FD-164C-AE36-99C36C9CE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5FFC4-0AE5-C742-98B8-D1DB142E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FB49-4DED-B745-A3A9-75581662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C09E-D36B-2646-A17B-2D09D664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F4F2-2D36-6548-8146-F8FA0DD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A32-D700-8643-8307-931449D1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D96D-9931-F44E-A98B-9186E5D9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B12-ECED-4D43-8718-0E920CCD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8EBD-990D-B949-8171-1F4A9468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8509-E561-4F46-8334-EB00DE9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902A-2B79-2241-A3FA-8EE7D8B7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5E2F9-2A43-6B47-B2B1-6836F19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5236-D0A7-8F46-AA39-AB1C50A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DA4F-EAAF-3B4C-9661-84C4B151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8FCC-4B8E-4342-BD42-A91D40A6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412-ABAB-8047-8ECE-CF9C7717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903D-35E0-0043-A6B7-D868CE34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E9F0-F75E-7543-A850-02F92E89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84D0D-4F38-644A-A42B-2F4B24EB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5E7F-6208-ED4A-A274-890DD557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80D4-B3C3-7847-9644-A8890FD8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728F-4FDF-5948-BE94-4E50AF67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B5D3-A4F4-1D4A-AEC9-89808CB6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9F871-A2AA-4B41-9F39-FFD23E6A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84692-42D6-A044-A348-7B09EDC52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21D0-FCF2-E145-8718-8AE2CCB2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72105-6F3F-7E49-BC1E-94565B68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E4BBE-8F84-614C-8643-091CA0FF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46841-0CCD-4846-B814-682F017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45E3-9C7F-B448-B5EF-10C57929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5242C-3B7F-7E43-AD1D-EC55E886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77EDC-A0F2-9D4E-894E-388706CC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F9184-10AE-0B46-B202-97389B47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AFB9D-7C45-3744-A2D1-560C3962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7DAF8-4193-7C4A-8FFA-E5C7F1D8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F7DBE-F6CF-F04F-90F1-F190474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BC1-0EFB-D049-B72E-6C1B8F43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9E55-FA42-DA4D-85FD-86F01BE7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BECA-6648-BC42-B111-115CF6A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D548-E269-164E-A15B-8E3F4955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D4D8-A1EE-B94D-8BC6-8BD53245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9014-77E9-9449-8EB7-5F402CD2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9B5-036D-5E48-83C0-3AD6BF6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2EFB7-3CFC-8A45-A9C9-19FE03232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2892-6806-C142-96C5-C7B741A8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2A3D-4FC5-DA43-9C2B-DB83483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F73E-88B9-E348-8377-A72FA9CD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5827D-0A32-894F-9CAF-B6C4D3B6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6CFE0-A9EB-0C4E-AE7C-5D551F92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F249-7C6F-9B48-A98B-CC73AB1F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288F-4B0E-9940-B34B-89448210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977D-A7FD-964D-A255-3681A96D13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20B7-D905-9640-8513-31F39418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28E9-3611-5742-A909-C9A0606C6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6F9-7797-AF44-8789-B81AFBF3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593968-43A8-DF46-A89A-CF3CF780446C}"/>
              </a:ext>
            </a:extLst>
          </p:cNvPr>
          <p:cNvSpPr txBox="1">
            <a:spLocks/>
          </p:cNvSpPr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 Ideal Work Environment:</a:t>
            </a:r>
            <a:br>
              <a:rPr lang="en-US" sz="6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6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6000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What factors impact Attrition and Employee Satisfaction?</a:t>
            </a:r>
            <a:endParaRPr lang="en-US" sz="6600" i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30A31EB9-49A1-2740-83D2-FD006FFB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680" y="4053475"/>
            <a:ext cx="4363275" cy="326897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6BFB28E-C720-2046-9FC2-E8E2EB931862}"/>
              </a:ext>
            </a:extLst>
          </p:cNvPr>
          <p:cNvGrpSpPr/>
          <p:nvPr/>
        </p:nvGrpSpPr>
        <p:grpSpPr>
          <a:xfrm>
            <a:off x="9216626" y="4494159"/>
            <a:ext cx="3207544" cy="2387601"/>
            <a:chOff x="8335565" y="923368"/>
            <a:chExt cx="3207544" cy="2387601"/>
          </a:xfrm>
        </p:grpSpPr>
        <p:pic>
          <p:nvPicPr>
            <p:cNvPr id="25" name="Picture 24" descr="Chart&#10;&#10;Description automatically generated">
              <a:extLst>
                <a:ext uri="{FF2B5EF4-FFF2-40B4-BE49-F238E27FC236}">
                  <a16:creationId xmlns:a16="http://schemas.microsoft.com/office/drawing/2014/main" id="{695AB89D-EA1C-AD41-AEED-B1B77415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2000"/>
            </a:blip>
            <a:stretch>
              <a:fillRect/>
            </a:stretch>
          </p:blipFill>
          <p:spPr>
            <a:xfrm>
              <a:off x="8745537" y="923368"/>
              <a:ext cx="2387601" cy="2387601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832928-14EA-9A44-A533-B6FFBCA9DD52}"/>
                </a:ext>
              </a:extLst>
            </p:cNvPr>
            <p:cNvSpPr/>
            <p:nvPr/>
          </p:nvSpPr>
          <p:spPr>
            <a:xfrm>
              <a:off x="8335565" y="2671674"/>
              <a:ext cx="320754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i="1" cap="none" spc="0" dirty="0" err="1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Book" panose="02000503020000020003" pitchFamily="2" charset="0"/>
                </a:rPr>
                <a:t>DDSAnalytics</a:t>
              </a:r>
              <a:endParaRPr lang="en-US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8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A20A-86F8-7C48-B4C2-2A63470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Attrition Rate: </a:t>
            </a:r>
            <a:r>
              <a:rPr lang="en-US" sz="4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Representatives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24686D0-69D7-2E43-97D7-32DC926AA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1106463"/>
            <a:ext cx="6553545" cy="46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D105B-58DD-B944-AEB4-AB4BC80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Satisfaction and Attrition Trends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41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Demographics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3C5FBE-A106-0E46-966A-69424D34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122847"/>
            <a:ext cx="6553545" cy="46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8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D105B-58DD-B944-AEB4-AB4BC80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Satisfaction and Attrition </a:t>
            </a:r>
            <a:r>
              <a:rPr lang="en-US" sz="41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Trends</a:t>
            </a:r>
            <a:r>
              <a:rPr lang="en-US" sz="4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Demographics</a:t>
            </a:r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BAAE8BE-FDC0-EC43-A1A8-B3A26F34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106463"/>
            <a:ext cx="6553545" cy="46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67CE7-EE46-D94C-A096-B3E3E30B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Satisfaction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8923222-8F34-0242-BC49-B45DE185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7"/>
            <a:ext cx="6553545" cy="47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67CE7-EE46-D94C-A096-B3E3E30B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rgbClr val="FFFFFF"/>
                </a:solidFill>
              </a:rPr>
              <a:t>Employee Satisfaction</a:t>
            </a:r>
            <a:r>
              <a:rPr lang="en-US" sz="4100" dirty="0">
                <a:solidFill>
                  <a:srgbClr val="FFFFFF"/>
                </a:solidFill>
              </a:rPr>
              <a:t>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i="1" dirty="0">
                <a:solidFill>
                  <a:srgbClr val="FFFFFF"/>
                </a:solidFill>
              </a:rPr>
              <a:t>Job Title, Level, and Income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6C61C6-33A0-5546-9E6F-E4430EFC6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40927"/>
            <a:ext cx="6553545" cy="47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E24C-485A-7E4A-86FB-B3349EB4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57543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Classification Model</a:t>
            </a: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200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What factors predict attrition?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B41B-14FE-9F4D-8ADB-58314EA7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kNN Model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85EC3FA-2732-3F41-8DC3-A5BAE93C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" y="2740073"/>
            <a:ext cx="3980793" cy="304530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166129-A591-204D-BDF6-1BB8AC7BE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65" y="2743164"/>
            <a:ext cx="3980794" cy="302540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1693809-8205-DF41-8F2A-88CC728EF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922" y="2755001"/>
            <a:ext cx="3980794" cy="30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4D5DB-1446-2844-8896-4741022A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1487-7C83-9041-B3C9-A0A7D42C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749" y="1115158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b="1" dirty="0"/>
              <a:t>Approach:</a:t>
            </a:r>
          </a:p>
          <a:p>
            <a:pPr lvl="1"/>
            <a:r>
              <a:rPr lang="en-US" sz="1800" i="1" dirty="0"/>
              <a:t>“Given the available data, what is the chance that a given employee is in the attrition group?”</a:t>
            </a:r>
          </a:p>
          <a:p>
            <a:endParaRPr lang="en-US" sz="2200" dirty="0"/>
          </a:p>
          <a:p>
            <a:r>
              <a:rPr lang="en-US" sz="2200" dirty="0"/>
              <a:t>Accuracy: 83.45%</a:t>
            </a:r>
          </a:p>
          <a:p>
            <a:r>
              <a:rPr lang="en-US" sz="2200" dirty="0"/>
              <a:t>Sensitivity: 87.53%</a:t>
            </a:r>
          </a:p>
          <a:p>
            <a:r>
              <a:rPr lang="en-US" sz="2200" dirty="0"/>
              <a:t>Specificity: 62.14%</a:t>
            </a:r>
          </a:p>
          <a:p>
            <a:endParaRPr lang="en-US" sz="2200" dirty="0"/>
          </a:p>
          <a:p>
            <a:r>
              <a:rPr lang="en-US" sz="2200" dirty="0"/>
              <a:t>Significantly better than </a:t>
            </a:r>
            <a:r>
              <a:rPr lang="en-US" sz="2200" dirty="0" err="1"/>
              <a:t>kNN</a:t>
            </a:r>
            <a:r>
              <a:rPr lang="en-US" sz="2200" dirty="0"/>
              <a:t> Model!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159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E24C-485A-7E4A-86FB-B3349EB4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57543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Regression Model</a:t>
            </a: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200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How can we predict income?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1FB83-EA76-484F-A3AF-D4FF80B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Linear Regression Model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5F394B-4EB6-5E48-912A-6EAEBFFE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3076254"/>
            <a:ext cx="3758184" cy="268710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C0276E9-7CA4-5E41-AE5E-1DACD705F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08" y="3085649"/>
            <a:ext cx="3758184" cy="266831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7131731-45F5-4642-93A9-7863E6385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208" y="3085649"/>
            <a:ext cx="3758184" cy="26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8756B-A6F1-A846-96FC-0DD49977C5AD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Key Questions and Insights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0F3EB1-EE9F-435B-B96E-D2BADB133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3" r="20598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extBox 10">
            <a:extLst>
              <a:ext uri="{FF2B5EF4-FFF2-40B4-BE49-F238E27FC236}">
                <a16:creationId xmlns:a16="http://schemas.microsoft.com/office/drawing/2014/main" id="{D226A826-229A-49A5-900E-1E8A7617F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67797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819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1FB83-EA76-484F-A3AF-D4FF80B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A8E-22CC-BF46-A4BB-C2B19212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b="1" dirty="0"/>
              <a:t>Key Predictor Variables</a:t>
            </a:r>
          </a:p>
          <a:p>
            <a:endParaRPr lang="en-US" sz="2200" b="1" dirty="0"/>
          </a:p>
          <a:p>
            <a:pPr lvl="1"/>
            <a:r>
              <a:rPr lang="en-US" sz="1800" dirty="0"/>
              <a:t>Department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Department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Model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RMSE = $1386.75 </a:t>
            </a:r>
          </a:p>
          <a:p>
            <a:pPr lvl="1"/>
            <a:r>
              <a:rPr lang="en-US" sz="1600" i="1" dirty="0"/>
              <a:t>Measure of the concentration of the data around our regression model - The smaller, the better!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BBEDE-4CFE-FD4C-AD1C-587AC5DD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53" y="3529638"/>
            <a:ext cx="5232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1FB83-EA76-484F-A3AF-D4FF80B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77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E24C-485A-7E4A-86FB-B3349EB4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Attrition</a:t>
            </a: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200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Why do Employees Quit?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4218-E15E-0C4A-98D0-F7FB034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Factor 1: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i="1" dirty="0">
                <a:solidFill>
                  <a:srgbClr val="FFFFFF"/>
                </a:solidFill>
              </a:rPr>
              <a:t>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73D5A86-443D-A048-8D68-2F1DA8C9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2" y="2468574"/>
            <a:ext cx="5746927" cy="41090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FFE4951-0822-BA4D-8303-BE0F8781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98" y="2489034"/>
            <a:ext cx="5746927" cy="4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FDA4361-46C9-B94D-974F-F1221C5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00" y="4614863"/>
            <a:ext cx="3505200" cy="2155497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265D559D-670C-2245-A1DB-37A2A163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4863"/>
            <a:ext cx="3505200" cy="2155497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337BD0-F29B-704F-9A79-CE4A0B399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038616" cy="224313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4F70DB-DEB9-FD4B-AFE9-907118937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964" y="2178928"/>
            <a:ext cx="3508336" cy="215936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1586B8D-B650-BF4F-91D3-2D19566DA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178928"/>
            <a:ext cx="3505200" cy="21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A20A-86F8-7C48-B4C2-2A63470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 2: </a:t>
            </a:r>
            <a:r>
              <a:rPr lang="en-US" sz="5400" i="1" dirty="0">
                <a:solidFill>
                  <a:srgbClr val="FFFFFF"/>
                </a:solidFill>
              </a:rPr>
              <a:t>Satisfaction</a:t>
            </a:r>
            <a:r>
              <a:rPr lang="en-US" sz="5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070C94-3908-5B4C-B60E-4E496C1F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43" y="2398619"/>
            <a:ext cx="6557914" cy="44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546CA4C7-3512-F643-966E-438ADC561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099" y="3375635"/>
            <a:ext cx="3797536" cy="2335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7AF4F-0112-4840-9674-2B1E2B767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86" y="3375635"/>
            <a:ext cx="3797536" cy="233548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13AD6BE-39F2-2241-BB60-2519FFDC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673" y="3380382"/>
            <a:ext cx="3797536" cy="2325990"/>
          </a:xfrm>
          <a:prstGeom prst="rect">
            <a:avLst/>
          </a:prstGeom>
        </p:spPr>
      </p:pic>
      <p:pic>
        <p:nvPicPr>
          <p:cNvPr id="20" name="Picture 1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8F6A62C-3491-F647-851B-25F61987F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497" y="0"/>
            <a:ext cx="12273302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A20A-86F8-7C48-B4C2-2A63470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 3: </a:t>
            </a:r>
            <a:r>
              <a:rPr lang="en-US" sz="5400" i="1" dirty="0">
                <a:solidFill>
                  <a:srgbClr val="FFFFFF"/>
                </a:solidFill>
              </a:rPr>
              <a:t>Involvement</a:t>
            </a:r>
            <a:r>
              <a:rPr lang="en-US" sz="5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E09A397-D67E-864D-87E7-4B41F83D1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2646" y="2506662"/>
            <a:ext cx="6146707" cy="4351338"/>
          </a:xfrm>
        </p:spPr>
      </p:pic>
    </p:spTree>
    <p:extLst>
      <p:ext uri="{BB962C8B-B14F-4D97-AF65-F5344CB8AC3E}">
        <p14:creationId xmlns:p14="http://schemas.microsoft.com/office/powerpoint/2010/main" val="27526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E24C-485A-7E4A-86FB-B3349EB4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57543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Key Relationships</a:t>
            </a: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200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What does the data tell us?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244</Words>
  <Application>Microsoft Macintosh PowerPoint</Application>
  <PresentationFormat>Widescreen</PresentationFormat>
  <Paragraphs>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Attrition  Why do Employees Quit?</vt:lpstr>
      <vt:lpstr>Factor 1: Age</vt:lpstr>
      <vt:lpstr>PowerPoint Presentation</vt:lpstr>
      <vt:lpstr>Factor 2: Satisfaction Score</vt:lpstr>
      <vt:lpstr>PowerPoint Presentation</vt:lpstr>
      <vt:lpstr>Factor 3: Involvement Score</vt:lpstr>
      <vt:lpstr>Key Relationships  What does the data tell us?</vt:lpstr>
      <vt:lpstr>Highest Attrition Rate: Sales Representatives</vt:lpstr>
      <vt:lpstr>Satisfaction and Attrition Trends: Demographics </vt:lpstr>
      <vt:lpstr>Satisfaction and Attrition Trends: Demographics </vt:lpstr>
      <vt:lpstr>Employee Satisfaction:  Job Title</vt:lpstr>
      <vt:lpstr>Employee Satisfaction:  Job Title, Level, and Income</vt:lpstr>
      <vt:lpstr>Classification Model  What factors predict attrition?</vt:lpstr>
      <vt:lpstr>kNN Model</vt:lpstr>
      <vt:lpstr>Naïve Bayes Model</vt:lpstr>
      <vt:lpstr>Regression Model  How can we predict income?</vt:lpstr>
      <vt:lpstr>Linear Regression Model</vt:lpstr>
      <vt:lpstr>Linear Regression Model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Elyjiah Potter</dc:creator>
  <cp:lastModifiedBy>Elyjiah Potter</cp:lastModifiedBy>
  <cp:revision>9</cp:revision>
  <dcterms:created xsi:type="dcterms:W3CDTF">2021-12-02T17:39:17Z</dcterms:created>
  <dcterms:modified xsi:type="dcterms:W3CDTF">2021-12-03T18:53:28Z</dcterms:modified>
</cp:coreProperties>
</file>