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58" r:id="rId4"/>
    <p:sldId id="261" r:id="rId5"/>
    <p:sldId id="259" r:id="rId6"/>
    <p:sldId id="276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83" r:id="rId16"/>
    <p:sldId id="284" r:id="rId17"/>
    <p:sldId id="270" r:id="rId18"/>
    <p:sldId id="271" r:id="rId19"/>
    <p:sldId id="274" r:id="rId20"/>
    <p:sldId id="272" r:id="rId21"/>
    <p:sldId id="273" r:id="rId22"/>
    <p:sldId id="27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7" autoAdjust="0"/>
  </p:normalViewPr>
  <p:slideViewPr>
    <p:cSldViewPr snapToGrid="0">
      <p:cViewPr varScale="1">
        <p:scale>
          <a:sx n="72" d="100"/>
          <a:sy n="7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9E95E-F279-4D62-A460-13BC561BEB80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837D3-EDF6-41AB-8CF3-CF1D396F2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43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837D3-EDF6-41AB-8CF3-CF1D396F2A7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D6BF-94FA-4A0A-9229-0157B8A67C5E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6FD-A33F-459C-97A1-71D2268DD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00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D6BF-94FA-4A0A-9229-0157B8A67C5E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6FD-A33F-459C-97A1-71D2268DD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0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D6BF-94FA-4A0A-9229-0157B8A67C5E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6FD-A33F-459C-97A1-71D2268DD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40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D6BF-94FA-4A0A-9229-0157B8A67C5E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6FD-A33F-459C-97A1-71D2268DD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5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D6BF-94FA-4A0A-9229-0157B8A67C5E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6FD-A33F-459C-97A1-71D2268DD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34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D6BF-94FA-4A0A-9229-0157B8A67C5E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6FD-A33F-459C-97A1-71D2268DD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98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D6BF-94FA-4A0A-9229-0157B8A67C5E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6FD-A33F-459C-97A1-71D2268DD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76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D6BF-94FA-4A0A-9229-0157B8A67C5E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6FD-A33F-459C-97A1-71D2268DD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08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D6BF-94FA-4A0A-9229-0157B8A67C5E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6FD-A33F-459C-97A1-71D2268DD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31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D6BF-94FA-4A0A-9229-0157B8A67C5E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6FD-A33F-459C-97A1-71D2268DD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91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D6BF-94FA-4A0A-9229-0157B8A67C5E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D6FD-A33F-459C-97A1-71D2268DD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4D6BF-94FA-4A0A-9229-0157B8A67C5E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D6FD-A33F-459C-97A1-71D2268DD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62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000">
              <a:schemeClr val="tx2">
                <a:lumMod val="7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502" y="752775"/>
            <a:ext cx="8527984" cy="1050227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  <a:latin typeface="Century Gothic" panose="020B0502020202020204" pitchFamily="34" charset="0"/>
              </a:rPr>
              <a:t>ДАТА-ГРАМОТНОСТЬ 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0" y="1803883"/>
            <a:ext cx="4557562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442383" y="2604996"/>
            <a:ext cx="24929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042654" y="3541986"/>
            <a:ext cx="24929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9042654" y="1674796"/>
            <a:ext cx="303477" cy="3095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8941869" y="752775"/>
            <a:ext cx="252523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9094269" y="905175"/>
            <a:ext cx="252523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9246669" y="1057575"/>
            <a:ext cx="252523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864542" y="5860552"/>
            <a:ext cx="1029903" cy="125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8200443" y="3003408"/>
            <a:ext cx="1684421" cy="9625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875899" y="5014762"/>
            <a:ext cx="2887578" cy="184323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 flipV="1">
            <a:off x="0" y="4803006"/>
            <a:ext cx="875900" cy="21175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>
            <a:off x="0" y="5014761"/>
            <a:ext cx="875898" cy="16779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0" y="5014760"/>
            <a:ext cx="875899" cy="97092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875898" y="5784783"/>
            <a:ext cx="336885" cy="105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875897" y="5985680"/>
            <a:ext cx="336885" cy="105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875896" y="6186577"/>
            <a:ext cx="336885" cy="105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1162097" y="6305659"/>
            <a:ext cx="1029903" cy="125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 flipV="1">
            <a:off x="9677481" y="6045839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>
            <a:off x="10164278" y="4965630"/>
            <a:ext cx="2024233" cy="281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5194" y="1941177"/>
            <a:ext cx="313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Введение</a:t>
            </a:r>
            <a:endParaRPr lang="ru-RU" sz="2800" dirty="0">
              <a:solidFill>
                <a:schemeClr val="bg1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5077" y="2908006"/>
            <a:ext cx="5684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rgbClr val="00B0F0"/>
                </a:solidFill>
                <a:latin typeface="Century Gothic" panose="020B0502020202020204" pitchFamily="34" charset="0"/>
                <a:ea typeface="+mj-ea"/>
                <a:cs typeface="+mj-cs"/>
              </a:rPr>
              <a:t>Зачем </a:t>
            </a:r>
            <a:r>
              <a:rPr lang="ru-RU" dirty="0">
                <a:solidFill>
                  <a:srgbClr val="00B0F0"/>
                </a:solidFill>
                <a:latin typeface="Century Gothic" panose="020B0502020202020204" pitchFamily="34" charset="0"/>
                <a:ea typeface="+mj-ea"/>
                <a:cs typeface="+mj-cs"/>
              </a:rPr>
              <a:t>нужна </a:t>
            </a:r>
            <a:r>
              <a:rPr lang="ru-RU" dirty="0" smtClean="0">
                <a:solidFill>
                  <a:srgbClr val="00B0F0"/>
                </a:solidFill>
                <a:latin typeface="Century Gothic" panose="020B0502020202020204" pitchFamily="34" charset="0"/>
                <a:ea typeface="+mj-ea"/>
                <a:cs typeface="+mj-cs"/>
              </a:rPr>
              <a:t>дата-грамотность?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rgbClr val="00B0F0"/>
                </a:solidFill>
                <a:latin typeface="Century Gothic" panose="020B0502020202020204" pitchFamily="34" charset="0"/>
                <a:ea typeface="+mj-ea"/>
                <a:cs typeface="+mj-cs"/>
              </a:rPr>
              <a:t>Что значит быть дата-грамотным?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rgbClr val="00B0F0"/>
                </a:solidFill>
                <a:latin typeface="Century Gothic" panose="020B0502020202020204" pitchFamily="34" charset="0"/>
                <a:ea typeface="+mj-ea"/>
                <a:cs typeface="+mj-cs"/>
              </a:rPr>
              <a:t>Какие есть технологии для работы с данными?</a:t>
            </a:r>
            <a:endParaRPr lang="ru-RU" dirty="0">
              <a:solidFill>
                <a:srgbClr val="00B0F0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834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000">
              <a:schemeClr val="tx2">
                <a:lumMod val="7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/>
          <p:cNvSpPr>
            <a:spLocks noGrp="1"/>
          </p:cNvSpPr>
          <p:nvPr>
            <p:ph type="ctrTitle"/>
          </p:nvPr>
        </p:nvSpPr>
        <p:spPr>
          <a:xfrm>
            <a:off x="134746" y="166095"/>
            <a:ext cx="11925995" cy="772770"/>
          </a:xfrm>
        </p:spPr>
        <p:txBody>
          <a:bodyPr>
            <a:noAutofit/>
          </a:bodyPr>
          <a:lstStyle/>
          <a:p>
            <a:pPr algn="l"/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Ч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ТЕНИЕ и </a:t>
            </a:r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З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АПИСЬ данных</a:t>
            </a:r>
            <a:endParaRPr lang="ru-RU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12973" y="471638"/>
            <a:ext cx="4248316" cy="8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3400326" y="1239112"/>
            <a:ext cx="5093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ПОПРОБУЙТЕ ПОНЯТЬ, ЧТО ТУТ НАПИСАНО?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3038012" y="3098313"/>
            <a:ext cx="566052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14092022</a:t>
            </a:r>
            <a:endParaRPr lang="ru-RU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10176057" y="1903674"/>
            <a:ext cx="1212447" cy="123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 flipV="1">
            <a:off x="9804153" y="4550058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0235354" y="3173137"/>
            <a:ext cx="303477" cy="944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11456930" y="3812565"/>
            <a:ext cx="303477" cy="94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6" name="Прямоугольный треугольник 75"/>
          <p:cNvSpPr/>
          <p:nvPr/>
        </p:nvSpPr>
        <p:spPr>
          <a:xfrm rot="4889900">
            <a:off x="1814128" y="1627679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 flipV="1">
            <a:off x="6435722" y="6391643"/>
            <a:ext cx="778329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 flipV="1">
            <a:off x="7951724" y="5929033"/>
            <a:ext cx="251052" cy="1067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ый треугольник 79"/>
          <p:cNvSpPr/>
          <p:nvPr/>
        </p:nvSpPr>
        <p:spPr>
          <a:xfrm rot="741882">
            <a:off x="642203" y="3141470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ый треугольник 80"/>
          <p:cNvSpPr/>
          <p:nvPr/>
        </p:nvSpPr>
        <p:spPr>
          <a:xfrm rot="7300546">
            <a:off x="2567636" y="5620062"/>
            <a:ext cx="401045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>
            <a:off x="9439533" y="2578576"/>
            <a:ext cx="771644" cy="224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8402064" y="5176598"/>
            <a:ext cx="771644" cy="224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ый треугольник 37"/>
          <p:cNvSpPr/>
          <p:nvPr/>
        </p:nvSpPr>
        <p:spPr>
          <a:xfrm rot="871285">
            <a:off x="1387543" y="4451081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875467" y="6437362"/>
            <a:ext cx="771644" cy="224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кругленный прямоугольник 1"/>
          <p:cNvSpPr/>
          <p:nvPr/>
        </p:nvSpPr>
        <p:spPr>
          <a:xfrm>
            <a:off x="2576945" y="2812211"/>
            <a:ext cx="6740310" cy="205933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89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000">
              <a:schemeClr val="tx2">
                <a:lumMod val="7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/>
          <p:cNvSpPr>
            <a:spLocks noGrp="1"/>
          </p:cNvSpPr>
          <p:nvPr>
            <p:ph type="ctrTitle"/>
          </p:nvPr>
        </p:nvSpPr>
        <p:spPr>
          <a:xfrm>
            <a:off x="134746" y="166095"/>
            <a:ext cx="11925995" cy="772770"/>
          </a:xfrm>
        </p:spPr>
        <p:txBody>
          <a:bodyPr>
            <a:noAutofit/>
          </a:bodyPr>
          <a:lstStyle/>
          <a:p>
            <a:pPr algn="l"/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Ч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ТЕНИЕ и </a:t>
            </a:r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З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АПИСЬ данных</a:t>
            </a:r>
            <a:endParaRPr lang="ru-RU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12973" y="471638"/>
            <a:ext cx="4248316" cy="8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3043671" y="1365448"/>
            <a:ext cx="61081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ФОРМАТ, БОЛЕЕ ПРИНЯТЫЙ В НАШЕЙ СРЕДЕ: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926041" y="3113895"/>
            <a:ext cx="634340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14.09.2022</a:t>
            </a:r>
            <a:endParaRPr lang="ru-RU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10176057" y="1903674"/>
            <a:ext cx="1212447" cy="123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 flipV="1">
            <a:off x="9804153" y="4550058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0235354" y="3173137"/>
            <a:ext cx="303477" cy="944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11456930" y="3812565"/>
            <a:ext cx="303477" cy="94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6" name="Прямоугольный треугольник 75"/>
          <p:cNvSpPr/>
          <p:nvPr/>
        </p:nvSpPr>
        <p:spPr>
          <a:xfrm rot="4889900">
            <a:off x="1814128" y="1627679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 flipV="1">
            <a:off x="6435722" y="6391643"/>
            <a:ext cx="778329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 flipV="1">
            <a:off x="7951724" y="5929033"/>
            <a:ext cx="251052" cy="1067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ый треугольник 79"/>
          <p:cNvSpPr/>
          <p:nvPr/>
        </p:nvSpPr>
        <p:spPr>
          <a:xfrm rot="741882">
            <a:off x="642203" y="3141470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ый треугольник 80"/>
          <p:cNvSpPr/>
          <p:nvPr/>
        </p:nvSpPr>
        <p:spPr>
          <a:xfrm rot="7300546">
            <a:off x="2567636" y="5620062"/>
            <a:ext cx="401045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>
            <a:off x="9439533" y="2578576"/>
            <a:ext cx="771644" cy="224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8402064" y="5176598"/>
            <a:ext cx="771644" cy="224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ый треугольник 37"/>
          <p:cNvSpPr/>
          <p:nvPr/>
        </p:nvSpPr>
        <p:spPr>
          <a:xfrm rot="871285">
            <a:off x="1387543" y="4451081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875467" y="6437362"/>
            <a:ext cx="771644" cy="224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кругленный прямоугольник 1"/>
          <p:cNvSpPr/>
          <p:nvPr/>
        </p:nvSpPr>
        <p:spPr>
          <a:xfrm>
            <a:off x="2768158" y="2830112"/>
            <a:ext cx="6740310" cy="205933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692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000">
              <a:schemeClr val="tx2">
                <a:lumMod val="7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/>
          <p:cNvSpPr>
            <a:spLocks noGrp="1"/>
          </p:cNvSpPr>
          <p:nvPr>
            <p:ph type="ctrTitle"/>
          </p:nvPr>
        </p:nvSpPr>
        <p:spPr>
          <a:xfrm>
            <a:off x="134746" y="166095"/>
            <a:ext cx="11925995" cy="772770"/>
          </a:xfrm>
        </p:spPr>
        <p:txBody>
          <a:bodyPr>
            <a:noAutofit/>
          </a:bodyPr>
          <a:lstStyle/>
          <a:p>
            <a:pPr algn="l"/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Ч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ТЕНИЕ и </a:t>
            </a:r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З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АПИСЬ данных</a:t>
            </a:r>
            <a:endParaRPr lang="ru-RU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12973" y="471638"/>
            <a:ext cx="4248316" cy="8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 flipV="1">
            <a:off x="4331910" y="3199398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ый треугольник 75"/>
          <p:cNvSpPr/>
          <p:nvPr/>
        </p:nvSpPr>
        <p:spPr>
          <a:xfrm rot="4889900">
            <a:off x="1760416" y="2212443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ый треугольник 79"/>
          <p:cNvSpPr/>
          <p:nvPr/>
        </p:nvSpPr>
        <p:spPr>
          <a:xfrm rot="20456192">
            <a:off x="957599" y="5902208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ый треугольник 80"/>
          <p:cNvSpPr/>
          <p:nvPr/>
        </p:nvSpPr>
        <p:spPr>
          <a:xfrm rot="7300546">
            <a:off x="10553602" y="1438791"/>
            <a:ext cx="401045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>
            <a:off x="2667151" y="4180974"/>
            <a:ext cx="771644" cy="224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ый треугольник 37"/>
          <p:cNvSpPr/>
          <p:nvPr/>
        </p:nvSpPr>
        <p:spPr>
          <a:xfrm rot="871285">
            <a:off x="5453761" y="5476085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688742" y="5812387"/>
            <a:ext cx="771644" cy="224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араллелограмм 2"/>
          <p:cNvSpPr/>
          <p:nvPr/>
        </p:nvSpPr>
        <p:spPr>
          <a:xfrm>
            <a:off x="246412" y="1292657"/>
            <a:ext cx="3840480" cy="666536"/>
          </a:xfrm>
          <a:prstGeom prst="parallelogram">
            <a:avLst/>
          </a:prstGeom>
          <a:solidFill>
            <a:schemeClr val="bg1">
              <a:alpha val="69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араллелограмм 21"/>
          <p:cNvSpPr/>
          <p:nvPr/>
        </p:nvSpPr>
        <p:spPr>
          <a:xfrm>
            <a:off x="246412" y="2859000"/>
            <a:ext cx="3840480" cy="611407"/>
          </a:xfrm>
          <a:prstGeom prst="parallelogram">
            <a:avLst/>
          </a:prstGeom>
          <a:solidFill>
            <a:schemeClr val="bg1">
              <a:alpha val="69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араллелограмм 22"/>
          <p:cNvSpPr/>
          <p:nvPr/>
        </p:nvSpPr>
        <p:spPr>
          <a:xfrm>
            <a:off x="246412" y="4550508"/>
            <a:ext cx="3840480" cy="676009"/>
          </a:xfrm>
          <a:prstGeom prst="parallelogram">
            <a:avLst/>
          </a:prstGeom>
          <a:solidFill>
            <a:schemeClr val="bg1">
              <a:alpha val="69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араллелограмм 23"/>
          <p:cNvSpPr/>
          <p:nvPr/>
        </p:nvSpPr>
        <p:spPr>
          <a:xfrm>
            <a:off x="4767332" y="2104808"/>
            <a:ext cx="7071742" cy="697433"/>
          </a:xfrm>
          <a:prstGeom prst="parallelogram">
            <a:avLst/>
          </a:prstGeom>
          <a:solidFill>
            <a:schemeClr val="bg1">
              <a:alpha val="69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араллелограмм 24"/>
          <p:cNvSpPr/>
          <p:nvPr/>
        </p:nvSpPr>
        <p:spPr>
          <a:xfrm>
            <a:off x="6353765" y="5725670"/>
            <a:ext cx="3840480" cy="662715"/>
          </a:xfrm>
          <a:prstGeom prst="parallelogram">
            <a:avLst/>
          </a:prstGeom>
          <a:solidFill>
            <a:schemeClr val="bg1">
              <a:alpha val="69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араллелограмм 25"/>
          <p:cNvSpPr/>
          <p:nvPr/>
        </p:nvSpPr>
        <p:spPr>
          <a:xfrm>
            <a:off x="4555602" y="3815929"/>
            <a:ext cx="7283471" cy="734579"/>
          </a:xfrm>
          <a:prstGeom prst="parallelogram">
            <a:avLst/>
          </a:prstGeom>
          <a:solidFill>
            <a:schemeClr val="bg1">
              <a:alpha val="69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894509" y="1303277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2022-09-14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304877" y="2854728"/>
            <a:ext cx="1723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14.9.22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018876" y="4565346"/>
            <a:ext cx="2236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9/14/2022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Прямоугольник 29"/>
          <p:cNvSpPr/>
          <p:nvPr/>
        </p:nvSpPr>
        <p:spPr>
          <a:xfrm flipV="1">
            <a:off x="5666578" y="5069510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595075" y="1575846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3701070" y="2449628"/>
            <a:ext cx="771644" cy="224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ый треугольник 32"/>
          <p:cNvSpPr/>
          <p:nvPr/>
        </p:nvSpPr>
        <p:spPr>
          <a:xfrm rot="15101693">
            <a:off x="11066206" y="6040282"/>
            <a:ext cx="401045" cy="422373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ый треугольник 34"/>
          <p:cNvSpPr/>
          <p:nvPr/>
        </p:nvSpPr>
        <p:spPr>
          <a:xfrm rot="871285">
            <a:off x="9101844" y="3086285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5076197" y="2192377"/>
            <a:ext cx="6454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Thu Sep 15 2022 00:00:00 GMT+1000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5595075" y="3890830"/>
            <a:ext cx="5453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2022-09-14T14:00:00+00:00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899269" y="5742848"/>
            <a:ext cx="2749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1663164000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82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000">
              <a:schemeClr val="tx2">
                <a:lumMod val="7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Овал 40"/>
          <p:cNvSpPr/>
          <p:nvPr/>
        </p:nvSpPr>
        <p:spPr>
          <a:xfrm>
            <a:off x="6879791" y="1862136"/>
            <a:ext cx="4331854" cy="2619273"/>
          </a:xfrm>
          <a:prstGeom prst="ellipse">
            <a:avLst/>
          </a:prstGeom>
          <a:noFill/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Заголовок 1"/>
          <p:cNvSpPr>
            <a:spLocks noGrp="1"/>
          </p:cNvSpPr>
          <p:nvPr>
            <p:ph type="ctrTitle"/>
          </p:nvPr>
        </p:nvSpPr>
        <p:spPr>
          <a:xfrm>
            <a:off x="134746" y="166095"/>
            <a:ext cx="11925995" cy="772770"/>
          </a:xfrm>
        </p:spPr>
        <p:txBody>
          <a:bodyPr>
            <a:noAutofit/>
          </a:bodyPr>
          <a:lstStyle/>
          <a:p>
            <a:pPr algn="l"/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Ч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ТЕНИЕ и </a:t>
            </a:r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З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АПИСЬ данных</a:t>
            </a:r>
            <a:endParaRPr lang="ru-RU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12973" y="471638"/>
            <a:ext cx="4248316" cy="8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873291" y="4973763"/>
            <a:ext cx="771644" cy="2243"/>
          </a:xfrm>
          <a:prstGeom prst="line">
            <a:avLst/>
          </a:prstGeom>
          <a:ln w="2222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 flipV="1">
            <a:off x="9805367" y="4633269"/>
            <a:ext cx="8624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875397" y="3490109"/>
            <a:ext cx="771644" cy="2243"/>
          </a:xfrm>
          <a:prstGeom prst="line">
            <a:avLst/>
          </a:prstGeom>
          <a:ln w="2222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6636237" y="2365723"/>
            <a:ext cx="4752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Общая концепция, объединяющая способы записи и чтения данных называется 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ТИП ДАННЫХ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638" y="1108411"/>
            <a:ext cx="41955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Inter"/>
              </a:rPr>
              <a:t>Распространенные </a:t>
            </a:r>
          </a:p>
          <a:p>
            <a:r>
              <a:rPr lang="ru-RU" sz="3200" b="1" dirty="0">
                <a:solidFill>
                  <a:schemeClr val="bg1"/>
                </a:solidFill>
                <a:latin typeface="Inter"/>
              </a:rPr>
              <a:t>типы данных: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751179" y="2480076"/>
            <a:ext cx="2190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Целые числа 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751179" y="3260399"/>
            <a:ext cx="31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Десятичные числа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751179" y="4715088"/>
            <a:ext cx="49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Логические или булевы значения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751179" y="4029869"/>
            <a:ext cx="1498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Текст 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1751179" y="5394711"/>
            <a:ext cx="2190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Дата и время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>
            <a:off x="873291" y="2710908"/>
            <a:ext cx="771644" cy="2243"/>
          </a:xfrm>
          <a:prstGeom prst="line">
            <a:avLst/>
          </a:prstGeom>
          <a:ln w="222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873291" y="4260701"/>
            <a:ext cx="771644" cy="2243"/>
          </a:xfrm>
          <a:prstGeom prst="line">
            <a:avLst/>
          </a:prstGeom>
          <a:ln w="222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873291" y="5684161"/>
            <a:ext cx="771644" cy="2243"/>
          </a:xfrm>
          <a:prstGeom prst="line">
            <a:avLst/>
          </a:prstGeom>
          <a:ln w="2222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6613237" y="1634836"/>
            <a:ext cx="4830618" cy="3027572"/>
          </a:xfrm>
          <a:prstGeom prst="ellipse">
            <a:avLst/>
          </a:prstGeom>
          <a:noFill/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6114342" y="1256145"/>
            <a:ext cx="5846749" cy="3814619"/>
          </a:xfrm>
          <a:prstGeom prst="ellipse">
            <a:avLst/>
          </a:prstGeom>
          <a:noFill/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7089608" y="3675383"/>
            <a:ext cx="303477" cy="3095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11305486" y="1709736"/>
            <a:ext cx="252523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1457886" y="1862136"/>
            <a:ext cx="252523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11610286" y="2014536"/>
            <a:ext cx="252523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6085369" y="3927736"/>
            <a:ext cx="391110" cy="7647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8723807" y="5730599"/>
            <a:ext cx="3455967" cy="112740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H="1">
            <a:off x="8723807" y="5268596"/>
            <a:ext cx="3455968" cy="46200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>
            <a:off x="6426681" y="5730599"/>
            <a:ext cx="2311798" cy="112740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H="1">
            <a:off x="7749309" y="5730599"/>
            <a:ext cx="974498" cy="112740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8723807" y="6189537"/>
            <a:ext cx="336885" cy="105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723806" y="6390434"/>
            <a:ext cx="336885" cy="105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8723805" y="6591331"/>
            <a:ext cx="336885" cy="105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>
            <a:off x="10617427" y="4549903"/>
            <a:ext cx="771644" cy="224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 flipV="1">
            <a:off x="6114342" y="2236187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5714034" y="2465306"/>
            <a:ext cx="771644" cy="224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000">
              <a:schemeClr val="tx2">
                <a:lumMod val="7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/>
          <p:cNvSpPr>
            <a:spLocks noGrp="1"/>
          </p:cNvSpPr>
          <p:nvPr>
            <p:ph type="ctrTitle"/>
          </p:nvPr>
        </p:nvSpPr>
        <p:spPr>
          <a:xfrm>
            <a:off x="134746" y="166095"/>
            <a:ext cx="11925995" cy="772770"/>
          </a:xfrm>
        </p:spPr>
        <p:txBody>
          <a:bodyPr>
            <a:noAutofit/>
          </a:bodyPr>
          <a:lstStyle/>
          <a:p>
            <a:pPr algn="l"/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Ч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ТЕНИЕ и </a:t>
            </a:r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З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АПИСЬ данных</a:t>
            </a:r>
            <a:endParaRPr lang="ru-RU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12973" y="471638"/>
            <a:ext cx="4248316" cy="8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29005" y="1595342"/>
            <a:ext cx="5314061" cy="47688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73933" y="1391277"/>
            <a:ext cx="5306308" cy="488822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739154" y="3102620"/>
            <a:ext cx="46937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Что больше </a:t>
            </a:r>
            <a:r>
              <a:rPr lang="ru-RU" sz="5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abc</a:t>
            </a:r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 или 345?</a:t>
            </a:r>
            <a:endParaRPr lang="ru-RU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344030" y="1595342"/>
            <a:ext cx="5314061" cy="4768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488958" y="1391277"/>
            <a:ext cx="5306308" cy="4888225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81205" y="3010287"/>
            <a:ext cx="5028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Каков результат операции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"20.09.2022 + 1"?</a:t>
            </a:r>
            <a:endParaRPr lang="ru-RU" sz="4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703580" y="1925677"/>
            <a:ext cx="1029903" cy="125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9144071" y="1595342"/>
            <a:ext cx="1684421" cy="9625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10376320" y="1774606"/>
            <a:ext cx="1684421" cy="962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636427" y="6326406"/>
            <a:ext cx="1029903" cy="125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6076918" y="5996071"/>
            <a:ext cx="1684421" cy="9625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7309167" y="6175335"/>
            <a:ext cx="1684421" cy="962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4982619" y="5988088"/>
            <a:ext cx="757180" cy="133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4055378" y="5893741"/>
            <a:ext cx="1684421" cy="9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425738" y="1691657"/>
            <a:ext cx="1029903" cy="125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3223820" y="5795145"/>
            <a:ext cx="2515978" cy="17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425738" y="1913100"/>
            <a:ext cx="1684421" cy="9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25738" y="2042114"/>
            <a:ext cx="2515978" cy="17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488958" y="2041179"/>
            <a:ext cx="1684421" cy="962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652957" y="2288377"/>
            <a:ext cx="1684421" cy="962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1083578" y="5299733"/>
            <a:ext cx="1684421" cy="9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520793" y="2501641"/>
            <a:ext cx="1684421" cy="9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000">
              <a:schemeClr val="tx2">
                <a:lumMod val="7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Заголовок 1"/>
          <p:cNvSpPr>
            <a:spLocks noGrp="1"/>
          </p:cNvSpPr>
          <p:nvPr>
            <p:ph type="ctrTitle"/>
          </p:nvPr>
        </p:nvSpPr>
        <p:spPr>
          <a:xfrm>
            <a:off x="134746" y="166095"/>
            <a:ext cx="11925995" cy="772770"/>
          </a:xfrm>
        </p:spPr>
        <p:txBody>
          <a:bodyPr>
            <a:noAutofit/>
          </a:bodyPr>
          <a:lstStyle/>
          <a:p>
            <a:pPr algn="l"/>
            <a:r>
              <a:rPr lang="ru-RU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</a:t>
            </a:r>
            <a:r>
              <a:rPr lang="ru-RU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ТРУКТУРЫ </a:t>
            </a:r>
            <a:r>
              <a:rPr lang="ru-RU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данных</a:t>
            </a:r>
            <a:endParaRPr lang="ru-RU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flipV="1">
            <a:off x="12973" y="461818"/>
            <a:ext cx="3949427" cy="18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573932" y="1651871"/>
            <a:ext cx="11221333" cy="46276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15636" y="1391277"/>
            <a:ext cx="11563928" cy="506025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856201" y="916903"/>
            <a:ext cx="1029903" cy="125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8842438" y="1511949"/>
            <a:ext cx="1684421" cy="9625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7727769" y="1009130"/>
            <a:ext cx="1684421" cy="962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10526859" y="5966187"/>
            <a:ext cx="1029903" cy="125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2110963" y="6633035"/>
            <a:ext cx="1684421" cy="9625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6678189" y="6360705"/>
            <a:ext cx="1684421" cy="962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799358" y="6106395"/>
            <a:ext cx="1684421" cy="962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7331168" y="1779418"/>
            <a:ext cx="1684421" cy="962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703242" y="1849649"/>
            <a:ext cx="9088827" cy="39997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dirty="0">
              <a:solidFill>
                <a:schemeClr val="bg1"/>
              </a:solidFill>
              <a:latin typeface="Inter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Inter"/>
              </a:rPr>
              <a:t>Помимо таблиц, также существуют </a:t>
            </a:r>
            <a:r>
              <a:rPr lang="ru-RU" sz="2400" dirty="0" smtClean="0">
                <a:solidFill>
                  <a:schemeClr val="bg1"/>
                </a:solidFill>
                <a:latin typeface="Inter"/>
              </a:rPr>
              <a:t>такие структуры как</a:t>
            </a:r>
            <a:r>
              <a:rPr lang="ru-RU" sz="2400" dirty="0" smtClean="0">
                <a:solidFill>
                  <a:schemeClr val="bg1"/>
                </a:solidFill>
                <a:latin typeface="Inter"/>
              </a:rPr>
              <a:t>: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242238" y="3319792"/>
            <a:ext cx="8649907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Массивы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Словари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Связанные списки, стеки, очереди </a:t>
            </a:r>
            <a:r>
              <a:rPr lang="ru-RU" sz="2400" dirty="0" smtClean="0">
                <a:solidFill>
                  <a:schemeClr val="bg1"/>
                </a:solidFill>
              </a:rPr>
              <a:t>и многие </a:t>
            </a:r>
            <a:r>
              <a:rPr lang="ru-RU" sz="2400" dirty="0" smtClean="0">
                <a:solidFill>
                  <a:schemeClr val="bg1"/>
                </a:solidFill>
              </a:rPr>
              <a:t>другие структуры, которые обычно изучают программисты.</a:t>
            </a:r>
          </a:p>
        </p:txBody>
      </p:sp>
      <p:sp>
        <p:nvSpPr>
          <p:cNvPr id="61" name="Прямоугольный треугольник 60"/>
          <p:cNvSpPr/>
          <p:nvPr/>
        </p:nvSpPr>
        <p:spPr>
          <a:xfrm rot="4889900">
            <a:off x="10479485" y="4219997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ый треугольник 61"/>
          <p:cNvSpPr/>
          <p:nvPr/>
        </p:nvSpPr>
        <p:spPr>
          <a:xfrm rot="741882">
            <a:off x="8605523" y="2795629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ый треугольник 62"/>
          <p:cNvSpPr/>
          <p:nvPr/>
        </p:nvSpPr>
        <p:spPr>
          <a:xfrm rot="7300546">
            <a:off x="10604384" y="2436492"/>
            <a:ext cx="401045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ый треугольник 63"/>
          <p:cNvSpPr/>
          <p:nvPr/>
        </p:nvSpPr>
        <p:spPr>
          <a:xfrm rot="19878125">
            <a:off x="8256314" y="4915366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B9C9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4300" y="142254"/>
            <a:ext cx="11963400" cy="772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К</a:t>
            </a:r>
            <a:r>
              <a:rPr lang="ru-R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ОММУНИКАЦИЯ</a:t>
            </a:r>
            <a:endParaRPr lang="ru-RU" sz="32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237837" y="463188"/>
            <a:ext cx="6587836" cy="6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0" y="915026"/>
            <a:ext cx="1029903" cy="125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>
            <a:off x="2512290" y="2176955"/>
            <a:ext cx="9686909" cy="4456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7199" y="3605266"/>
            <a:ext cx="936757" cy="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14300" y="1333264"/>
            <a:ext cx="11963400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BI </a:t>
            </a:r>
            <a:r>
              <a:rPr lang="ru-RU" dirty="0">
                <a:solidFill>
                  <a:schemeClr val="tx1"/>
                </a:solidFill>
              </a:rPr>
              <a:t>или</a:t>
            </a:r>
            <a:r>
              <a:rPr lang="ru-RU" b="1" dirty="0">
                <a:solidFill>
                  <a:schemeClr val="tx1"/>
                </a:solidFill>
              </a:rPr>
              <a:t> BUSINESS INTELLIGENCE 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это набор практик и инструментов, которые облегчают поиск ответов на вопросы и помогают взаимодействовать друг с другом с помощью данных.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981231" y="3203315"/>
            <a:ext cx="5696958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Доступ к данным для нетехнических пользователей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1" y="2032000"/>
            <a:ext cx="114300" cy="783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1338990" y="2720083"/>
            <a:ext cx="2843352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57151" y="2187788"/>
            <a:ext cx="4125191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ГЛАВНЫЕ ФУНКЦИИ ИНСТРУМЕНТОВ </a:t>
            </a:r>
            <a:r>
              <a:rPr lang="en-US" dirty="0">
                <a:solidFill>
                  <a:schemeClr val="tx1"/>
                </a:solidFill>
              </a:rPr>
              <a:t>BI: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flipV="1">
            <a:off x="7106340" y="2517401"/>
            <a:ext cx="0" cy="3875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0" y="2709715"/>
            <a:ext cx="943956" cy="10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216175" y="5071605"/>
            <a:ext cx="4667055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Интеграция статистического </a:t>
            </a:r>
            <a:r>
              <a:rPr lang="ru-RU" dirty="0" smtClean="0">
                <a:solidFill>
                  <a:schemeClr val="tx1"/>
                </a:solidFill>
              </a:rPr>
              <a:t>анализа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925957" y="4209546"/>
            <a:ext cx="3385888" cy="2478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Автоматизация отчетности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7683777" y="4092062"/>
            <a:ext cx="3385888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Распространение отчетности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7683777" y="5071605"/>
            <a:ext cx="3385888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Визуализация данных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7283751" y="3435564"/>
            <a:ext cx="4287051" cy="27254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Общий понятийный аппарат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-17998" y="5462525"/>
            <a:ext cx="936757" cy="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0" y="4496186"/>
            <a:ext cx="936757" cy="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740023" y="3405850"/>
            <a:ext cx="407153" cy="385010"/>
          </a:xfrm>
          <a:prstGeom prst="ellipse">
            <a:avLst/>
          </a:prstGeom>
          <a:solidFill>
            <a:srgbClr val="00B0F0">
              <a:alpha val="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740023" y="5270020"/>
            <a:ext cx="407153" cy="38501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740023" y="4288785"/>
            <a:ext cx="407153" cy="385010"/>
          </a:xfrm>
          <a:prstGeom prst="ellipse">
            <a:avLst/>
          </a:prstGeom>
          <a:solidFill>
            <a:srgbClr val="00B0F0">
              <a:alpha val="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11262442" y="3605266"/>
            <a:ext cx="936757" cy="0"/>
          </a:xfrm>
          <a:prstGeom prst="line">
            <a:avLst/>
          </a:prstGeom>
          <a:ln w="1905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11263745" y="5462525"/>
            <a:ext cx="936757" cy="0"/>
          </a:xfrm>
          <a:prstGeom prst="line">
            <a:avLst/>
          </a:prstGeom>
          <a:ln w="1905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11262442" y="4496186"/>
            <a:ext cx="936757" cy="0"/>
          </a:xfrm>
          <a:prstGeom prst="line">
            <a:avLst/>
          </a:prstGeom>
          <a:ln w="1905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1058865" y="3405850"/>
            <a:ext cx="407153" cy="38501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11058865" y="5270020"/>
            <a:ext cx="407153" cy="38501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11058865" y="4288785"/>
            <a:ext cx="407153" cy="38501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7965445" y="2140456"/>
            <a:ext cx="757180" cy="1331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169903" y="2968806"/>
            <a:ext cx="400218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169903" y="3850491"/>
            <a:ext cx="400218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169903" y="4819911"/>
            <a:ext cx="400218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1565891" y="2966688"/>
            <a:ext cx="400218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11565891" y="3853063"/>
            <a:ext cx="400218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11575109" y="4816368"/>
            <a:ext cx="400218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 flipV="1">
            <a:off x="7283752" y="2519651"/>
            <a:ext cx="0" cy="387545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B9C9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4300" y="142254"/>
            <a:ext cx="11963400" cy="772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ATA</a:t>
            </a:r>
            <a:r>
              <a:rPr lang="en-US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-</a:t>
            </a:r>
            <a:r>
              <a:rPr lang="ru-RU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Т</a:t>
            </a:r>
            <a:r>
              <a:rPr lang="ru-R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ЕХНОЛОГИИ</a:t>
            </a:r>
            <a:endParaRPr lang="ru-RU" sz="32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47073" y="488256"/>
            <a:ext cx="1858818" cy="214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98599"/>
            <a:ext cx="11148291" cy="59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5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B9C9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4300" y="142254"/>
            <a:ext cx="11963400" cy="772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</a:t>
            </a:r>
            <a:r>
              <a:rPr lang="ru-R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УРОВАЯ РЕАЛЬНОСТЬ</a:t>
            </a:r>
            <a:endParaRPr lang="ru-RU" sz="32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19365" y="495789"/>
            <a:ext cx="8693726" cy="164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26" y="1212584"/>
            <a:ext cx="4216947" cy="534785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 flipV="1">
            <a:off x="348302" y="3373883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flipV="1">
            <a:off x="1682970" y="5243995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1611467" y="1750331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flipV="1">
            <a:off x="8552775" y="3419602"/>
            <a:ext cx="19562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flipV="1">
            <a:off x="9887443" y="5289714"/>
            <a:ext cx="19562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9815940" y="1796050"/>
            <a:ext cx="19562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8552775" y="2502274"/>
            <a:ext cx="1684421" cy="962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716774" y="2749472"/>
            <a:ext cx="1684421" cy="962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552775" y="4346288"/>
            <a:ext cx="1684421" cy="962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9716774" y="4593486"/>
            <a:ext cx="1684421" cy="962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18151" y="2497461"/>
            <a:ext cx="1684421" cy="9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882150" y="2744659"/>
            <a:ext cx="1684421" cy="9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718151" y="4341475"/>
            <a:ext cx="1684421" cy="9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882150" y="4588673"/>
            <a:ext cx="1684421" cy="9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36726"/>
            <a:ext cx="12192000" cy="6858000"/>
          </a:xfrm>
          <a:prstGeom prst="rect">
            <a:avLst/>
          </a:prstGeom>
          <a:solidFill>
            <a:srgbClr val="ADB9C9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2926079" y="500667"/>
            <a:ext cx="6641151" cy="5930119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2396690" y="0"/>
            <a:ext cx="7680961" cy="6858001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4300" y="157393"/>
            <a:ext cx="11963400" cy="772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Л</a:t>
            </a:r>
            <a:r>
              <a:rPr lang="ru-RU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УЧШИЕ ПРАКТИКИ </a:t>
            </a:r>
            <a:r>
              <a:rPr lang="en-US" sz="6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EXCEL</a:t>
            </a:r>
            <a:r>
              <a:rPr lang="ru-RU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310814" y="511222"/>
            <a:ext cx="3142671" cy="62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82341" y="6334236"/>
            <a:ext cx="1684421" cy="9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501181" y="3851237"/>
            <a:ext cx="1684421" cy="9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-1451" y="3876827"/>
            <a:ext cx="3049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7476840" y="4198799"/>
            <a:ext cx="1684421" cy="9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"/>
          <p:cNvSpPr txBox="1">
            <a:spLocks/>
          </p:cNvSpPr>
          <p:nvPr/>
        </p:nvSpPr>
        <p:spPr>
          <a:xfrm>
            <a:off x="1440937" y="2471139"/>
            <a:ext cx="1218034" cy="21762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0" dirty="0">
                <a:solidFill>
                  <a:srgbClr val="00B0F0"/>
                </a:solidFill>
                <a:latin typeface="Bahnschrift SemiLight" panose="020B0502040204020203" pitchFamily="34" charset="0"/>
              </a:rPr>
              <a:t>1</a:t>
            </a: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5085740" y="3766781"/>
            <a:ext cx="654679" cy="857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0" dirty="0">
                <a:solidFill>
                  <a:srgbClr val="00B0F0"/>
                </a:solidFill>
                <a:latin typeface="Bahnschrift SemiLight" panose="020B0502040204020203" pitchFamily="34" charset="0"/>
              </a:rPr>
              <a:t>2</a:t>
            </a:r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8833921" y="3793064"/>
            <a:ext cx="654679" cy="857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0" dirty="0">
                <a:solidFill>
                  <a:srgbClr val="00B0F0"/>
                </a:solidFill>
                <a:latin typeface="Bahnschrift SemiLight" panose="020B0502040204020203" pitchFamily="34" charset="0"/>
              </a:rPr>
              <a:t>3</a:t>
            </a:r>
          </a:p>
        </p:txBody>
      </p:sp>
      <p:sp>
        <p:nvSpPr>
          <p:cNvPr id="12" name="Прямоугольник 11"/>
          <p:cNvSpPr/>
          <p:nvPr/>
        </p:nvSpPr>
        <p:spPr>
          <a:xfrm flipV="1">
            <a:off x="5085740" y="3536416"/>
            <a:ext cx="19562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V="1">
            <a:off x="3489" y="3739661"/>
            <a:ext cx="12188511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2396690" y="2788636"/>
            <a:ext cx="1929376" cy="400110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Функци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я</a:t>
            </a:r>
            <a:r>
              <a:rPr lang="ru-RU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ВПР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449478" y="5102411"/>
            <a:ext cx="2702078" cy="1323439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effectLst/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entury Gothic" panose="020B0502020202020204" pitchFamily="34" charset="0"/>
              </a:rPr>
              <a:t>Продвинутые пользователи могут </a:t>
            </a:r>
            <a:r>
              <a:rPr lang="ru-RU" sz="2000" dirty="0" smtClean="0">
                <a:latin typeface="Century Gothic" panose="020B0502020202020204" pitchFamily="34" charset="0"/>
              </a:rPr>
              <a:t>изучить надстройку </a:t>
            </a:r>
            <a:r>
              <a:rPr lang="en-US" sz="2000" b="1" dirty="0" err="1" smtClean="0">
                <a:latin typeface="Century Gothic" panose="020B0502020202020204" pitchFamily="34" charset="0"/>
              </a:rPr>
              <a:t>PowerQuery</a:t>
            </a:r>
            <a:r>
              <a:rPr lang="en-US" sz="2000" dirty="0" smtClean="0">
                <a:latin typeface="Century Gothic" panose="020B0502020202020204" pitchFamily="34" charset="0"/>
              </a:rPr>
              <a:t> 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041994" y="2788636"/>
            <a:ext cx="1430852" cy="707886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Сводные таблицы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0279291" y="2803914"/>
            <a:ext cx="1798409" cy="707886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Логические функции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12192000" cy="6886717"/>
          </a:xfrm>
          <a:prstGeom prst="rect">
            <a:avLst/>
          </a:prstGeom>
          <a:solidFill>
            <a:srgbClr val="ADB9C9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-1" y="374904"/>
            <a:ext cx="4800601" cy="612648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161196" y="374904"/>
            <a:ext cx="5030804" cy="612648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388202" y="166359"/>
            <a:ext cx="2024194" cy="1050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СПИКЕР</a:t>
            </a:r>
            <a:r>
              <a:rPr lang="ru-RU" sz="3600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317711" y="127397"/>
            <a:ext cx="3072384" cy="1050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МОДЕРАТОР </a:t>
            </a:r>
            <a:r>
              <a:rPr lang="ru-RU" sz="3600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9" name="Прямоугольник 8"/>
          <p:cNvSpPr/>
          <p:nvPr/>
        </p:nvSpPr>
        <p:spPr>
          <a:xfrm flipV="1">
            <a:off x="3789637" y="500111"/>
            <a:ext cx="385672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flipV="1">
            <a:off x="3942037" y="652511"/>
            <a:ext cx="385672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4094437" y="804911"/>
            <a:ext cx="385672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flipV="1">
            <a:off x="7444880" y="500111"/>
            <a:ext cx="356626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flipV="1">
            <a:off x="7597280" y="652511"/>
            <a:ext cx="356626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7749680" y="804911"/>
            <a:ext cx="356626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353413" y="1172495"/>
            <a:ext cx="1029903" cy="125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 flipV="1">
            <a:off x="3776201" y="137041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019648" y="1527600"/>
            <a:ext cx="3370447" cy="389142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8114726" y="1425131"/>
            <a:ext cx="3406713" cy="39072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7731788" y="5987259"/>
            <a:ext cx="4172588" cy="772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Специалист отдела адаптации, обучения и развития персонала  </a:t>
            </a: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97046" y="5946352"/>
            <a:ext cx="4622459" cy="772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Заместитель начальника Информационно-аналитического центра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1" b="8557"/>
          <a:stretch/>
        </p:blipFill>
        <p:spPr>
          <a:xfrm>
            <a:off x="834079" y="1425131"/>
            <a:ext cx="3148394" cy="399389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911040" y="1313023"/>
            <a:ext cx="3183397" cy="40193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904424" y="5332396"/>
            <a:ext cx="2991749" cy="7727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>
                <a:latin typeface="Century Gothic" panose="020B0502020202020204" pitchFamily="34" charset="0"/>
              </a:rPr>
              <a:t>Евгений Попов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 flipV="1">
            <a:off x="1430149" y="5987259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8870509" y="5987258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8352761" y="5332396"/>
            <a:ext cx="2991749" cy="772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>
                <a:latin typeface="Century Gothic" panose="020B0502020202020204" pitchFamily="34" charset="0"/>
              </a:rPr>
              <a:t>Илона Галенкова </a:t>
            </a:r>
            <a:endParaRPr lang="ru-R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70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B9C9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4300" y="300866"/>
            <a:ext cx="11963400" cy="863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Н</a:t>
            </a: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аиболее полезные </a:t>
            </a:r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технологии</a:t>
            </a:r>
            <a:endParaRPr lang="ru-RU" sz="2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95485" y="687251"/>
            <a:ext cx="3680827" cy="114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30980" r="28894" b="29150"/>
          <a:stretch/>
        </p:blipFill>
        <p:spPr>
          <a:xfrm>
            <a:off x="6415246" y="2452506"/>
            <a:ext cx="2290038" cy="12973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507" y="4893918"/>
            <a:ext cx="3000790" cy="10135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82" y="2273431"/>
            <a:ext cx="1553194" cy="15253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85" y="4737497"/>
            <a:ext cx="1797996" cy="1393198"/>
          </a:xfrm>
          <a:prstGeom prst="rect">
            <a:avLst/>
          </a:prstGeom>
        </p:spPr>
      </p:pic>
      <p:sp>
        <p:nvSpPr>
          <p:cNvPr id="51" name="Овал 50"/>
          <p:cNvSpPr/>
          <p:nvPr/>
        </p:nvSpPr>
        <p:spPr>
          <a:xfrm>
            <a:off x="467786" y="1925619"/>
            <a:ext cx="3680827" cy="2284992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59558" y="4258211"/>
            <a:ext cx="3680827" cy="2284992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701694" y="1958667"/>
            <a:ext cx="3680827" cy="2284992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8112079" y="4276706"/>
            <a:ext cx="3680827" cy="2284992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7" name="Прямоугольный треугольник 66"/>
          <p:cNvSpPr/>
          <p:nvPr/>
        </p:nvSpPr>
        <p:spPr>
          <a:xfrm rot="4889900">
            <a:off x="2542825" y="5902797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ый треугольник 67"/>
          <p:cNvSpPr/>
          <p:nvPr/>
        </p:nvSpPr>
        <p:spPr>
          <a:xfrm rot="741882">
            <a:off x="631792" y="4602759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ый треугольник 68"/>
          <p:cNvSpPr/>
          <p:nvPr/>
        </p:nvSpPr>
        <p:spPr>
          <a:xfrm rot="7300546">
            <a:off x="1835377" y="4980064"/>
            <a:ext cx="401045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ый треугольник 69"/>
          <p:cNvSpPr/>
          <p:nvPr/>
        </p:nvSpPr>
        <p:spPr>
          <a:xfrm rot="19878125">
            <a:off x="671300" y="5864676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ый треугольник 70"/>
          <p:cNvSpPr/>
          <p:nvPr/>
        </p:nvSpPr>
        <p:spPr>
          <a:xfrm rot="4889900">
            <a:off x="4991507" y="1935164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ый треугольник 71"/>
          <p:cNvSpPr/>
          <p:nvPr/>
        </p:nvSpPr>
        <p:spPr>
          <a:xfrm rot="741882">
            <a:off x="4940588" y="3437596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ый треугольник 72"/>
          <p:cNvSpPr/>
          <p:nvPr/>
        </p:nvSpPr>
        <p:spPr>
          <a:xfrm rot="7300546">
            <a:off x="10767554" y="3378950"/>
            <a:ext cx="401045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ый треугольник 73"/>
          <p:cNvSpPr/>
          <p:nvPr/>
        </p:nvSpPr>
        <p:spPr>
          <a:xfrm rot="19878125">
            <a:off x="7294765" y="4520605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ый треугольник 74"/>
          <p:cNvSpPr/>
          <p:nvPr/>
        </p:nvSpPr>
        <p:spPr>
          <a:xfrm rot="8822070">
            <a:off x="9477788" y="1364932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6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000">
              <a:schemeClr val="tx2">
                <a:lumMod val="7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/>
          <p:cNvSpPr>
            <a:spLocks noGrp="1"/>
          </p:cNvSpPr>
          <p:nvPr>
            <p:ph type="ctrTitle"/>
          </p:nvPr>
        </p:nvSpPr>
        <p:spPr>
          <a:xfrm>
            <a:off x="3565472" y="374363"/>
            <a:ext cx="5222414" cy="772770"/>
          </a:xfrm>
        </p:spPr>
        <p:txBody>
          <a:bodyPr>
            <a:noAutofit/>
          </a:bodyPr>
          <a:lstStyle/>
          <a:p>
            <a:r>
              <a:rPr lang="ru-RU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К</a:t>
            </a:r>
            <a:r>
              <a:rPr lang="ru-RU" sz="7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ОНКУР</a:t>
            </a:r>
            <a:r>
              <a:rPr lang="ru-RU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</a:t>
            </a:r>
            <a:endParaRPr lang="ru-RU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39522" y="1501816"/>
            <a:ext cx="11474314" cy="205933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6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300" y="300866"/>
            <a:ext cx="11963400" cy="918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К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ак преобразовать эту таблицу для анализа?</a:t>
            </a:r>
            <a:endParaRPr lang="ru-RU" sz="1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50826"/>
              </p:ext>
            </p:extLst>
          </p:nvPr>
        </p:nvGraphicFramePr>
        <p:xfrm>
          <a:off x="331303" y="1630016"/>
          <a:ext cx="11489637" cy="4161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4658">
                  <a:extLst>
                    <a:ext uri="{9D8B030D-6E8A-4147-A177-3AD203B41FA5}">
                      <a16:colId xmlns:a16="http://schemas.microsoft.com/office/drawing/2014/main" val="1701319457"/>
                    </a:ext>
                  </a:extLst>
                </a:gridCol>
                <a:gridCol w="1061449">
                  <a:extLst>
                    <a:ext uri="{9D8B030D-6E8A-4147-A177-3AD203B41FA5}">
                      <a16:colId xmlns:a16="http://schemas.microsoft.com/office/drawing/2014/main" val="511660586"/>
                    </a:ext>
                  </a:extLst>
                </a:gridCol>
                <a:gridCol w="712089">
                  <a:extLst>
                    <a:ext uri="{9D8B030D-6E8A-4147-A177-3AD203B41FA5}">
                      <a16:colId xmlns:a16="http://schemas.microsoft.com/office/drawing/2014/main" val="2366068412"/>
                    </a:ext>
                  </a:extLst>
                </a:gridCol>
                <a:gridCol w="673597">
                  <a:extLst>
                    <a:ext uri="{9D8B030D-6E8A-4147-A177-3AD203B41FA5}">
                      <a16:colId xmlns:a16="http://schemas.microsoft.com/office/drawing/2014/main" val="4015380220"/>
                    </a:ext>
                  </a:extLst>
                </a:gridCol>
                <a:gridCol w="615860">
                  <a:extLst>
                    <a:ext uri="{9D8B030D-6E8A-4147-A177-3AD203B41FA5}">
                      <a16:colId xmlns:a16="http://schemas.microsoft.com/office/drawing/2014/main" val="3635024948"/>
                    </a:ext>
                  </a:extLst>
                </a:gridCol>
                <a:gridCol w="615860">
                  <a:extLst>
                    <a:ext uri="{9D8B030D-6E8A-4147-A177-3AD203B41FA5}">
                      <a16:colId xmlns:a16="http://schemas.microsoft.com/office/drawing/2014/main" val="2760425499"/>
                    </a:ext>
                  </a:extLst>
                </a:gridCol>
                <a:gridCol w="577368">
                  <a:extLst>
                    <a:ext uri="{9D8B030D-6E8A-4147-A177-3AD203B41FA5}">
                      <a16:colId xmlns:a16="http://schemas.microsoft.com/office/drawing/2014/main" val="2762770198"/>
                    </a:ext>
                  </a:extLst>
                </a:gridCol>
                <a:gridCol w="596613">
                  <a:extLst>
                    <a:ext uri="{9D8B030D-6E8A-4147-A177-3AD203B41FA5}">
                      <a16:colId xmlns:a16="http://schemas.microsoft.com/office/drawing/2014/main" val="1312310733"/>
                    </a:ext>
                  </a:extLst>
                </a:gridCol>
                <a:gridCol w="615860">
                  <a:extLst>
                    <a:ext uri="{9D8B030D-6E8A-4147-A177-3AD203B41FA5}">
                      <a16:colId xmlns:a16="http://schemas.microsoft.com/office/drawing/2014/main" val="1989192568"/>
                    </a:ext>
                  </a:extLst>
                </a:gridCol>
                <a:gridCol w="615860">
                  <a:extLst>
                    <a:ext uri="{9D8B030D-6E8A-4147-A177-3AD203B41FA5}">
                      <a16:colId xmlns:a16="http://schemas.microsoft.com/office/drawing/2014/main" val="2072798689"/>
                    </a:ext>
                  </a:extLst>
                </a:gridCol>
                <a:gridCol w="615860">
                  <a:extLst>
                    <a:ext uri="{9D8B030D-6E8A-4147-A177-3AD203B41FA5}">
                      <a16:colId xmlns:a16="http://schemas.microsoft.com/office/drawing/2014/main" val="2429806288"/>
                    </a:ext>
                  </a:extLst>
                </a:gridCol>
                <a:gridCol w="615860">
                  <a:extLst>
                    <a:ext uri="{9D8B030D-6E8A-4147-A177-3AD203B41FA5}">
                      <a16:colId xmlns:a16="http://schemas.microsoft.com/office/drawing/2014/main" val="155950374"/>
                    </a:ext>
                  </a:extLst>
                </a:gridCol>
                <a:gridCol w="615860">
                  <a:extLst>
                    <a:ext uri="{9D8B030D-6E8A-4147-A177-3AD203B41FA5}">
                      <a16:colId xmlns:a16="http://schemas.microsoft.com/office/drawing/2014/main" val="374665070"/>
                    </a:ext>
                  </a:extLst>
                </a:gridCol>
                <a:gridCol w="692843">
                  <a:extLst>
                    <a:ext uri="{9D8B030D-6E8A-4147-A177-3AD203B41FA5}">
                      <a16:colId xmlns:a16="http://schemas.microsoft.com/office/drawing/2014/main" val="1140213666"/>
                    </a:ext>
                  </a:extLst>
                </a:gridCol>
              </a:tblGrid>
              <a:tr h="4749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Линия - Судно - Рейс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Дата прибытия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выгрузка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погрузка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10659"/>
                  </a:ext>
                </a:extLst>
              </a:tr>
              <a:tr h="4523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груженые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Итого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порожние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effectLst/>
                        </a:rPr>
                        <a:t>Итого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груженые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Итого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порожние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Итого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3840695914"/>
                  </a:ext>
                </a:extLst>
              </a:tr>
              <a:tr h="4749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effectLst/>
                        </a:rPr>
                        <a:t>20ф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40ф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20ф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40ф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20ф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40ф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20ф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40ф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89804"/>
                  </a:ext>
                </a:extLst>
              </a:tr>
              <a:tr h="452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</a:rPr>
                        <a:t>FOML </a:t>
                      </a:r>
                      <a:r>
                        <a:rPr lang="en-US" sz="1400" b="0" u="none" strike="noStrike" dirty="0" smtClean="0">
                          <a:effectLst/>
                        </a:rPr>
                        <a:t>-</a:t>
                      </a:r>
                      <a:r>
                        <a:rPr lang="ru-RU" sz="1400" b="0" u="none" strike="noStrike" dirty="0" smtClean="0">
                          <a:effectLst/>
                        </a:rPr>
                        <a:t> </a:t>
                      </a:r>
                      <a:r>
                        <a:rPr lang="en-US" sz="1400" b="0" u="none" strike="noStrike" dirty="0" smtClean="0">
                          <a:effectLst/>
                        </a:rPr>
                        <a:t>FESCO </a:t>
                      </a:r>
                      <a:r>
                        <a:rPr lang="en-US" sz="1400" b="0" u="none" strike="noStrike" dirty="0">
                          <a:effectLst/>
                        </a:rPr>
                        <a:t>DIOMID - 860/862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 smtClean="0">
                          <a:effectLst/>
                        </a:rPr>
                        <a:t>02.08.2022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780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810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1590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220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280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500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420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450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870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1372643923"/>
                  </a:ext>
                </a:extLst>
              </a:tr>
              <a:tr h="452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</a:rPr>
                        <a:t>FOML - FESCO TRADER- 399/400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 smtClean="0">
                          <a:effectLst/>
                        </a:rPr>
                        <a:t>09.08.2022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250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290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540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90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120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210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130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110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240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1451184544"/>
                  </a:ext>
                </a:extLst>
              </a:tr>
              <a:tr h="452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</a:rPr>
                        <a:t>FOML - FESCO DALNEGORSK - 859/861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 smtClean="0">
                          <a:effectLst/>
                        </a:rPr>
                        <a:t>16.08.2022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740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780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1520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210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290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500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450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480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930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432997138"/>
                  </a:ext>
                </a:extLst>
              </a:tr>
              <a:tr h="452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</a:rPr>
                        <a:t>FOML - FESCO TRADER- 400/401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 smtClean="0">
                          <a:effectLst/>
                        </a:rPr>
                        <a:t>23.08.2022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230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300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530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100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110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210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120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130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250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2808934180"/>
                  </a:ext>
                </a:extLst>
              </a:tr>
              <a:tr h="474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</a:rPr>
                        <a:t>FOML - FESCO DIOMID - 862/864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 smtClean="0">
                          <a:effectLst/>
                        </a:rPr>
                        <a:t>30.08.2022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760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770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1530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230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270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500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490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effectLst/>
                        </a:rPr>
                        <a:t>470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960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1937624869"/>
                  </a:ext>
                </a:extLst>
              </a:tr>
              <a:tr h="4749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Всего на </a:t>
                      </a:r>
                      <a:r>
                        <a:rPr lang="ru-RU" sz="1400" b="1" u="none" strike="noStrike" dirty="0" smtClean="0">
                          <a:effectLst/>
                        </a:rPr>
                        <a:t>08.2022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2760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2950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5710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850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1070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1920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1610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1640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3250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1559193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000">
              <a:schemeClr val="tx2">
                <a:lumMod val="7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2926079" y="500667"/>
            <a:ext cx="6641151" cy="5930119"/>
          </a:xfrm>
          <a:prstGeom prst="ellipse">
            <a:avLst/>
          </a:prstGeom>
          <a:noFill/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396690" y="0"/>
            <a:ext cx="7680961" cy="6858001"/>
          </a:xfrm>
          <a:prstGeom prst="ellipse">
            <a:avLst/>
          </a:prstGeom>
          <a:noFill/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473958" y="1479798"/>
            <a:ext cx="303477" cy="3095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8941869" y="752775"/>
            <a:ext cx="252523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9094269" y="905175"/>
            <a:ext cx="252523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9246669" y="1057575"/>
            <a:ext cx="252523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0" y="5036654"/>
            <a:ext cx="2993457" cy="48419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rgbClr val="1F23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Будьте готовы к:</a:t>
            </a:r>
          </a:p>
        </p:txBody>
      </p:sp>
      <p:sp>
        <p:nvSpPr>
          <p:cNvPr id="52" name="Прямоугольник 51"/>
          <p:cNvSpPr/>
          <p:nvPr/>
        </p:nvSpPr>
        <p:spPr>
          <a:xfrm flipV="1">
            <a:off x="9855415" y="859456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>
            <a:off x="10202779" y="331395"/>
            <a:ext cx="1985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>
            <a:spLocks noGrp="1"/>
          </p:cNvSpPr>
          <p:nvPr>
            <p:ph type="ctrTitle"/>
          </p:nvPr>
        </p:nvSpPr>
        <p:spPr>
          <a:xfrm>
            <a:off x="137640" y="233046"/>
            <a:ext cx="5326622" cy="772770"/>
          </a:xfrm>
        </p:spPr>
        <p:txBody>
          <a:bodyPr>
            <a:noAutofit/>
          </a:bodyPr>
          <a:lstStyle/>
          <a:p>
            <a:pPr algn="l"/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ДИСКЛЕЙМЕР</a:t>
            </a:r>
            <a:endParaRPr lang="ru-RU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756169" y="2674871"/>
            <a:ext cx="1218034" cy="21762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0" dirty="0">
                <a:solidFill>
                  <a:srgbClr val="00B0F0"/>
                </a:solidFill>
                <a:latin typeface="Bahnschrift SemiLight" panose="020B0502040204020203" pitchFamily="34" charset="0"/>
              </a:rPr>
              <a:t>1</a:t>
            </a: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12973" y="3919930"/>
            <a:ext cx="62371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4728040" y="3937317"/>
            <a:ext cx="654679" cy="857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0" dirty="0">
                <a:solidFill>
                  <a:srgbClr val="00B0F0"/>
                </a:solidFill>
                <a:latin typeface="Bahnschrift SemiLight" panose="020B0502040204020203" pitchFamily="34" charset="0"/>
              </a:rPr>
              <a:t>2</a:t>
            </a:r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8168991" y="3957380"/>
            <a:ext cx="654679" cy="857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0" dirty="0">
                <a:solidFill>
                  <a:srgbClr val="00B0F0"/>
                </a:solidFill>
                <a:latin typeface="Bahnschrift SemiLight" panose="020B0502040204020203" pitchFamily="34" charset="0"/>
              </a:rPr>
              <a:t>3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V="1">
            <a:off x="3489" y="3832851"/>
            <a:ext cx="12188511" cy="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996095" y="3665130"/>
            <a:ext cx="718287" cy="1488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5066932" y="3644384"/>
            <a:ext cx="718287" cy="1488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8931200" y="3646373"/>
            <a:ext cx="718287" cy="1488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1679524" y="2924055"/>
            <a:ext cx="2627866" cy="369332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It's</a:t>
            </a:r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all</a:t>
            </a:r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about</a:t>
            </a:r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data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212778" y="2770211"/>
            <a:ext cx="1640563" cy="707886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English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please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!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 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9537669" y="2828444"/>
            <a:ext cx="2498534" cy="646331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Продвинутый пользователь ЭВМ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445201" y="5524626"/>
            <a:ext cx="9410214" cy="92824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dirty="0">
              <a:solidFill>
                <a:srgbClr val="1F2326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45200" y="5528562"/>
            <a:ext cx="10288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</a:rPr>
              <a:t> обилию слов "данные", "</a:t>
            </a:r>
            <a:r>
              <a:rPr lang="ru-RU" sz="1600" dirty="0" err="1">
                <a:latin typeface="Century Gothic" panose="020B0502020202020204" pitchFamily="34" charset="0"/>
              </a:rPr>
              <a:t>data</a:t>
            </a:r>
            <a:r>
              <a:rPr lang="ru-RU" sz="1600" dirty="0">
                <a:latin typeface="Century Gothic" panose="020B0502020202020204" pitchFamily="34" charset="0"/>
              </a:rPr>
              <a:t>", "дата";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</a:rPr>
              <a:t> английскому языку;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latin typeface="Century Gothic" panose="020B0502020202020204" pitchFamily="34" charset="0"/>
              </a:rPr>
              <a:t> вероятной необходимости самостоятельно поискать значение того или иного термина.</a:t>
            </a:r>
          </a:p>
        </p:txBody>
      </p:sp>
      <p:sp>
        <p:nvSpPr>
          <p:cNvPr id="55" name="Прямоугольник 54"/>
          <p:cNvSpPr/>
          <p:nvPr/>
        </p:nvSpPr>
        <p:spPr>
          <a:xfrm flipV="1">
            <a:off x="8960720" y="5646902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 flipV="1">
            <a:off x="8631020" y="5883448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10015373" y="5780462"/>
            <a:ext cx="1985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0" y="626214"/>
            <a:ext cx="53089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B9C9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4300" y="142254"/>
            <a:ext cx="11963400" cy="772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З</a:t>
            </a:r>
            <a:r>
              <a:rPr lang="ru-R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АЧЕМ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ru-RU" sz="5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нужна дата-грамотность?</a:t>
            </a:r>
            <a:endParaRPr lang="ru-RU" sz="32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330200" y="463550"/>
            <a:ext cx="2324100" cy="127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0" y="994713"/>
            <a:ext cx="1029903" cy="125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30200" y="1753526"/>
            <a:ext cx="2699474" cy="40611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71393" y="5461948"/>
            <a:ext cx="2260972" cy="819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30200" y="5628536"/>
            <a:ext cx="2736122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АРГУМЕНТ №1 </a:t>
            </a:r>
          </a:p>
          <a:p>
            <a:pPr algn="ctr"/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Экономия времени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623416" y="5350328"/>
            <a:ext cx="2304001" cy="8507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273101" y="1753526"/>
            <a:ext cx="2699474" cy="40611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6216002" y="1750028"/>
            <a:ext cx="2699474" cy="40646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9158903" y="1750028"/>
            <a:ext cx="2699474" cy="40646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367658" y="5461948"/>
            <a:ext cx="2406146" cy="819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303022" y="5563937"/>
            <a:ext cx="2597217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АРГУМЕНТ №2 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Конкурентоспособность на рынке труда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3420995" y="5350328"/>
            <a:ext cx="2447366" cy="8507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6448033" y="5461948"/>
            <a:ext cx="2260972" cy="819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6447538" y="5563937"/>
            <a:ext cx="2346478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АРГУМЕНТ №3 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Создание ценности для организации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6500056" y="5350328"/>
            <a:ext cx="2304001" cy="8507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9279490" y="5461948"/>
            <a:ext cx="2379110" cy="819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140579" y="5587009"/>
            <a:ext cx="2736122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АРГУМЕНТ №4 </a:t>
            </a:r>
          </a:p>
          <a:p>
            <a:pPr algn="ctr"/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Понимание данных в повседневной жизни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9356639" y="5351416"/>
            <a:ext cx="2382619" cy="8507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422539" y="3309832"/>
            <a:ext cx="2409826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Грамотная работа с данными направлена на  ускорение и упрощение, а также на ликвидацию рутины.</a:t>
            </a:r>
            <a:endParaRPr lang="ru-RU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68" y="1417631"/>
            <a:ext cx="664794" cy="664794"/>
          </a:xfrm>
          <a:prstGeom prst="rect">
            <a:avLst/>
          </a:prstGeom>
        </p:spPr>
      </p:pic>
      <p:sp>
        <p:nvSpPr>
          <p:cNvPr id="46" name="Прямоугольник 45"/>
          <p:cNvSpPr/>
          <p:nvPr/>
        </p:nvSpPr>
        <p:spPr>
          <a:xfrm>
            <a:off x="3434380" y="3363893"/>
            <a:ext cx="2565339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Исследование SAS  (2021 год): </a:t>
            </a:r>
            <a:r>
              <a:rPr lang="ru-RU" sz="1600" b="1" dirty="0">
                <a:solidFill>
                  <a:schemeClr val="tx1"/>
                </a:solidFill>
              </a:rPr>
              <a:t>3 место </a:t>
            </a:r>
            <a:r>
              <a:rPr lang="ru-RU" sz="1600" dirty="0">
                <a:solidFill>
                  <a:schemeClr val="tx1"/>
                </a:solidFill>
              </a:rPr>
              <a:t>в топ-3 навыков, обязательных на старте карьеры (английский язык на 4 месте).</a:t>
            </a:r>
            <a:endParaRPr lang="ru-RU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69" y="1439556"/>
            <a:ext cx="642869" cy="642869"/>
          </a:xfrm>
          <a:prstGeom prst="rect">
            <a:avLst/>
          </a:prstGeom>
        </p:spPr>
      </p:pic>
      <p:sp>
        <p:nvSpPr>
          <p:cNvPr id="47" name="Прямоугольник 46"/>
          <p:cNvSpPr/>
          <p:nvPr/>
        </p:nvSpPr>
        <p:spPr>
          <a:xfrm>
            <a:off x="6295849" y="3363893"/>
            <a:ext cx="2565339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Данные – новая нефть. Настоящая ценность возникает в процессе переработки.</a:t>
            </a:r>
            <a:endParaRPr lang="ru-RU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841" y="1416647"/>
            <a:ext cx="665778" cy="665778"/>
          </a:xfrm>
          <a:prstGeom prst="rect">
            <a:avLst/>
          </a:prstGeom>
        </p:spPr>
      </p:pic>
      <p:sp>
        <p:nvSpPr>
          <p:cNvPr id="48" name="Прямоугольник 47"/>
          <p:cNvSpPr/>
          <p:nvPr/>
        </p:nvSpPr>
        <p:spPr>
          <a:xfrm>
            <a:off x="9265278" y="3311013"/>
            <a:ext cx="2565339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Наша жизнь сегодня неразрывно связана с  сетью. Сеть – это механизм передачи и обработки данных.</a:t>
            </a:r>
            <a:endParaRPr lang="ru-RU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8" y="1439556"/>
            <a:ext cx="642869" cy="64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B9C9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915026"/>
            <a:ext cx="1029903" cy="125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14951" y="1650409"/>
            <a:ext cx="3599803" cy="34330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tabLst>
                <a:tab pos="2867025" algn="l"/>
              </a:tabLst>
            </a:pPr>
            <a:r>
              <a:rPr lang="ru-RU" sz="2000" dirty="0" smtClean="0">
                <a:solidFill>
                  <a:schemeClr val="tx1"/>
                </a:solidFill>
              </a:rPr>
              <a:t>Примеры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из практики в </a:t>
            </a:r>
            <a:r>
              <a:rPr lang="ru-RU" sz="2000" b="1" dirty="0" smtClean="0">
                <a:solidFill>
                  <a:schemeClr val="tx1"/>
                </a:solidFill>
              </a:rPr>
              <a:t>ВМТП:</a:t>
            </a:r>
            <a:endParaRPr lang="ru-RU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912010" y="2328927"/>
            <a:ext cx="4559062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00B0F0"/>
                </a:solidFill>
              </a:rPr>
              <a:t>Работа со сводными </a:t>
            </a:r>
            <a:r>
              <a:rPr lang="ru-RU" sz="2000" b="1" dirty="0" smtClean="0">
                <a:solidFill>
                  <a:srgbClr val="00B0F0"/>
                </a:solidFill>
              </a:rPr>
              <a:t>таблицами в ОПКГ</a:t>
            </a:r>
            <a:endParaRPr lang="ru-RU" sz="2000" b="1" dirty="0">
              <a:solidFill>
                <a:srgbClr val="00B0F0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924784" y="3724228"/>
            <a:ext cx="4608897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Inter"/>
              </a:rPr>
              <a:t>Наличие непрерывного непосредственного доступа к данным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Inter"/>
              </a:rPr>
              <a:t>Гибкость в настройке формы отчетности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Inter"/>
              </a:rPr>
              <a:t>Единая точка доступа (если происходят изменения - они происходят в одном месте)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9978186" y="2152397"/>
            <a:ext cx="1029903" cy="125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8418677" y="1822062"/>
            <a:ext cx="1684421" cy="9625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9650926" y="2001326"/>
            <a:ext cx="1684421" cy="962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1600292" y="5161063"/>
            <a:ext cx="1029903" cy="125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0" y="4850784"/>
            <a:ext cx="1684421" cy="9625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1167280" y="5010694"/>
            <a:ext cx="1684421" cy="962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6676161" y="2952700"/>
            <a:ext cx="4515332" cy="139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228600" y="135356"/>
            <a:ext cx="11963400" cy="772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Э</a:t>
            </a:r>
            <a:r>
              <a:rPr lang="ru-RU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КОНОМИЯ</a:t>
            </a:r>
            <a:r>
              <a:rPr lang="ru-RU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ru-RU" sz="5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времени</a:t>
            </a:r>
            <a:endParaRPr lang="ru-RU" sz="32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912010" y="2956601"/>
            <a:ext cx="4536695" cy="32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6654296" y="2333995"/>
            <a:ext cx="4559062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00B0F0"/>
                </a:solidFill>
              </a:rPr>
              <a:t>Отчет по опасным грузам на складе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6738770" y="3778270"/>
            <a:ext cx="4418802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Inter"/>
              </a:rPr>
              <a:t>Менеджер по опасным грузам, а также заинтересованные лица имеют непрерывный доступ к показателям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Inter"/>
              </a:rPr>
              <a:t>У менеджера остается полный доступ к работе с детальными данными для более глубокого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37745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/>
          <p:cNvSpPr/>
          <p:nvPr/>
        </p:nvSpPr>
        <p:spPr>
          <a:xfrm>
            <a:off x="1726" y="0"/>
            <a:ext cx="12192000" cy="6858000"/>
          </a:xfrm>
          <a:prstGeom prst="rect">
            <a:avLst/>
          </a:prstGeom>
          <a:solidFill>
            <a:srgbClr val="ADB9C9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4300" y="142254"/>
            <a:ext cx="11963400" cy="772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З</a:t>
            </a:r>
            <a:r>
              <a:rPr lang="ru-R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АЧЕМ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ru-RU" sz="5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нужна дата-грамотность?</a:t>
            </a:r>
            <a:endParaRPr lang="ru-RU" sz="32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330200" y="463550"/>
            <a:ext cx="2324100" cy="127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0" y="994713"/>
            <a:ext cx="1029903" cy="125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5939161" y="1750028"/>
            <a:ext cx="3444536" cy="40646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872856" y="1199530"/>
            <a:ext cx="3965474" cy="11398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899750" y="1496880"/>
            <a:ext cx="3911685" cy="58820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АРГУМЕНТ №3 </a:t>
            </a:r>
          </a:p>
          <a:p>
            <a:pPr algn="ctr"/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Создание ценности для организации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938970" y="1266518"/>
            <a:ext cx="3967275" cy="11525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6295849" y="3363893"/>
            <a:ext cx="2565339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Данные – новая нефть. Настоящая ценность возникает в процессе переработки.</a:t>
            </a:r>
            <a:endParaRPr lang="ru-RU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68" y="1388450"/>
            <a:ext cx="665778" cy="66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ADB9C9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4300" y="142254"/>
            <a:ext cx="11963400" cy="772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Ц</a:t>
            </a:r>
            <a:r>
              <a:rPr lang="ru-R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енность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ru-RU" sz="5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данных</a:t>
            </a:r>
            <a:endParaRPr lang="ru-RU" sz="32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114300" y="557552"/>
            <a:ext cx="2324100" cy="127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0" y="915026"/>
            <a:ext cx="1029903" cy="125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29005" y="1595342"/>
            <a:ext cx="5314061" cy="47688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441961" y="4709517"/>
            <a:ext cx="5134344" cy="11533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600011" y="2298588"/>
            <a:ext cx="5164920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>
                <a:solidFill>
                  <a:schemeClr val="bg1"/>
                </a:solidFill>
              </a:rPr>
              <a:t>Закон Парето (также известный как правило 80/20) гласит, что </a:t>
            </a:r>
            <a:r>
              <a:rPr lang="ru-RU" sz="1600" b="1" dirty="0">
                <a:solidFill>
                  <a:schemeClr val="tx1"/>
                </a:solidFill>
              </a:rPr>
              <a:t>20% усилий дают 80% результата. 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73933" y="1391277"/>
            <a:ext cx="5306308" cy="4888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4985886" y="6063916"/>
            <a:ext cx="757180" cy="133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 flipV="1">
            <a:off x="6371328" y="2147584"/>
            <a:ext cx="5304116" cy="8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4058645" y="5969569"/>
            <a:ext cx="1684421" cy="9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429005" y="2147584"/>
            <a:ext cx="5451236" cy="48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6522321" y="3145504"/>
            <a:ext cx="5218575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Качественная </a:t>
            </a:r>
            <a:r>
              <a:rPr lang="ru-RU" b="1" dirty="0" err="1">
                <a:solidFill>
                  <a:schemeClr val="tx1"/>
                </a:solidFill>
              </a:rPr>
              <a:t>цифровизация</a:t>
            </a:r>
            <a:r>
              <a:rPr lang="ru-RU" b="1" dirty="0">
                <a:solidFill>
                  <a:schemeClr val="tx1"/>
                </a:solidFill>
              </a:rPr>
              <a:t> невозможна без качественных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Поддержка качества данных осуществляется на протяжении всего жизненного цикла: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</a:rPr>
              <a:t>При создании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</a:rPr>
              <a:t>В ИС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</a:rPr>
              <a:t>В отчётах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6895084" y="4901331"/>
            <a:ext cx="4228098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b="1" i="1" dirty="0">
                <a:solidFill>
                  <a:schemeClr val="tx1"/>
                </a:solidFill>
              </a:rPr>
              <a:t>* Работа с качеством данных входит в дисциплину "дата-грамотность".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1868968" y="1584779"/>
            <a:ext cx="2627006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ТОЛЬКО ВАЖНОЕ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1509" t="35848" r="31228" b="34304"/>
          <a:stretch/>
        </p:blipFill>
        <p:spPr>
          <a:xfrm>
            <a:off x="846118" y="3187608"/>
            <a:ext cx="4473375" cy="2015546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429005" y="1767485"/>
            <a:ext cx="1029903" cy="125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3227087" y="5870973"/>
            <a:ext cx="2515978" cy="17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7558664" y="1584779"/>
            <a:ext cx="3096179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КАЧЕСТВО ДАННЫХ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6358780" y="1389677"/>
            <a:ext cx="5316664" cy="4888225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10507579" y="6130492"/>
            <a:ext cx="1684421" cy="962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82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726" y="0"/>
            <a:ext cx="12192000" cy="6858000"/>
          </a:xfrm>
          <a:prstGeom prst="rect">
            <a:avLst/>
          </a:prstGeom>
          <a:solidFill>
            <a:srgbClr val="ADB9C9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4300" y="142254"/>
            <a:ext cx="11963400" cy="772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З</a:t>
            </a:r>
            <a:r>
              <a:rPr lang="ru-R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АЧЕМ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ru-RU" sz="5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нужна дата-грамотность?</a:t>
            </a:r>
            <a:endParaRPr lang="ru-RU" sz="32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330200" y="463550"/>
            <a:ext cx="2324100" cy="127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0" y="994713"/>
            <a:ext cx="1029903" cy="1251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30200" y="1753526"/>
            <a:ext cx="2699474" cy="40611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71393" y="5461948"/>
            <a:ext cx="2260972" cy="819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30200" y="5628536"/>
            <a:ext cx="2736122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АРГУМЕНТ №1 </a:t>
            </a:r>
          </a:p>
          <a:p>
            <a:pPr algn="ctr"/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Экономия времени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623416" y="5350328"/>
            <a:ext cx="2304001" cy="8507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273101" y="1753526"/>
            <a:ext cx="2699474" cy="40611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6216002" y="1750028"/>
            <a:ext cx="2699474" cy="40646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9158903" y="1750028"/>
            <a:ext cx="2699474" cy="40646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367658" y="5461948"/>
            <a:ext cx="2406146" cy="819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303022" y="5563937"/>
            <a:ext cx="2597217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АРГУМЕНТ №2 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Конкурентоспособность на рынке труда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3420995" y="5350328"/>
            <a:ext cx="2447366" cy="8507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6448033" y="5461948"/>
            <a:ext cx="2260972" cy="819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6447538" y="5563937"/>
            <a:ext cx="2346478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АРГУМЕНТ №3 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Создание ценности для организации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6500056" y="5350328"/>
            <a:ext cx="2304001" cy="8507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9279490" y="5461948"/>
            <a:ext cx="2379110" cy="819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140579" y="5587009"/>
            <a:ext cx="2736122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АРГУМЕНТ №4 </a:t>
            </a:r>
          </a:p>
          <a:p>
            <a:pPr algn="ctr"/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Понимание данных в повседневной жизни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9356639" y="5351416"/>
            <a:ext cx="2382619" cy="8507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422539" y="3309832"/>
            <a:ext cx="2409826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Грамотная работа с данными направлена на  ускорение и упрощение, а также на ликвидацию рутины.</a:t>
            </a:r>
            <a:endParaRPr lang="ru-RU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68" y="1417631"/>
            <a:ext cx="664794" cy="664794"/>
          </a:xfrm>
          <a:prstGeom prst="rect">
            <a:avLst/>
          </a:prstGeom>
        </p:spPr>
      </p:pic>
      <p:sp>
        <p:nvSpPr>
          <p:cNvPr id="46" name="Прямоугольник 45"/>
          <p:cNvSpPr/>
          <p:nvPr/>
        </p:nvSpPr>
        <p:spPr>
          <a:xfrm>
            <a:off x="3434380" y="3363893"/>
            <a:ext cx="2565339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Исследование SAS  (2021 год): </a:t>
            </a:r>
            <a:r>
              <a:rPr lang="ru-RU" sz="1600" b="1" dirty="0">
                <a:solidFill>
                  <a:schemeClr val="tx1"/>
                </a:solidFill>
              </a:rPr>
              <a:t>3 место </a:t>
            </a:r>
            <a:r>
              <a:rPr lang="ru-RU" sz="1600" dirty="0">
                <a:solidFill>
                  <a:schemeClr val="tx1"/>
                </a:solidFill>
              </a:rPr>
              <a:t>в топ-3 навыков, обязательных на старте карьеры (английский язык на 4 месте).</a:t>
            </a:r>
            <a:endParaRPr lang="ru-RU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69" y="1439556"/>
            <a:ext cx="642869" cy="642869"/>
          </a:xfrm>
          <a:prstGeom prst="rect">
            <a:avLst/>
          </a:prstGeom>
        </p:spPr>
      </p:pic>
      <p:sp>
        <p:nvSpPr>
          <p:cNvPr id="47" name="Прямоугольник 46"/>
          <p:cNvSpPr/>
          <p:nvPr/>
        </p:nvSpPr>
        <p:spPr>
          <a:xfrm>
            <a:off x="6295849" y="3363893"/>
            <a:ext cx="2565339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Данные – новая нефть. Настоящая ценность возникает в процессе переработки.</a:t>
            </a:r>
            <a:endParaRPr lang="ru-RU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841" y="1416647"/>
            <a:ext cx="665778" cy="665778"/>
          </a:xfrm>
          <a:prstGeom prst="rect">
            <a:avLst/>
          </a:prstGeom>
        </p:spPr>
      </p:pic>
      <p:sp>
        <p:nvSpPr>
          <p:cNvPr id="48" name="Прямоугольник 47"/>
          <p:cNvSpPr/>
          <p:nvPr/>
        </p:nvSpPr>
        <p:spPr>
          <a:xfrm>
            <a:off x="9265278" y="3311013"/>
            <a:ext cx="2565339" cy="4841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Наша жизнь сегодня неразрывно связана с  сетью. Сеть – это механизм передачи и обработки данных.</a:t>
            </a:r>
            <a:endParaRPr lang="ru-RU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8" y="1439556"/>
            <a:ext cx="642869" cy="64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000">
              <a:schemeClr val="tx2">
                <a:lumMod val="7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/>
          <p:cNvSpPr>
            <a:spLocks noGrp="1"/>
          </p:cNvSpPr>
          <p:nvPr>
            <p:ph type="ctrTitle"/>
          </p:nvPr>
        </p:nvSpPr>
        <p:spPr>
          <a:xfrm>
            <a:off x="134746" y="166095"/>
            <a:ext cx="11925995" cy="772770"/>
          </a:xfrm>
        </p:spPr>
        <p:txBody>
          <a:bodyPr>
            <a:noAutofit/>
          </a:bodyPr>
          <a:lstStyle/>
          <a:p>
            <a:pPr algn="l"/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Ч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ТО ЗНАЧИТ </a:t>
            </a:r>
            <a:r>
              <a:rPr lang="ru-RU" sz="5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быть дата-грамотным</a:t>
            </a:r>
            <a:r>
              <a:rPr lang="ru-RU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ru-RU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12973" y="471638"/>
            <a:ext cx="4248316" cy="8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029153" y="3021502"/>
            <a:ext cx="4052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КЛЮЧЕВЫЕ СЛОВА </a:t>
            </a:r>
            <a:r>
              <a:rPr lang="ru-RU" sz="3600" dirty="0">
                <a:solidFill>
                  <a:schemeClr val="bg1"/>
                </a:solidFill>
              </a:rPr>
              <a:t>в определениях</a:t>
            </a:r>
          </a:p>
        </p:txBody>
      </p:sp>
      <p:sp>
        <p:nvSpPr>
          <p:cNvPr id="33" name="Овал 32"/>
          <p:cNvSpPr/>
          <p:nvPr/>
        </p:nvSpPr>
        <p:spPr>
          <a:xfrm>
            <a:off x="3878884" y="1645437"/>
            <a:ext cx="4352545" cy="3952461"/>
          </a:xfrm>
          <a:prstGeom prst="ellipse">
            <a:avLst/>
          </a:prstGeom>
          <a:noFill/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33638" y="1431295"/>
            <a:ext cx="1204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ЧИТАТЬ</a:t>
            </a:r>
            <a:endParaRPr 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115780" y="3323952"/>
            <a:ext cx="12475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ПИСАТЬ</a:t>
            </a:r>
            <a:endParaRPr 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40605" y="5527780"/>
            <a:ext cx="2347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ОБРАБАТЫВАТЬ</a:t>
            </a:r>
            <a:endParaRPr 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858391" y="5452452"/>
            <a:ext cx="1803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ОСПАРИВАТЬ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9858391" y="3067328"/>
            <a:ext cx="2065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СВЯЗЫВАТЬ В ОПРЕДЕЛЕННОМ КОНТЕКСТЕ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9580009" y="1331929"/>
            <a:ext cx="2606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КОММУНИЦИРОВАТЬ</a:t>
            </a: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flipV="1">
            <a:off x="7666541" y="1543204"/>
            <a:ext cx="737068" cy="769679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8416398" y="1542538"/>
            <a:ext cx="1197591" cy="12064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V="1">
            <a:off x="8231427" y="3528993"/>
            <a:ext cx="1369773" cy="15530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8402064" y="5637118"/>
            <a:ext cx="1187722" cy="1478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7699375" y="4928403"/>
            <a:ext cx="702689" cy="708715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2430004" y="3508618"/>
            <a:ext cx="1448882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V="1">
            <a:off x="3706704" y="4928403"/>
            <a:ext cx="737068" cy="769679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2482455" y="5698082"/>
            <a:ext cx="1233807" cy="1478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3550073" y="1640341"/>
            <a:ext cx="878990" cy="679034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2362351" y="1640253"/>
            <a:ext cx="1187722" cy="1478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 flipV="1">
            <a:off x="8231427" y="2691233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 flipV="1">
            <a:off x="6721248" y="4466460"/>
            <a:ext cx="1956254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8098587" y="2543834"/>
            <a:ext cx="303477" cy="944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8098587" y="2333928"/>
            <a:ext cx="303477" cy="944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4374122" y="6030294"/>
            <a:ext cx="303477" cy="3095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6" name="Прямоугольный треугольник 75"/>
          <p:cNvSpPr/>
          <p:nvPr/>
        </p:nvSpPr>
        <p:spPr>
          <a:xfrm rot="4889900">
            <a:off x="458307" y="2202331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 flipV="1">
            <a:off x="7136946" y="5842527"/>
            <a:ext cx="778329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 flipV="1">
            <a:off x="6824887" y="5707360"/>
            <a:ext cx="251052" cy="1067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ый треугольник 79"/>
          <p:cNvSpPr/>
          <p:nvPr/>
        </p:nvSpPr>
        <p:spPr>
          <a:xfrm rot="741882">
            <a:off x="789986" y="4144335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ый треугольник 80"/>
          <p:cNvSpPr/>
          <p:nvPr/>
        </p:nvSpPr>
        <p:spPr>
          <a:xfrm rot="7300546">
            <a:off x="2468466" y="5065866"/>
            <a:ext cx="282628" cy="43378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>
            <a:off x="9988340" y="2635269"/>
            <a:ext cx="771644" cy="224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8291680" y="4603943"/>
            <a:ext cx="771644" cy="224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4075238" y="1153706"/>
            <a:ext cx="252523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4075237" y="1353184"/>
            <a:ext cx="252523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4077183" y="1548570"/>
            <a:ext cx="252523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056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1214</TotalTime>
  <Words>797</Words>
  <Application>Microsoft Office PowerPoint</Application>
  <PresentationFormat>Широкоэкранный</PresentationFormat>
  <Paragraphs>253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Bahnschrift SemiLight</vt:lpstr>
      <vt:lpstr>Calibri</vt:lpstr>
      <vt:lpstr>Calibri Light</vt:lpstr>
      <vt:lpstr>Century Gothic</vt:lpstr>
      <vt:lpstr>Inter</vt:lpstr>
      <vt:lpstr>Тема Office</vt:lpstr>
      <vt:lpstr>ДАТА-ГРАМОТНОСТЬ </vt:lpstr>
      <vt:lpstr>Презентация PowerPoint</vt:lpstr>
      <vt:lpstr>ДИСКЛЕЙМЕР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ЗНАЧИТ быть дата-грамотным </vt:lpstr>
      <vt:lpstr>ЧТЕНИЕ и ЗАПИСЬ данных</vt:lpstr>
      <vt:lpstr>ЧТЕНИЕ и ЗАПИСЬ данных</vt:lpstr>
      <vt:lpstr>ЧТЕНИЕ и ЗАПИСЬ данных</vt:lpstr>
      <vt:lpstr>ЧТЕНИЕ и ЗАПИСЬ данных</vt:lpstr>
      <vt:lpstr>ЧТЕНИЕ и ЗАПИСЬ данных</vt:lpstr>
      <vt:lpstr>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КОНКУРС</vt:lpstr>
      <vt:lpstr>Презентация PowerPoint</vt:lpstr>
    </vt:vector>
  </TitlesOfParts>
  <Company>ПАО "ВМТП"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Galenkova Ilona Andreevna</dc:creator>
  <cp:lastModifiedBy>Popov Evgenij Pavlovich</cp:lastModifiedBy>
  <cp:revision>98</cp:revision>
  <dcterms:created xsi:type="dcterms:W3CDTF">2022-08-09T05:21:11Z</dcterms:created>
  <dcterms:modified xsi:type="dcterms:W3CDTF">2022-10-06T03:08:24Z</dcterms:modified>
</cp:coreProperties>
</file>