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90" r:id="rId3"/>
    <p:sldId id="494" r:id="rId4"/>
    <p:sldId id="495" r:id="rId5"/>
    <p:sldId id="496" r:id="rId6"/>
    <p:sldId id="497" r:id="rId7"/>
    <p:sldId id="482" r:id="rId8"/>
    <p:sldId id="428" r:id="rId9"/>
    <p:sldId id="426" r:id="rId10"/>
    <p:sldId id="483" r:id="rId11"/>
    <p:sldId id="484" r:id="rId12"/>
    <p:sldId id="486" r:id="rId13"/>
    <p:sldId id="487" r:id="rId14"/>
    <p:sldId id="498" r:id="rId15"/>
    <p:sldId id="499" r:id="rId16"/>
    <p:sldId id="500" r:id="rId17"/>
    <p:sldId id="501" r:id="rId18"/>
    <p:sldId id="502" r:id="rId19"/>
    <p:sldId id="503" r:id="rId20"/>
    <p:sldId id="504" r:id="rId21"/>
    <p:sldId id="509" r:id="rId22"/>
    <p:sldId id="510" r:id="rId23"/>
    <p:sldId id="507" r:id="rId24"/>
    <p:sldId id="508" r:id="rId25"/>
    <p:sldId id="505" r:id="rId26"/>
    <p:sldId id="506" r:id="rId27"/>
    <p:sldId id="427" r:id="rId28"/>
    <p:sldId id="511" r:id="rId29"/>
    <p:sldId id="512" r:id="rId30"/>
    <p:sldId id="513" r:id="rId31"/>
    <p:sldId id="514" r:id="rId32"/>
    <p:sldId id="515" r:id="rId33"/>
    <p:sldId id="516" r:id="rId34"/>
    <p:sldId id="517" r:id="rId35"/>
    <p:sldId id="518" r:id="rId36"/>
    <p:sldId id="489" r:id="rId37"/>
    <p:sldId id="488" r:id="rId38"/>
    <p:sldId id="492" r:id="rId39"/>
    <p:sldId id="493" r:id="rId40"/>
    <p:sldId id="490" r:id="rId41"/>
    <p:sldId id="4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30"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00103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6692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05741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324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3407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26620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193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1666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407103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22B8B-A5E6-4B4F-99A2-0B10DC9ACAF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377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22B8B-A5E6-4B4F-99A2-0B10DC9ACAF2}"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4326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22B8B-A5E6-4B4F-99A2-0B10DC9ACAF2}"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4732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22B8B-A5E6-4B4F-99A2-0B10DC9ACAF2}"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8393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85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44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E22B8B-A5E6-4B4F-99A2-0B10DC9ACAF2}" type="datetimeFigureOut">
              <a:rPr lang="en-US" smtClean="0"/>
              <a:t>4/20/2019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6342BA-7BC6-44D7-957B-E7B9C5A7E343}" type="slidenum">
              <a:rPr lang="en-US" smtClean="0"/>
              <a:t>‹#›</a:t>
            </a:fld>
            <a:endParaRPr lang="en-US"/>
          </a:p>
        </p:txBody>
      </p:sp>
    </p:spTree>
    <p:extLst>
      <p:ext uri="{BB962C8B-B14F-4D97-AF65-F5344CB8AC3E}">
        <p14:creationId xmlns:p14="http://schemas.microsoft.com/office/powerpoint/2010/main" val="31393624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57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76601" y="2992581"/>
            <a:ext cx="6116781" cy="929776"/>
          </a:xfrm>
          <a:noFill/>
        </p:spPr>
        <p:txBody>
          <a:bodyPr/>
          <a:lstStyle/>
          <a:p>
            <a:r>
              <a:rPr lang="en-US" dirty="0" smtClean="0"/>
              <a:t>Linear Regression</a:t>
            </a:r>
            <a:endParaRPr lang="en-US" dirty="0"/>
          </a:p>
        </p:txBody>
      </p:sp>
      <p:sp>
        <p:nvSpPr>
          <p:cNvPr id="3" name="Subtitle 2"/>
          <p:cNvSpPr>
            <a:spLocks noGrp="1"/>
          </p:cNvSpPr>
          <p:nvPr>
            <p:ph type="subTitle" idx="1"/>
          </p:nvPr>
        </p:nvSpPr>
        <p:spPr>
          <a:xfrm>
            <a:off x="2589213" y="4777379"/>
            <a:ext cx="8915399" cy="1557160"/>
          </a:xfrm>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151614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Cost Function</a:t>
            </a:r>
          </a:p>
        </p:txBody>
      </p:sp>
      <p:sp>
        <p:nvSpPr>
          <p:cNvPr id="3" name="Content Placeholder 2"/>
          <p:cNvSpPr>
            <a:spLocks noGrp="1"/>
          </p:cNvSpPr>
          <p:nvPr>
            <p:ph idx="1"/>
          </p:nvPr>
        </p:nvSpPr>
        <p:spPr>
          <a:xfrm>
            <a:off x="1924539" y="772503"/>
            <a:ext cx="9658625" cy="5672896"/>
          </a:xfrm>
        </p:spPr>
        <p:txBody>
          <a:bodyPr>
            <a:normAutofit/>
          </a:bodyPr>
          <a:lstStyle/>
          <a:p>
            <a:r>
              <a:rPr lang="en-US" dirty="0"/>
              <a:t>The error of regression model is expressed as a cost function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Its is similar to sum of squared errors. 1/m is means, we are calculating the average. The factor ½ is used to simplify mathematics. This function is minimized to reduce errors in prediction.</a:t>
            </a:r>
          </a:p>
          <a:p>
            <a:pPr marL="0" indent="0">
              <a:buNone/>
            </a:pPr>
            <a:r>
              <a:rPr lang="en-US" dirty="0"/>
              <a:t>Minimizing this function,  means we get the values of θ</a:t>
            </a:r>
            <a:r>
              <a:rPr lang="en-US" baseline="-25000" dirty="0"/>
              <a:t>0</a:t>
            </a:r>
            <a:r>
              <a:rPr lang="en-US" dirty="0"/>
              <a:t> and θ</a:t>
            </a:r>
            <a:r>
              <a:rPr lang="en-US" baseline="-25000" dirty="0"/>
              <a:t>1</a:t>
            </a:r>
            <a:r>
              <a:rPr lang="en-US" dirty="0"/>
              <a:t> which find on average the minimal deviation of x from y when we use those parameters in our hypothesis function.</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xmlns="" id="{6E51E4CE-11B5-4A5B-BF98-E0B4ED990403}"/>
              </a:ext>
            </a:extLst>
          </p:cNvPr>
          <p:cNvPicPr>
            <a:picLocks noChangeAspect="1"/>
          </p:cNvPicPr>
          <p:nvPr/>
        </p:nvPicPr>
        <p:blipFill>
          <a:blip r:embed="rId2"/>
          <a:stretch>
            <a:fillRect/>
          </a:stretch>
        </p:blipFill>
        <p:spPr>
          <a:xfrm>
            <a:off x="3986212" y="1404937"/>
            <a:ext cx="3724275" cy="885825"/>
          </a:xfrm>
          <a:prstGeom prst="rect">
            <a:avLst/>
          </a:prstGeom>
        </p:spPr>
      </p:pic>
    </p:spTree>
    <p:extLst>
      <p:ext uri="{BB962C8B-B14F-4D97-AF65-F5344CB8AC3E}">
        <p14:creationId xmlns:p14="http://schemas.microsoft.com/office/powerpoint/2010/main" val="379029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Inside Cost Function</a:t>
            </a:r>
          </a:p>
        </p:txBody>
      </p:sp>
      <p:sp>
        <p:nvSpPr>
          <p:cNvPr id="3" name="Content Placeholder 2"/>
          <p:cNvSpPr>
            <a:spLocks noGrp="1"/>
          </p:cNvSpPr>
          <p:nvPr>
            <p:ph idx="1"/>
          </p:nvPr>
        </p:nvSpPr>
        <p:spPr>
          <a:xfrm>
            <a:off x="1809130" y="703384"/>
            <a:ext cx="9658625" cy="6301308"/>
          </a:xfrm>
        </p:spPr>
        <p:txBody>
          <a:bodyPr>
            <a:normAutofit/>
          </a:bodyPr>
          <a:lstStyle/>
          <a:p>
            <a:pPr marL="0" indent="0">
              <a:buNone/>
            </a:pPr>
            <a:r>
              <a:rPr lang="en-US" dirty="0"/>
              <a:t>Cost function :</a:t>
            </a:r>
          </a:p>
          <a:p>
            <a:pPr marL="0" indent="0">
              <a:buNone/>
            </a:pPr>
            <a:endParaRPr lang="en-US" dirty="0"/>
          </a:p>
          <a:p>
            <a:pPr marL="0" indent="0">
              <a:buNone/>
            </a:pPr>
            <a:endParaRPr lang="en-US" dirty="0"/>
          </a:p>
          <a:p>
            <a:pPr marL="0" indent="0">
              <a:buNone/>
            </a:pPr>
            <a:r>
              <a:rPr lang="en-US" dirty="0"/>
              <a:t>Lets assume, </a:t>
            </a:r>
            <a:r>
              <a:rPr lang="el-GR" dirty="0"/>
              <a:t>θ</a:t>
            </a:r>
            <a:r>
              <a:rPr lang="en-US" baseline="-25000" dirty="0"/>
              <a:t>0 </a:t>
            </a:r>
            <a:r>
              <a:rPr lang="en-US" dirty="0"/>
              <a:t>is 0. (Our hypothesis passes through origin)</a:t>
            </a:r>
          </a:p>
          <a:p>
            <a:pPr marL="0" indent="0">
              <a:buNone/>
            </a:pPr>
            <a:endParaRPr lang="en-US" dirty="0"/>
          </a:p>
          <a:p>
            <a:pPr marL="0" indent="0">
              <a:buNone/>
            </a:pPr>
            <a:r>
              <a:rPr lang="en-US" dirty="0"/>
              <a:t>So, now we need that value of </a:t>
            </a:r>
            <a:r>
              <a:rPr lang="el-GR" dirty="0"/>
              <a:t>θ</a:t>
            </a:r>
            <a:r>
              <a:rPr lang="en-US" baseline="-25000" dirty="0"/>
              <a:t>1 </a:t>
            </a:r>
            <a:r>
              <a:rPr lang="en-US" dirty="0"/>
              <a:t>for which Cost function is minimum. To find that out, plot J(</a:t>
            </a:r>
            <a:r>
              <a:rPr lang="el-GR" dirty="0"/>
              <a:t>θ</a:t>
            </a:r>
            <a:r>
              <a:rPr lang="el-GR" baseline="-25000" dirty="0"/>
              <a:t>1</a:t>
            </a:r>
            <a:r>
              <a:rPr lang="el-GR" dirty="0"/>
              <a:t>) </a:t>
            </a:r>
            <a:r>
              <a:rPr lang="en-US" dirty="0"/>
              <a:t>vs </a:t>
            </a:r>
            <a:r>
              <a:rPr lang="el-GR" dirty="0"/>
              <a:t>θ</a:t>
            </a:r>
            <a:r>
              <a:rPr lang="el-GR" baseline="-25000" dirty="0"/>
              <a:t>1</a:t>
            </a:r>
            <a:r>
              <a:rPr lang="el-GR" dirty="0"/>
              <a:t> </a:t>
            </a: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xmlns="" id="{6E51E4CE-11B5-4A5B-BF98-E0B4ED990403}"/>
              </a:ext>
            </a:extLst>
          </p:cNvPr>
          <p:cNvPicPr>
            <a:picLocks noChangeAspect="1"/>
          </p:cNvPicPr>
          <p:nvPr/>
        </p:nvPicPr>
        <p:blipFill>
          <a:blip r:embed="rId2"/>
          <a:stretch>
            <a:fillRect/>
          </a:stretch>
        </p:blipFill>
        <p:spPr>
          <a:xfrm>
            <a:off x="4350059" y="703385"/>
            <a:ext cx="3261231" cy="477346"/>
          </a:xfrm>
          <a:prstGeom prst="rect">
            <a:avLst/>
          </a:prstGeom>
        </p:spPr>
      </p:pic>
      <p:pic>
        <p:nvPicPr>
          <p:cNvPr id="3074" name="Picture 2" descr="http://www.holehouse.org/mlclass/01_02_Introduction_regression_analysis_and_gr_files/Image%20%5b13%5d.png">
            <a:extLst>
              <a:ext uri="{FF2B5EF4-FFF2-40B4-BE49-F238E27FC236}">
                <a16:creationId xmlns:a16="http://schemas.microsoft.com/office/drawing/2014/main" xmlns="" id="{2A9F0631-5DB1-42FB-8B4D-8E91EE3A0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41" y="3559668"/>
            <a:ext cx="33909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66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Inside Cost Function</a:t>
            </a:r>
          </a:p>
        </p:txBody>
      </p:sp>
      <p:sp>
        <p:nvSpPr>
          <p:cNvPr id="3" name="Content Placeholder 2"/>
          <p:cNvSpPr>
            <a:spLocks noGrp="1"/>
          </p:cNvSpPr>
          <p:nvPr>
            <p:ph idx="1"/>
          </p:nvPr>
        </p:nvSpPr>
        <p:spPr>
          <a:xfrm>
            <a:off x="1809130" y="703384"/>
            <a:ext cx="9658625" cy="6301308"/>
          </a:xfrm>
        </p:spPr>
        <p:txBody>
          <a:bodyPr>
            <a:normAutofit/>
          </a:bodyPr>
          <a:lstStyle/>
          <a:p>
            <a:pPr marL="0" indent="0">
              <a:buNone/>
            </a:pPr>
            <a:r>
              <a:rPr lang="en-US" dirty="0"/>
              <a:t>Cost function :</a:t>
            </a:r>
          </a:p>
          <a:p>
            <a:pPr marL="0" indent="0">
              <a:buNone/>
            </a:pPr>
            <a:endParaRPr lang="en-US" dirty="0"/>
          </a:p>
          <a:p>
            <a:pPr marL="0" indent="0">
              <a:buNone/>
            </a:pPr>
            <a:endParaRPr lang="en-US" dirty="0"/>
          </a:p>
          <a:p>
            <a:pPr marL="0" indent="0">
              <a:buNone/>
            </a:pPr>
            <a:r>
              <a:rPr lang="en-US" dirty="0"/>
              <a:t>With both </a:t>
            </a:r>
            <a:r>
              <a:rPr lang="el-GR" dirty="0"/>
              <a:t>θ</a:t>
            </a:r>
            <a:r>
              <a:rPr lang="en-US" baseline="-25000" dirty="0"/>
              <a:t>0 </a:t>
            </a:r>
            <a:r>
              <a:rPr lang="en-US" dirty="0"/>
              <a:t>and </a:t>
            </a:r>
            <a:r>
              <a:rPr lang="el-GR" dirty="0"/>
              <a:t>θ</a:t>
            </a:r>
            <a:r>
              <a:rPr lang="en-US" baseline="-25000" dirty="0"/>
              <a:t>1, </a:t>
            </a:r>
            <a:r>
              <a:rPr lang="en-US" dirty="0"/>
              <a:t>The plot becomes more complex</a:t>
            </a:r>
          </a:p>
          <a:p>
            <a:pPr marL="0" indent="0">
              <a:buNone/>
            </a:pPr>
            <a:endParaRPr lang="en-US" dirty="0"/>
          </a:p>
          <a:p>
            <a:pPr marL="0" indent="0">
              <a:buNone/>
            </a:pPr>
            <a:r>
              <a:rPr lang="en-US" dirty="0"/>
              <a:t>So, now we need that value of </a:t>
            </a:r>
            <a:r>
              <a:rPr lang="el-GR" dirty="0"/>
              <a:t>θ</a:t>
            </a:r>
            <a:r>
              <a:rPr lang="en-US" baseline="-25000" dirty="0"/>
              <a:t>1 </a:t>
            </a:r>
            <a:r>
              <a:rPr lang="en-US" dirty="0"/>
              <a:t>for which Cost function is minimum. To find that out, plot J(</a:t>
            </a:r>
            <a:r>
              <a:rPr lang="el-GR" dirty="0"/>
              <a:t>θ</a:t>
            </a:r>
            <a:r>
              <a:rPr lang="el-GR" baseline="-25000" dirty="0"/>
              <a:t>1</a:t>
            </a:r>
            <a:r>
              <a:rPr lang="en-US" baseline="-25000" dirty="0"/>
              <a:t>,</a:t>
            </a:r>
            <a:r>
              <a:rPr lang="el-GR" dirty="0"/>
              <a:t> θ</a:t>
            </a:r>
            <a:r>
              <a:rPr lang="en-US" baseline="-25000" dirty="0"/>
              <a:t>0 </a:t>
            </a:r>
            <a:r>
              <a:rPr lang="el-GR" dirty="0"/>
              <a:t>) </a:t>
            </a:r>
            <a:r>
              <a:rPr lang="en-US" dirty="0"/>
              <a:t>vs </a:t>
            </a:r>
            <a:r>
              <a:rPr lang="el-GR" dirty="0"/>
              <a:t>θ</a:t>
            </a:r>
            <a:r>
              <a:rPr lang="el-GR" baseline="-25000" dirty="0"/>
              <a:t>1</a:t>
            </a:r>
            <a:r>
              <a:rPr lang="el-GR" dirty="0"/>
              <a:t> </a:t>
            </a:r>
            <a:r>
              <a:rPr lang="en-US" dirty="0"/>
              <a:t>and </a:t>
            </a:r>
            <a:r>
              <a:rPr lang="el-GR" dirty="0"/>
              <a:t>θ</a:t>
            </a:r>
            <a:r>
              <a:rPr lang="en-US" baseline="-25000" dirty="0"/>
              <a:t>0 </a:t>
            </a: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xmlns="" id="{6E51E4CE-11B5-4A5B-BF98-E0B4ED990403}"/>
              </a:ext>
            </a:extLst>
          </p:cNvPr>
          <p:cNvPicPr>
            <a:picLocks noChangeAspect="1"/>
          </p:cNvPicPr>
          <p:nvPr/>
        </p:nvPicPr>
        <p:blipFill>
          <a:blip r:embed="rId2"/>
          <a:stretch>
            <a:fillRect/>
          </a:stretch>
        </p:blipFill>
        <p:spPr>
          <a:xfrm>
            <a:off x="4350059" y="703385"/>
            <a:ext cx="3261231" cy="477346"/>
          </a:xfrm>
          <a:prstGeom prst="rect">
            <a:avLst/>
          </a:prstGeom>
        </p:spPr>
      </p:pic>
      <p:pic>
        <p:nvPicPr>
          <p:cNvPr id="4098" name="Picture 2" descr="http://www.holehouse.org/mlclass/01_02_Introduction_regression_analysis_and_gr_files/Image%20%5b14%5d.png">
            <a:extLst>
              <a:ext uri="{FF2B5EF4-FFF2-40B4-BE49-F238E27FC236}">
                <a16:creationId xmlns:a16="http://schemas.microsoft.com/office/drawing/2014/main" xmlns="" id="{CBC4FAAC-90A6-4223-ABE9-5D213C04E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224" y="3360044"/>
            <a:ext cx="4333875" cy="317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4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www.holehouse.org/mlclass/01_02_Introduction_regression_analysis_and_gr_files/Image%20%5b16%5d.png">
            <a:extLst>
              <a:ext uri="{FF2B5EF4-FFF2-40B4-BE49-F238E27FC236}">
                <a16:creationId xmlns:a16="http://schemas.microsoft.com/office/drawing/2014/main" xmlns="" id="{1242BB07-A135-4E02-B4E7-9E6E2D0E2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564" y="391076"/>
            <a:ext cx="5451627" cy="2834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sp>
        <p:nvSpPr>
          <p:cNvPr id="3" name="Content Placeholder 2"/>
          <p:cNvSpPr>
            <a:spLocks noGrp="1"/>
          </p:cNvSpPr>
          <p:nvPr>
            <p:ph idx="1"/>
          </p:nvPr>
        </p:nvSpPr>
        <p:spPr>
          <a:xfrm>
            <a:off x="699896" y="1073871"/>
            <a:ext cx="5392019" cy="5222154"/>
          </a:xfrm>
        </p:spPr>
        <p:txBody>
          <a:bodyPr>
            <a:normAutofit/>
          </a:bodyPr>
          <a:lstStyle/>
          <a:p>
            <a:pPr marL="0" indent="0">
              <a:buNone/>
            </a:pPr>
            <a:r>
              <a:rPr lang="en-US" dirty="0"/>
              <a:t>The process of minimizing the cost function can be achieved by Gradient Descent algorithm:</a:t>
            </a:r>
          </a:p>
          <a:p>
            <a:pPr marL="0" indent="0">
              <a:buNone/>
            </a:pPr>
            <a:endParaRPr lang="en-US" dirty="0"/>
          </a:p>
          <a:p>
            <a:pPr marL="0" indent="0">
              <a:buNone/>
            </a:pPr>
            <a:r>
              <a:rPr lang="en-US" dirty="0"/>
              <a:t>The steps are:</a:t>
            </a:r>
          </a:p>
          <a:p>
            <a:pPr>
              <a:buAutoNum type="arabicPeriod"/>
            </a:pPr>
            <a:r>
              <a:rPr lang="en-US" dirty="0"/>
              <a:t>Start with initial guess of coefficients</a:t>
            </a:r>
          </a:p>
          <a:p>
            <a:pPr>
              <a:buAutoNum type="arabicPeriod"/>
            </a:pPr>
            <a:r>
              <a:rPr lang="en-US" dirty="0"/>
              <a:t>Keep changing the coefficients a little bit to try and reduce Cost Function J(</a:t>
            </a:r>
            <a:r>
              <a:rPr lang="el-GR" dirty="0"/>
              <a:t>θ</a:t>
            </a:r>
            <a:r>
              <a:rPr lang="el-GR" baseline="-25000" dirty="0"/>
              <a:t>0</a:t>
            </a:r>
            <a:r>
              <a:rPr lang="el-GR" dirty="0"/>
              <a:t>,θ</a:t>
            </a:r>
            <a:r>
              <a:rPr lang="el-GR" baseline="-25000" dirty="0"/>
              <a:t>1</a:t>
            </a:r>
            <a:r>
              <a:rPr lang="el-GR" dirty="0"/>
              <a:t>)</a:t>
            </a:r>
            <a:endParaRPr lang="en-US" dirty="0"/>
          </a:p>
          <a:p>
            <a:pPr>
              <a:buFont typeface="Wingdings 3" charset="2"/>
              <a:buAutoNum type="arabicPeriod"/>
            </a:pPr>
            <a:r>
              <a:rPr lang="en-US" dirty="0"/>
              <a:t>Each time, the parameters are changed, the gradient is chosen which reduces J(</a:t>
            </a:r>
            <a:r>
              <a:rPr lang="el-GR" dirty="0"/>
              <a:t>θ</a:t>
            </a:r>
            <a:r>
              <a:rPr lang="el-GR" baseline="-25000" dirty="0"/>
              <a:t>0</a:t>
            </a:r>
            <a:r>
              <a:rPr lang="el-GR" dirty="0"/>
              <a:t>,θ</a:t>
            </a:r>
            <a:r>
              <a:rPr lang="el-GR" baseline="-25000" dirty="0"/>
              <a:t>1</a:t>
            </a:r>
            <a:r>
              <a:rPr lang="el-GR" dirty="0"/>
              <a:t>)</a:t>
            </a:r>
            <a:r>
              <a:rPr lang="en-US" dirty="0"/>
              <a:t> the most.</a:t>
            </a:r>
          </a:p>
          <a:p>
            <a:pPr>
              <a:buFont typeface="Wingdings 3" charset="2"/>
              <a:buAutoNum type="arabicPeriod"/>
            </a:pPr>
            <a:r>
              <a:rPr lang="en-US" dirty="0"/>
              <a:t>Repeat</a:t>
            </a:r>
          </a:p>
          <a:p>
            <a:pPr>
              <a:buFont typeface="Wingdings 3" charset="2"/>
              <a:buAutoNum type="arabicPeriod"/>
            </a:pPr>
            <a:r>
              <a:rPr lang="en-US" dirty="0"/>
              <a:t>Keep doing till no improvement is made.</a:t>
            </a:r>
          </a:p>
          <a:p>
            <a:pPr>
              <a:buAutoNum type="arabicPeriod"/>
            </a:pPr>
            <a:endParaRPr lang="en-US" dirty="0"/>
          </a:p>
          <a:p>
            <a:pPr marL="0" indent="0">
              <a:buNone/>
            </a:pPr>
            <a:endParaRPr lang="en-US" dirty="0"/>
          </a:p>
          <a:p>
            <a:pPr marL="0" indent="0">
              <a:buNone/>
            </a:pP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2223" y="3315381"/>
            <a:ext cx="513397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87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8" y="1844573"/>
            <a:ext cx="6523037"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41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1528763"/>
            <a:ext cx="6713537"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37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1681163"/>
            <a:ext cx="61055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46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7" y="1194275"/>
            <a:ext cx="61055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8" y="4953804"/>
            <a:ext cx="59912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01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Linear Regression with multi variables</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906" y="967777"/>
            <a:ext cx="62579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954" y="3429000"/>
            <a:ext cx="6827837"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49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Cost function for multi variables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903" y="1947120"/>
            <a:ext cx="6542087"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46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sp>
        <p:nvSpPr>
          <p:cNvPr id="3" name="Content Placeholder 2"/>
          <p:cNvSpPr>
            <a:spLocks noGrp="1"/>
          </p:cNvSpPr>
          <p:nvPr>
            <p:ph idx="1"/>
          </p:nvPr>
        </p:nvSpPr>
        <p:spPr>
          <a:xfrm>
            <a:off x="2074007" y="938567"/>
            <a:ext cx="9205375" cy="5410200"/>
          </a:xfrm>
        </p:spPr>
        <p:txBody>
          <a:bodyPr>
            <a:normAutofit/>
          </a:bodyPr>
          <a:lstStyle/>
          <a:p>
            <a:r>
              <a:rPr lang="en-US" b="1" dirty="0"/>
              <a:t>Linear regression:</a:t>
            </a:r>
            <a:r>
              <a:rPr lang="en-US" dirty="0"/>
              <a:t> Linear regression involves using data to calculate a line that best fits that data, and then using that line to predict scores on one variable from another. </a:t>
            </a:r>
            <a:r>
              <a:rPr lang="en-US" b="1" dirty="0"/>
              <a:t>Prediction</a:t>
            </a:r>
            <a:r>
              <a:rPr lang="en-US" dirty="0"/>
              <a:t> is simply the process of estimating scores of the outcome (or dependent) variable based on the scores of the predictor (or independent) variable. To generate the regression line, we look for a </a:t>
            </a:r>
            <a:r>
              <a:rPr lang="en-US" b="1" dirty="0"/>
              <a:t>line of best fit</a:t>
            </a:r>
            <a:r>
              <a:rPr lang="en-US" dirty="0"/>
              <a:t>.  A line which can explain the relationship between independent and dependent variable(s), better is said to be best fit line. The difference between the observed value and actual value gives the </a:t>
            </a:r>
            <a:r>
              <a:rPr lang="en-US" b="1" dirty="0"/>
              <a:t>error.</a:t>
            </a:r>
          </a:p>
          <a:p>
            <a:endParaRPr lang="en-US" dirty="0"/>
          </a:p>
          <a:p>
            <a:pPr marL="0" indent="0">
              <a:buNone/>
            </a:pPr>
            <a:r>
              <a:rPr lang="en-US" dirty="0"/>
              <a:t>      Linear Regression gives an equation of the following form:</a:t>
            </a:r>
          </a:p>
          <a:p>
            <a:pPr marL="0" indent="0">
              <a:buNone/>
            </a:pPr>
            <a:r>
              <a:rPr lang="en-US" sz="1600" dirty="0"/>
              <a:t>						Y = m0 + m1x1 + m2x2 + m3x3 +…….</a:t>
            </a:r>
            <a:r>
              <a:rPr lang="en-US" sz="1600" dirty="0" err="1"/>
              <a:t>mnxn</a:t>
            </a:r>
            <a:endParaRPr lang="en-US" sz="1600" dirty="0"/>
          </a:p>
          <a:p>
            <a:pPr marL="0" indent="0">
              <a:buNone/>
            </a:pPr>
            <a:endParaRPr lang="en-US" sz="1600" dirty="0"/>
          </a:p>
          <a:p>
            <a:pPr marL="0" indent="0">
              <a:buNone/>
            </a:pPr>
            <a:r>
              <a:rPr lang="en-US" dirty="0"/>
              <a:t>      where Y is the dependent variable and X’s are the independent variables.</a:t>
            </a:r>
          </a:p>
          <a:p>
            <a:pPr marL="0" indent="0">
              <a:buNone/>
            </a:pPr>
            <a:endParaRPr lang="en-US" dirty="0"/>
          </a:p>
          <a:p>
            <a:pPr marL="0" indent="0">
              <a:buNone/>
            </a:pPr>
            <a:r>
              <a:rPr lang="en-US" dirty="0"/>
              <a:t>The right-hand side of this equation is also known as </a:t>
            </a:r>
            <a:r>
              <a:rPr lang="en-US" b="1" dirty="0"/>
              <a:t>Hypothesis Function - H(x)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151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Cost function for multi variables</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1614488"/>
            <a:ext cx="6751637"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476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Cost function for multi variables</a:t>
            </a:r>
            <a:endParaRPr lang="en-US" dirty="0"/>
          </a:p>
        </p:txBody>
      </p:sp>
      <p:pic>
        <p:nvPicPr>
          <p:cNvPr id="6" name="Picture 5" descr="https://cdn-images-1.medium.com/max/800/1*MHhppmLBkTaaCxUWckPLOA.jpeg"/>
          <p:cNvPicPr/>
          <p:nvPr/>
        </p:nvPicPr>
        <p:blipFill>
          <a:blip r:embed="rId2"/>
          <a:srcRect/>
          <a:stretch>
            <a:fillRect/>
          </a:stretch>
        </p:blipFill>
        <p:spPr bwMode="auto">
          <a:xfrm>
            <a:off x="1208091" y="1244257"/>
            <a:ext cx="6236970" cy="4927600"/>
          </a:xfrm>
          <a:prstGeom prst="rect">
            <a:avLst/>
          </a:prstGeom>
          <a:noFill/>
          <a:ln w="9525">
            <a:noFill/>
            <a:miter lim="800000"/>
            <a:headEnd/>
            <a:tailEnd/>
          </a:ln>
        </p:spPr>
      </p:pic>
      <p:pic>
        <p:nvPicPr>
          <p:cNvPr id="7" name="Picture 6" descr="https://cdn-images-1.medium.com/max/800/1*VHUWKNGwzYx7cTT-LqpcQQ.jpeg"/>
          <p:cNvPicPr/>
          <p:nvPr/>
        </p:nvPicPr>
        <p:blipFill>
          <a:blip r:embed="rId3"/>
          <a:srcRect/>
          <a:stretch>
            <a:fillRect/>
          </a:stretch>
        </p:blipFill>
        <p:spPr bwMode="auto">
          <a:xfrm>
            <a:off x="7860698" y="2558097"/>
            <a:ext cx="3634617" cy="1515139"/>
          </a:xfrm>
          <a:prstGeom prst="rect">
            <a:avLst/>
          </a:prstGeom>
          <a:noFill/>
          <a:ln w="9525">
            <a:noFill/>
            <a:miter lim="800000"/>
            <a:headEnd/>
            <a:tailEnd/>
          </a:ln>
        </p:spPr>
      </p:pic>
    </p:spTree>
    <p:extLst>
      <p:ext uri="{BB962C8B-B14F-4D97-AF65-F5344CB8AC3E}">
        <p14:creationId xmlns:p14="http://schemas.microsoft.com/office/powerpoint/2010/main" val="2757570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Cost function for multi variables</a:t>
            </a:r>
            <a:endParaRPr lang="en-US" dirty="0"/>
          </a:p>
        </p:txBody>
      </p:sp>
      <p:pic>
        <p:nvPicPr>
          <p:cNvPr id="8" name="Picture 7" descr="https://cdn-images-1.medium.com/max/800/1*nVH0HlqkgzOh5a9S1MKKng.jpeg"/>
          <p:cNvPicPr/>
          <p:nvPr/>
        </p:nvPicPr>
        <p:blipFill>
          <a:blip r:embed="rId2"/>
          <a:srcRect/>
          <a:stretch>
            <a:fillRect/>
          </a:stretch>
        </p:blipFill>
        <p:spPr bwMode="auto">
          <a:xfrm>
            <a:off x="3438525" y="2159000"/>
            <a:ext cx="5314950" cy="2540000"/>
          </a:xfrm>
          <a:prstGeom prst="rect">
            <a:avLst/>
          </a:prstGeom>
          <a:noFill/>
          <a:ln w="9525">
            <a:noFill/>
            <a:miter lim="800000"/>
            <a:headEnd/>
            <a:tailEnd/>
          </a:ln>
        </p:spPr>
      </p:pic>
    </p:spTree>
    <p:extLst>
      <p:ext uri="{BB962C8B-B14F-4D97-AF65-F5344CB8AC3E}">
        <p14:creationId xmlns:p14="http://schemas.microsoft.com/office/powerpoint/2010/main" val="1531677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How gradient descent is working?</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3" y="1566863"/>
            <a:ext cx="6580187"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600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How gradient descent is working?</a:t>
            </a:r>
            <a:endParaRPr 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1938338"/>
            <a:ext cx="6675437"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3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Feature Scaling</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001" y="1699966"/>
            <a:ext cx="6789737"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703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Feature Scaling</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3" y="2195513"/>
            <a:ext cx="62388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724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result for polynomial regression images">
            <a:extLst>
              <a:ext uri="{FF2B5EF4-FFF2-40B4-BE49-F238E27FC236}">
                <a16:creationId xmlns:a16="http://schemas.microsoft.com/office/drawing/2014/main" xmlns="" id="{40567E0A-06FA-438A-B258-E07409731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141" y="868397"/>
            <a:ext cx="5451627" cy="37343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02919" y="141903"/>
            <a:ext cx="5122652" cy="1259894"/>
          </a:xfrm>
        </p:spPr>
        <p:txBody>
          <a:bodyPr>
            <a:normAutofit/>
          </a:bodyPr>
          <a:lstStyle/>
          <a:p>
            <a:pPr lvl="0" fontAlgn="base"/>
            <a:r>
              <a:rPr lang="en-US" dirty="0"/>
              <a:t>Polynomial Regression</a:t>
            </a:r>
          </a:p>
        </p:txBody>
      </p:sp>
      <p:sp>
        <p:nvSpPr>
          <p:cNvPr id="3" name="Content Placeholder 2"/>
          <p:cNvSpPr>
            <a:spLocks noGrp="1"/>
          </p:cNvSpPr>
          <p:nvPr>
            <p:ph idx="1"/>
          </p:nvPr>
        </p:nvSpPr>
        <p:spPr>
          <a:xfrm>
            <a:off x="663373" y="1073871"/>
            <a:ext cx="5861251" cy="5493629"/>
          </a:xfrm>
        </p:spPr>
        <p:txBody>
          <a:bodyPr>
            <a:normAutofit/>
          </a:bodyPr>
          <a:lstStyle/>
          <a:p>
            <a:pPr marL="0" indent="0">
              <a:buNone/>
            </a:pPr>
            <a:r>
              <a:rPr lang="en-US" dirty="0"/>
              <a:t>Instead of finding a best fit “line” on the given data points, we can also try to find the best fit “curve”.</a:t>
            </a:r>
          </a:p>
          <a:p>
            <a:pPr marL="0" indent="0">
              <a:buNone/>
            </a:pPr>
            <a:endParaRPr lang="en-US" dirty="0"/>
          </a:p>
          <a:p>
            <a:pPr marL="0" indent="0">
              <a:buNone/>
            </a:pPr>
            <a:r>
              <a:rPr lang="en-US" dirty="0"/>
              <a:t>This is the form of Polynomial regression. The equation, in case of second-order polynomial will be:</a:t>
            </a:r>
          </a:p>
          <a:p>
            <a:pPr marL="0" indent="0">
              <a:buNone/>
            </a:pPr>
            <a:r>
              <a:rPr lang="en-US" dirty="0"/>
              <a:t>Y = </a:t>
            </a:r>
            <a:r>
              <a:rPr lang="el-GR" dirty="0"/>
              <a:t>θ</a:t>
            </a:r>
            <a:r>
              <a:rPr lang="en-US" baseline="-25000" dirty="0"/>
              <a:t>0</a:t>
            </a:r>
            <a:r>
              <a:rPr lang="en-US" dirty="0"/>
              <a:t>+</a:t>
            </a:r>
            <a:r>
              <a:rPr lang="en-US" baseline="-25000" dirty="0"/>
              <a:t> </a:t>
            </a:r>
            <a:r>
              <a:rPr lang="el-GR" dirty="0"/>
              <a:t>θ</a:t>
            </a:r>
            <a:r>
              <a:rPr lang="en-US" baseline="-25000" dirty="0"/>
              <a:t>1</a:t>
            </a:r>
            <a:r>
              <a:rPr lang="en-US" dirty="0"/>
              <a:t>x+</a:t>
            </a:r>
            <a:r>
              <a:rPr lang="en-US" baseline="-25000" dirty="0"/>
              <a:t> </a:t>
            </a:r>
            <a:r>
              <a:rPr lang="el-GR" dirty="0"/>
              <a:t>θ</a:t>
            </a:r>
            <a:r>
              <a:rPr lang="en-US" baseline="-25000" dirty="0"/>
              <a:t>2</a:t>
            </a:r>
            <a:r>
              <a:rPr lang="en-US" dirty="0"/>
              <a:t>x</a:t>
            </a:r>
            <a:r>
              <a:rPr lang="en-US" baseline="30000" dirty="0"/>
              <a:t>2</a:t>
            </a:r>
            <a:r>
              <a:rPr lang="en-US" baseline="-25000" dirty="0"/>
              <a:t> </a:t>
            </a:r>
            <a:r>
              <a:rPr lang="en-US" dirty="0"/>
              <a:t> (Quadratic Regression)</a:t>
            </a:r>
          </a:p>
          <a:p>
            <a:pPr marL="0" indent="0">
              <a:buNone/>
            </a:pPr>
            <a:r>
              <a:rPr lang="en-US" dirty="0"/>
              <a:t>Third-order polynomial will be:</a:t>
            </a:r>
          </a:p>
          <a:p>
            <a:pPr marL="0" indent="0">
              <a:buNone/>
            </a:pPr>
            <a:r>
              <a:rPr lang="en-US" dirty="0"/>
              <a:t>Y = </a:t>
            </a:r>
            <a:r>
              <a:rPr lang="el-GR" dirty="0"/>
              <a:t>θ</a:t>
            </a:r>
            <a:r>
              <a:rPr lang="en-US" baseline="-25000" dirty="0"/>
              <a:t>0</a:t>
            </a:r>
            <a:r>
              <a:rPr lang="en-US" dirty="0"/>
              <a:t>+</a:t>
            </a:r>
            <a:r>
              <a:rPr lang="en-US" baseline="-25000" dirty="0"/>
              <a:t> </a:t>
            </a:r>
            <a:r>
              <a:rPr lang="el-GR" dirty="0"/>
              <a:t>θ</a:t>
            </a:r>
            <a:r>
              <a:rPr lang="en-US" baseline="-25000" dirty="0"/>
              <a:t>1</a:t>
            </a:r>
            <a:r>
              <a:rPr lang="en-US" dirty="0"/>
              <a:t>x+</a:t>
            </a:r>
            <a:r>
              <a:rPr lang="en-US" baseline="-25000" dirty="0"/>
              <a:t> </a:t>
            </a:r>
            <a:r>
              <a:rPr lang="el-GR" dirty="0"/>
              <a:t>θ</a:t>
            </a:r>
            <a:r>
              <a:rPr lang="en-US" baseline="-25000" dirty="0"/>
              <a:t>2</a:t>
            </a:r>
            <a:r>
              <a:rPr lang="en-US" dirty="0"/>
              <a:t>x</a:t>
            </a:r>
            <a:r>
              <a:rPr lang="en-US" baseline="30000" dirty="0"/>
              <a:t>2</a:t>
            </a:r>
            <a:r>
              <a:rPr lang="en-US" baseline="-25000" dirty="0"/>
              <a:t> </a:t>
            </a:r>
            <a:r>
              <a:rPr lang="en-US" dirty="0"/>
              <a:t>+</a:t>
            </a:r>
            <a:r>
              <a:rPr lang="en-US" baseline="-25000" dirty="0"/>
              <a:t> </a:t>
            </a:r>
            <a:r>
              <a:rPr lang="el-GR" dirty="0"/>
              <a:t>θ</a:t>
            </a:r>
            <a:r>
              <a:rPr lang="en-US" baseline="-25000" dirty="0"/>
              <a:t>3</a:t>
            </a:r>
            <a:r>
              <a:rPr lang="en-US" dirty="0"/>
              <a:t>x</a:t>
            </a:r>
            <a:r>
              <a:rPr lang="en-US" baseline="30000" dirty="0"/>
              <a:t>3</a:t>
            </a:r>
            <a:r>
              <a:rPr lang="en-US" dirty="0"/>
              <a:t> (Cubic Regression)</a:t>
            </a:r>
          </a:p>
          <a:p>
            <a:pPr marL="0" indent="0">
              <a:buNone/>
            </a:pPr>
            <a:endParaRPr lang="en-US" dirty="0"/>
          </a:p>
          <a:p>
            <a:pPr marL="0" indent="0">
              <a:buNone/>
            </a:pPr>
            <a:r>
              <a:rPr lang="en-US" dirty="0"/>
              <a:t>When we use higher order powers in our regression model, we say that we are increasing the </a:t>
            </a:r>
            <a:r>
              <a:rPr lang="en-US" b="1" dirty="0"/>
              <a:t>“complexity” </a:t>
            </a:r>
            <a:r>
              <a:rPr lang="en-US" dirty="0"/>
              <a:t>of the model. The more the complexity of the model, the better it will “fit” on the given data.</a:t>
            </a:r>
          </a:p>
          <a:p>
            <a:pPr marL="0" indent="0">
              <a:buNone/>
            </a:pPr>
            <a:endParaRPr lang="en-US" dirty="0"/>
          </a:p>
        </p:txBody>
      </p:sp>
    </p:spTree>
    <p:extLst>
      <p:ext uri="{BB962C8B-B14F-4D97-AF65-F5344CB8AC3E}">
        <p14:creationId xmlns:p14="http://schemas.microsoft.com/office/powerpoint/2010/main" val="289071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9" name="Picture 8"/>
          <p:cNvPicPr/>
          <p:nvPr/>
        </p:nvPicPr>
        <p:blipFill>
          <a:blip r:embed="rId2"/>
          <a:srcRect/>
          <a:stretch>
            <a:fillRect/>
          </a:stretch>
        </p:blipFill>
        <p:spPr bwMode="auto">
          <a:xfrm>
            <a:off x="2517569" y="1543792"/>
            <a:ext cx="6550231" cy="3434608"/>
          </a:xfrm>
          <a:prstGeom prst="rect">
            <a:avLst/>
          </a:prstGeom>
          <a:noFill/>
          <a:ln w="9525">
            <a:noFill/>
            <a:miter lim="800000"/>
            <a:headEnd/>
            <a:tailEnd/>
          </a:ln>
        </p:spPr>
      </p:pic>
    </p:spTree>
    <p:extLst>
      <p:ext uri="{BB962C8B-B14F-4D97-AF65-F5344CB8AC3E}">
        <p14:creationId xmlns:p14="http://schemas.microsoft.com/office/powerpoint/2010/main" val="4103617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7" name="Picture 6"/>
          <p:cNvPicPr/>
          <p:nvPr/>
        </p:nvPicPr>
        <p:blipFill>
          <a:blip r:embed="rId2"/>
          <a:srcRect/>
          <a:stretch>
            <a:fillRect/>
          </a:stretch>
        </p:blipFill>
        <p:spPr bwMode="auto">
          <a:xfrm>
            <a:off x="3128962" y="2233612"/>
            <a:ext cx="5934075" cy="2390775"/>
          </a:xfrm>
          <a:prstGeom prst="rect">
            <a:avLst/>
          </a:prstGeom>
          <a:noFill/>
          <a:ln w="9525">
            <a:noFill/>
            <a:miter lim="800000"/>
            <a:headEnd/>
            <a:tailEnd/>
          </a:ln>
        </p:spPr>
      </p:pic>
    </p:spTree>
    <p:extLst>
      <p:ext uri="{BB962C8B-B14F-4D97-AF65-F5344CB8AC3E}">
        <p14:creationId xmlns:p14="http://schemas.microsoft.com/office/powerpoint/2010/main" val="326945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427" y="1371601"/>
            <a:ext cx="7617195" cy="412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753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8" name="Picture 7"/>
          <p:cNvPicPr/>
          <p:nvPr/>
        </p:nvPicPr>
        <p:blipFill>
          <a:blip r:embed="rId2"/>
          <a:srcRect/>
          <a:stretch>
            <a:fillRect/>
          </a:stretch>
        </p:blipFill>
        <p:spPr bwMode="auto">
          <a:xfrm>
            <a:off x="2695699" y="1460664"/>
            <a:ext cx="7030192" cy="3918857"/>
          </a:xfrm>
          <a:prstGeom prst="rect">
            <a:avLst/>
          </a:prstGeom>
          <a:noFill/>
          <a:ln w="9525">
            <a:noFill/>
            <a:miter lim="800000"/>
            <a:headEnd/>
            <a:tailEnd/>
          </a:ln>
        </p:spPr>
      </p:pic>
    </p:spTree>
    <p:extLst>
      <p:ext uri="{BB962C8B-B14F-4D97-AF65-F5344CB8AC3E}">
        <p14:creationId xmlns:p14="http://schemas.microsoft.com/office/powerpoint/2010/main" val="119784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683" y="1391357"/>
            <a:ext cx="8139474" cy="417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46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7" name="Picture 6"/>
          <p:cNvPicPr/>
          <p:nvPr/>
        </p:nvPicPr>
        <p:blipFill>
          <a:blip r:embed="rId2"/>
          <a:srcRect/>
          <a:stretch>
            <a:fillRect/>
          </a:stretch>
        </p:blipFill>
        <p:spPr bwMode="auto">
          <a:xfrm>
            <a:off x="3124200" y="1338262"/>
            <a:ext cx="5943600" cy="4181475"/>
          </a:xfrm>
          <a:prstGeom prst="rect">
            <a:avLst/>
          </a:prstGeom>
          <a:noFill/>
          <a:ln w="9525">
            <a:noFill/>
            <a:miter lim="800000"/>
            <a:headEnd/>
            <a:tailEnd/>
          </a:ln>
        </p:spPr>
      </p:pic>
    </p:spTree>
    <p:extLst>
      <p:ext uri="{BB962C8B-B14F-4D97-AF65-F5344CB8AC3E}">
        <p14:creationId xmlns:p14="http://schemas.microsoft.com/office/powerpoint/2010/main" val="4211718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8" y="1709738"/>
            <a:ext cx="6599237"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062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3" y="1624013"/>
            <a:ext cx="6427787"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154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1690688"/>
            <a:ext cx="6751637"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664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Overfitting and Underfitting</a:t>
            </a:r>
          </a:p>
        </p:txBody>
      </p:sp>
      <p:sp>
        <p:nvSpPr>
          <p:cNvPr id="3" name="Content Placeholder 2"/>
          <p:cNvSpPr>
            <a:spLocks noGrp="1"/>
          </p:cNvSpPr>
          <p:nvPr>
            <p:ph idx="1"/>
          </p:nvPr>
        </p:nvSpPr>
        <p:spPr>
          <a:xfrm>
            <a:off x="1615023" y="834739"/>
            <a:ext cx="9658625" cy="5672896"/>
          </a:xfrm>
        </p:spPr>
        <p:txBody>
          <a:bodyPr>
            <a:normAutofit/>
          </a:bodyPr>
          <a:lstStyle/>
          <a:p>
            <a:pPr marL="0" indent="0">
              <a:buNone/>
            </a:pPr>
            <a:r>
              <a:rPr lang="en-US" dirty="0"/>
              <a:t>So, should we always choose a “complex” model with higher order polynomials to fit the data set?</a:t>
            </a:r>
          </a:p>
          <a:p>
            <a:pPr marL="0" indent="0">
              <a:buNone/>
            </a:pPr>
            <a:endParaRPr lang="en-US" dirty="0"/>
          </a:p>
          <a:p>
            <a:pPr marL="0" indent="0">
              <a:buNone/>
            </a:pPr>
            <a:r>
              <a:rPr lang="en-US" dirty="0"/>
              <a:t>NO, it may be possible that such a model gives very wrong predictions on Test data. Though it fits well on training data but fails to estimate the real relationship among variables beyond the training set. This is known as “Over-fitting”</a:t>
            </a:r>
          </a:p>
          <a:p>
            <a:pPr marL="0" indent="0">
              <a:buNone/>
            </a:pPr>
            <a:endParaRPr lang="en-US" dirty="0"/>
          </a:p>
          <a:p>
            <a:pPr marL="0" indent="0">
              <a:buNone/>
            </a:pPr>
            <a:r>
              <a:rPr lang="en-US" dirty="0"/>
              <a:t>Similarly, we can have </a:t>
            </a:r>
            <a:r>
              <a:rPr lang="en-US" b="1" dirty="0"/>
              <a:t>underfitting</a:t>
            </a:r>
            <a:r>
              <a:rPr lang="en-US" dirty="0"/>
              <a:t>, it occurs when our model neither fits the training data nor generalizes on the new data.</a:t>
            </a:r>
          </a:p>
          <a:p>
            <a:pPr marL="0" indent="0">
              <a:buNone/>
            </a:pPr>
            <a:endParaRPr lang="en-US" dirty="0"/>
          </a:p>
          <a:p>
            <a:pPr marL="0" indent="0">
              <a:buNone/>
            </a:pPr>
            <a:endParaRPr lang="en-US" dirty="0"/>
          </a:p>
        </p:txBody>
      </p:sp>
      <p:pic>
        <p:nvPicPr>
          <p:cNvPr id="8194" name="Picture 2" descr="https://s3-ap-south-1.amazonaws.com/av-blog-media/wp-content/uploads/2017/06/05210948/overunder1.png">
            <a:extLst>
              <a:ext uri="{FF2B5EF4-FFF2-40B4-BE49-F238E27FC236}">
                <a16:creationId xmlns:a16="http://schemas.microsoft.com/office/drawing/2014/main" xmlns="" id="{5EEBFB78-07F3-4B34-B19F-57A7957C3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97" y="4396110"/>
            <a:ext cx="6965406" cy="175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488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Bias and Variance</a:t>
            </a:r>
          </a:p>
        </p:txBody>
      </p:sp>
      <p:sp>
        <p:nvSpPr>
          <p:cNvPr id="3" name="Content Placeholder 2"/>
          <p:cNvSpPr>
            <a:spLocks noGrp="1"/>
          </p:cNvSpPr>
          <p:nvPr>
            <p:ph idx="1"/>
          </p:nvPr>
        </p:nvSpPr>
        <p:spPr>
          <a:xfrm>
            <a:off x="1924539" y="772503"/>
            <a:ext cx="9658625" cy="5672896"/>
          </a:xfrm>
        </p:spPr>
        <p:txBody>
          <a:bodyPr>
            <a:normAutofit lnSpcReduction="10000"/>
          </a:bodyPr>
          <a:lstStyle/>
          <a:p>
            <a:pPr marL="0" indent="0" algn="just">
              <a:buNone/>
            </a:pPr>
            <a:r>
              <a:rPr lang="en-US" b="1" dirty="0"/>
              <a:t>Bias: </a:t>
            </a:r>
            <a:r>
              <a:rPr lang="en-US" dirty="0"/>
              <a:t>Bias occurs when a model has enough data but is </a:t>
            </a:r>
            <a:r>
              <a:rPr lang="en-US" b="1" dirty="0"/>
              <a:t>not complex enough to capture the underlying relationships(or patterns)</a:t>
            </a:r>
            <a:r>
              <a:rPr lang="en-US" dirty="0"/>
              <a:t>. As a result, the model consistently and systematically misrepresents the data, leading to low accuracy in prediction. This is known as </a:t>
            </a:r>
            <a:r>
              <a:rPr lang="en-US" i="1" dirty="0"/>
              <a:t>underfitting</a:t>
            </a:r>
            <a:r>
              <a:rPr lang="en-US" dirty="0"/>
              <a:t>. Simply put, bias occurs when we have an inadequate model. (Pays too little attention to data; does the same thing over and over again; high error on training set)</a:t>
            </a:r>
          </a:p>
          <a:p>
            <a:pPr marL="0" indent="0" algn="just">
              <a:buNone/>
            </a:pPr>
            <a:endParaRPr lang="en-US" dirty="0"/>
          </a:p>
          <a:p>
            <a:pPr marL="0" indent="0" algn="just">
              <a:buNone/>
            </a:pPr>
            <a:r>
              <a:rPr lang="en-US" b="1" dirty="0"/>
              <a:t>Variance: </a:t>
            </a:r>
            <a:r>
              <a:rPr lang="en-US" dirty="0"/>
              <a:t>When training a model, we typically use a limited number of samples from a larger population. If we repeatedly train a model with randomly selected subsets of data, we would expect its predictions to be different based on the specific examples given to it. Here </a:t>
            </a:r>
            <a:r>
              <a:rPr lang="en-US" i="1" dirty="0"/>
              <a:t>variance</a:t>
            </a:r>
            <a:r>
              <a:rPr lang="en-US" dirty="0"/>
              <a:t> is a measure of how much the predictions vary for any given test sample. (Pays too much attention to data; high error on test set)</a:t>
            </a:r>
          </a:p>
          <a:p>
            <a:pPr marL="0" indent="0" algn="just">
              <a:buNone/>
            </a:pPr>
            <a:endParaRPr lang="en-US" dirty="0"/>
          </a:p>
          <a:p>
            <a:pPr algn="just" fontAlgn="base"/>
            <a:r>
              <a:rPr lang="en-US" dirty="0"/>
              <a:t>Some variance is normal, but too much variance indicates that the model is unable to generalize its predictions to the larger population. High sensitivity to the training set is also known as </a:t>
            </a:r>
            <a:r>
              <a:rPr lang="en-US" i="1" dirty="0"/>
              <a:t>overfitting</a:t>
            </a:r>
            <a:r>
              <a:rPr lang="en-US" dirty="0"/>
              <a:t>, and generally occurs when either the model is too complex or when we do not have enough data to support it.</a:t>
            </a:r>
          </a:p>
          <a:p>
            <a:pPr algn="just" fontAlgn="base"/>
            <a:r>
              <a:rPr lang="en-US" dirty="0"/>
              <a:t>We can typically reduce the variability of a model's predictions and increase precision by training on more data. If more data is unavailable, we can also control variance by limiting our model's complexity.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70541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Overfitting!!</a:t>
            </a:r>
          </a:p>
        </p:txBody>
      </p:sp>
      <p:sp>
        <p:nvSpPr>
          <p:cNvPr id="3" name="Content Placeholder 2"/>
          <p:cNvSpPr>
            <a:spLocks noGrp="1"/>
          </p:cNvSpPr>
          <p:nvPr>
            <p:ph idx="1"/>
          </p:nvPr>
        </p:nvSpPr>
        <p:spPr>
          <a:xfrm>
            <a:off x="1924539" y="772503"/>
            <a:ext cx="9658625" cy="5672896"/>
          </a:xfrm>
        </p:spPr>
        <p:txBody>
          <a:bodyPr>
            <a:normAutofit/>
          </a:bodyPr>
          <a:lstStyle/>
          <a:p>
            <a:pPr marL="0" indent="0">
              <a:buNone/>
            </a:pPr>
            <a:endParaRPr lang="en-US" dirty="0"/>
          </a:p>
          <a:p>
            <a:pPr marL="0" indent="0">
              <a:buNone/>
            </a:pPr>
            <a:endParaRPr lang="en-US" dirty="0"/>
          </a:p>
        </p:txBody>
      </p:sp>
      <p:pic>
        <p:nvPicPr>
          <p:cNvPr id="3074" name="Picture 2" descr="Image result for linear regression jokes">
            <a:extLst>
              <a:ext uri="{FF2B5EF4-FFF2-40B4-BE49-F238E27FC236}">
                <a16:creationId xmlns:a16="http://schemas.microsoft.com/office/drawing/2014/main" xmlns="" id="{2EBB9382-16E7-423B-8665-F6BC6D745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7" y="1016793"/>
            <a:ext cx="8041529" cy="514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886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Underfitting!!</a:t>
            </a:r>
          </a:p>
        </p:txBody>
      </p:sp>
      <p:sp>
        <p:nvSpPr>
          <p:cNvPr id="3" name="Content Placeholder 2"/>
          <p:cNvSpPr>
            <a:spLocks noGrp="1"/>
          </p:cNvSpPr>
          <p:nvPr>
            <p:ph idx="1"/>
          </p:nvPr>
        </p:nvSpPr>
        <p:spPr>
          <a:xfrm>
            <a:off x="1924539" y="772503"/>
            <a:ext cx="9658625" cy="5672896"/>
          </a:xfrm>
        </p:spPr>
        <p:txBody>
          <a:bodyPr>
            <a:normAutofit/>
          </a:bodyPr>
          <a:lstStyle/>
          <a:p>
            <a:pPr marL="0" indent="0">
              <a:buNone/>
            </a:pPr>
            <a:endParaRPr lang="en-US" dirty="0"/>
          </a:p>
          <a:p>
            <a:pPr marL="0" indent="0">
              <a:buNone/>
            </a:pPr>
            <a:endParaRPr lang="en-US" dirty="0"/>
          </a:p>
        </p:txBody>
      </p:sp>
      <p:pic>
        <p:nvPicPr>
          <p:cNvPr id="4098" name="Picture 2" descr="Image result for linear regression jokes">
            <a:extLst>
              <a:ext uri="{FF2B5EF4-FFF2-40B4-BE49-F238E27FC236}">
                <a16:creationId xmlns:a16="http://schemas.microsoft.com/office/drawing/2014/main" xmlns="" id="{7334A7C0-3A7E-49AE-8D7E-F6FE39215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49" y="1414463"/>
            <a:ext cx="9057407" cy="467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98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046" y="1607327"/>
            <a:ext cx="4806462" cy="397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576" y="1607327"/>
            <a:ext cx="4115332" cy="39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393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Adjusted R-Squared</a:t>
            </a:r>
          </a:p>
        </p:txBody>
      </p:sp>
      <p:sp>
        <p:nvSpPr>
          <p:cNvPr id="3" name="Content Placeholder 2"/>
          <p:cNvSpPr>
            <a:spLocks noGrp="1"/>
          </p:cNvSpPr>
          <p:nvPr>
            <p:ph idx="1"/>
          </p:nvPr>
        </p:nvSpPr>
        <p:spPr>
          <a:xfrm>
            <a:off x="1729230" y="703384"/>
            <a:ext cx="9658625" cy="5672896"/>
          </a:xfrm>
        </p:spPr>
        <p:txBody>
          <a:bodyPr>
            <a:normAutofit/>
          </a:bodyPr>
          <a:lstStyle/>
          <a:p>
            <a:r>
              <a:rPr lang="en-US" dirty="0"/>
              <a:t>R-square will increase or remain constant, if we add new predictors to our model. So there is no way to judge that by increasing complexity of the model, are we making it more accurate?</a:t>
            </a:r>
          </a:p>
          <a:p>
            <a:r>
              <a:rPr lang="en-US" dirty="0"/>
              <a:t>We “adjust” R-Square formula to include no of predictors in the model. The adjusted R-Square only increases if the new term improves the model accuracy.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a:t>
            </a:r>
            <a:r>
              <a:rPr lang="en-US" baseline="30000" dirty="0"/>
              <a:t>2</a:t>
            </a:r>
            <a:r>
              <a:rPr lang="en-US" dirty="0"/>
              <a:t> = Sample R square</a:t>
            </a:r>
          </a:p>
          <a:p>
            <a:pPr marL="0" indent="0">
              <a:buNone/>
            </a:pPr>
            <a:r>
              <a:rPr lang="en-US" dirty="0"/>
              <a:t>p = Number of predictors</a:t>
            </a:r>
          </a:p>
          <a:p>
            <a:pPr marL="0" indent="0">
              <a:buNone/>
            </a:pPr>
            <a:r>
              <a:rPr lang="en-US" dirty="0"/>
              <a:t>N = total sample size</a:t>
            </a:r>
          </a:p>
          <a:p>
            <a:pPr marL="0" indent="0">
              <a:buNone/>
            </a:pPr>
            <a:endParaRPr lang="en-US" dirty="0"/>
          </a:p>
        </p:txBody>
      </p:sp>
      <p:pic>
        <p:nvPicPr>
          <p:cNvPr id="1026" name="Picture 2" descr="https://s3-ap-south-1.amazonaws.com/av-blog-media/wp-content/uploads/2017/06/05204128/snip11.png">
            <a:extLst>
              <a:ext uri="{FF2B5EF4-FFF2-40B4-BE49-F238E27FC236}">
                <a16:creationId xmlns:a16="http://schemas.microsoft.com/office/drawing/2014/main" xmlns="" id="{06D5B43D-B950-4436-BE48-090FD1A57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195" y="2892132"/>
            <a:ext cx="305752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72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Ways to Address Overfitting</a:t>
            </a:r>
          </a:p>
        </p:txBody>
      </p:sp>
      <p:sp>
        <p:nvSpPr>
          <p:cNvPr id="3" name="Content Placeholder 2"/>
          <p:cNvSpPr>
            <a:spLocks noGrp="1"/>
          </p:cNvSpPr>
          <p:nvPr>
            <p:ph idx="1"/>
          </p:nvPr>
        </p:nvSpPr>
        <p:spPr>
          <a:xfrm>
            <a:off x="1729230" y="703384"/>
            <a:ext cx="9658625" cy="5672896"/>
          </a:xfrm>
        </p:spPr>
        <p:txBody>
          <a:bodyPr>
            <a:normAutofit/>
          </a:bodyPr>
          <a:lstStyle/>
          <a:p>
            <a:pPr marL="0" indent="0">
              <a:buNone/>
            </a:pPr>
            <a:r>
              <a:rPr lang="en-US" dirty="0"/>
              <a:t> There are two main options to address the issue of overfitting:</a:t>
            </a:r>
          </a:p>
          <a:p>
            <a:pPr marL="0" indent="0">
              <a:buNone/>
            </a:pPr>
            <a:endParaRPr lang="en-US" dirty="0"/>
          </a:p>
          <a:p>
            <a:pPr>
              <a:buAutoNum type="arabicPeriod"/>
            </a:pPr>
            <a:r>
              <a:rPr lang="en-US" dirty="0"/>
              <a:t>Reduce the number of features</a:t>
            </a:r>
          </a:p>
          <a:p>
            <a:pPr>
              <a:buAutoNum type="arabicPeriod"/>
            </a:pPr>
            <a:r>
              <a:rPr lang="en-US" dirty="0"/>
              <a:t>Regularization: Keep all the features, but reduce the magnitude of coefficients</a:t>
            </a:r>
          </a:p>
        </p:txBody>
      </p:sp>
    </p:spTree>
    <p:extLst>
      <p:ext uri="{BB962C8B-B14F-4D97-AF65-F5344CB8AC3E}">
        <p14:creationId xmlns:p14="http://schemas.microsoft.com/office/powerpoint/2010/main" val="330825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308" y="1335332"/>
            <a:ext cx="45053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308" y="2355973"/>
            <a:ext cx="6884987"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2295" y="1335332"/>
            <a:ext cx="30194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76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633" y="1452563"/>
            <a:ext cx="30194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26" y="2387477"/>
            <a:ext cx="4781306" cy="412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8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11687" cy="1280890"/>
          </a:xfrm>
        </p:spPr>
        <p:txBody>
          <a:bodyPr/>
          <a:lstStyle/>
          <a:p>
            <a:r>
              <a:rPr lang="en-US" dirty="0"/>
              <a:t>Line of Best Fit</a:t>
            </a:r>
          </a:p>
        </p:txBody>
      </p:sp>
      <p:sp>
        <p:nvSpPr>
          <p:cNvPr id="3" name="Content Placeholder 2"/>
          <p:cNvSpPr>
            <a:spLocks noGrp="1"/>
          </p:cNvSpPr>
          <p:nvPr>
            <p:ph idx="1"/>
          </p:nvPr>
        </p:nvSpPr>
        <p:spPr>
          <a:xfrm>
            <a:off x="1859093" y="876300"/>
            <a:ext cx="5028129" cy="5410200"/>
          </a:xfrm>
        </p:spPr>
        <p:txBody>
          <a:bodyPr>
            <a:normAutofit fontScale="77500" lnSpcReduction="20000"/>
          </a:bodyPr>
          <a:lstStyle/>
          <a:p>
            <a:pPr marL="0" indent="0">
              <a:buNone/>
            </a:pPr>
            <a:r>
              <a:rPr lang="en-US" dirty="0"/>
              <a:t>The purpose of line of best fit is that the predicted values should be as close as possible to the actual or observed values. This means the main objective in determining the line of best fit is to “minimize” the difference predicted values and observed values. These differences are called “errors” or “residuals”.</a:t>
            </a:r>
          </a:p>
          <a:p>
            <a:pPr marL="0" indent="0">
              <a:buNone/>
            </a:pPr>
            <a:endParaRPr lang="en-US" dirty="0"/>
          </a:p>
          <a:p>
            <a:pPr marL="0" indent="0">
              <a:buNone/>
            </a:pPr>
            <a:r>
              <a:rPr lang="en-US" dirty="0"/>
              <a:t>3 ways to calculate the “error”</a:t>
            </a:r>
          </a:p>
          <a:p>
            <a:pPr lvl="1"/>
            <a:r>
              <a:rPr lang="en-US" sz="1900" dirty="0"/>
              <a:t>Sum of all errors: </a:t>
            </a:r>
            <a:r>
              <a:rPr lang="en-US" b="1" dirty="0"/>
              <a:t>(∑(Y – h(X)))</a:t>
            </a:r>
            <a:r>
              <a:rPr lang="en-US" dirty="0"/>
              <a:t> </a:t>
            </a:r>
            <a:r>
              <a:rPr lang="en-US" sz="1900" dirty="0"/>
              <a:t> (This may result in the cancellation of positive and negative errors. This will not be a correct metric to use)</a:t>
            </a:r>
          </a:p>
          <a:p>
            <a:pPr lvl="1"/>
            <a:r>
              <a:rPr lang="en-US" sz="1900" dirty="0"/>
              <a:t>Sum of absolute value of all errors: </a:t>
            </a:r>
            <a:r>
              <a:rPr lang="en-US" b="1" dirty="0"/>
              <a:t>(∑|Y-h(X)|)</a:t>
            </a:r>
            <a:endParaRPr lang="en-US" sz="1900" dirty="0"/>
          </a:p>
          <a:p>
            <a:pPr lvl="1"/>
            <a:r>
              <a:rPr lang="en-US" sz="1900" dirty="0"/>
              <a:t>Sum of square of all errors </a:t>
            </a:r>
            <a:r>
              <a:rPr lang="en-US" b="1" dirty="0"/>
              <a:t>( ∑ (Y-h(X))</a:t>
            </a:r>
            <a:r>
              <a:rPr lang="en-US" b="1" baseline="30000" dirty="0"/>
              <a:t>2</a:t>
            </a:r>
            <a:r>
              <a:rPr lang="en-US" b="1" dirty="0"/>
              <a:t>)</a:t>
            </a:r>
            <a:r>
              <a:rPr lang="en-US" dirty="0"/>
              <a:t> </a:t>
            </a:r>
            <a:endParaRPr lang="en-US" sz="1900" dirty="0"/>
          </a:p>
          <a:p>
            <a:pPr marL="0" indent="0">
              <a:buNone/>
            </a:pPr>
            <a:endParaRPr lang="en-US" b="1" dirty="0"/>
          </a:p>
          <a:p>
            <a:pPr>
              <a:spcBef>
                <a:spcPts val="0"/>
              </a:spcBef>
            </a:pPr>
            <a:r>
              <a:rPr lang="en-US" dirty="0"/>
              <a:t>The line of best fit for 1 feature can be represented as :</a:t>
            </a:r>
          </a:p>
          <a:p>
            <a:pPr marL="0" indent="0">
              <a:spcBef>
                <a:spcPts val="0"/>
              </a:spcBef>
              <a:buNone/>
            </a:pPr>
            <a:endParaRPr lang="en-US" dirty="0"/>
          </a:p>
          <a:p>
            <a:pPr marL="0" indent="0">
              <a:spcBef>
                <a:spcPts val="0"/>
              </a:spcBef>
              <a:buNone/>
            </a:pPr>
            <a:r>
              <a:rPr lang="en-US" b="1" dirty="0"/>
              <a:t>      Y= </a:t>
            </a:r>
            <a:r>
              <a:rPr lang="en-US" b="1" dirty="0" err="1"/>
              <a:t>bx</a:t>
            </a:r>
            <a:r>
              <a:rPr lang="en-US" b="1" dirty="0"/>
              <a:t> +c </a:t>
            </a:r>
            <a:r>
              <a:rPr lang="en-US" dirty="0"/>
              <a:t>Where Y is the score or outcome    </a:t>
            </a:r>
          </a:p>
          <a:p>
            <a:pPr marL="0" indent="0">
              <a:spcBef>
                <a:spcPts val="0"/>
              </a:spcBef>
              <a:buNone/>
            </a:pPr>
            <a:r>
              <a:rPr lang="en-US" dirty="0"/>
              <a:t>                        variable we are trying to predict</a:t>
            </a:r>
          </a:p>
          <a:p>
            <a:pPr marL="0" indent="0">
              <a:spcBef>
                <a:spcPts val="0"/>
              </a:spcBef>
              <a:buNone/>
            </a:pPr>
            <a:r>
              <a:rPr lang="en-US" dirty="0"/>
              <a:t>      B = regression coefficient or slope</a:t>
            </a:r>
          </a:p>
          <a:p>
            <a:pPr marL="0" indent="0">
              <a:spcBef>
                <a:spcPts val="0"/>
              </a:spcBef>
              <a:buNone/>
            </a:pPr>
            <a:r>
              <a:rPr lang="en-US" dirty="0"/>
              <a:t>     C = Y intercept or the regression constant</a:t>
            </a:r>
          </a:p>
          <a:p>
            <a:pPr marL="0" indent="0">
              <a:buNone/>
            </a:pPr>
            <a:r>
              <a:rPr lang="en-US" dirty="0"/>
              <a:t> </a:t>
            </a:r>
          </a:p>
          <a:p>
            <a:pPr marL="0" indent="0">
              <a:buNone/>
            </a:pPr>
            <a:r>
              <a:rPr lang="en-US" dirty="0"/>
              <a:t>This is Linear regression with 1 variable.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
        <p:nvSpPr>
          <p:cNvPr id="4" name="AutoShape 2" descr="https://s3-ap-south-1.amazonaws.com/av-blog-media/wp-content/uploads/2017/06/05191358/residual2.png">
            <a:extLst>
              <a:ext uri="{FF2B5EF4-FFF2-40B4-BE49-F238E27FC236}">
                <a16:creationId xmlns:a16="http://schemas.microsoft.com/office/drawing/2014/main" xmlns="" id="{811A5B79-5C83-4EBF-ACE1-1207D07CA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xmlns="" id="{46B1CBA8-119D-4F9D-A1F2-AE23C2129787}"/>
              </a:ext>
            </a:extLst>
          </p:cNvPr>
          <p:cNvPicPr>
            <a:picLocks noChangeAspect="1"/>
          </p:cNvPicPr>
          <p:nvPr/>
        </p:nvPicPr>
        <p:blipFill>
          <a:blip r:embed="rId2"/>
          <a:stretch>
            <a:fillRect/>
          </a:stretch>
        </p:blipFill>
        <p:spPr>
          <a:xfrm>
            <a:off x="7526045" y="789771"/>
            <a:ext cx="4419600" cy="3276600"/>
          </a:xfrm>
          <a:prstGeom prst="rect">
            <a:avLst/>
          </a:prstGeom>
        </p:spPr>
      </p:pic>
    </p:spTree>
    <p:extLst>
      <p:ext uri="{BB962C8B-B14F-4D97-AF65-F5344CB8AC3E}">
        <p14:creationId xmlns:p14="http://schemas.microsoft.com/office/powerpoint/2010/main" val="190137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Sum of Squared Errors</a:t>
            </a:r>
          </a:p>
        </p:txBody>
      </p:sp>
      <p:sp>
        <p:nvSpPr>
          <p:cNvPr id="3" name="Content Placeholder 2"/>
          <p:cNvSpPr>
            <a:spLocks noGrp="1"/>
          </p:cNvSpPr>
          <p:nvPr>
            <p:ph idx="1"/>
          </p:nvPr>
        </p:nvSpPr>
        <p:spPr>
          <a:xfrm>
            <a:off x="1924539" y="772503"/>
            <a:ext cx="9658625" cy="5672896"/>
          </a:xfrm>
        </p:spPr>
        <p:txBody>
          <a:bodyPr>
            <a:normAutofit/>
          </a:bodyPr>
          <a:lstStyle/>
          <a:p>
            <a:r>
              <a:rPr lang="en-US" dirty="0"/>
              <a:t>Squaring the difference between actual value and predicted value “penalizes” more for each error. Hence minimizing the sum of squared errors improves the quality of regression line.</a:t>
            </a:r>
          </a:p>
          <a:p>
            <a:r>
              <a:rPr lang="en-US" dirty="0"/>
              <a:t>This method of fitting the data line so that there is minimal difference between the observations and the line is called the </a:t>
            </a:r>
            <a:r>
              <a:rPr lang="en-US" b="1" dirty="0"/>
              <a:t>method of least squares</a:t>
            </a:r>
            <a:r>
              <a:rPr lang="en-US" dirty="0"/>
              <a:t>.</a:t>
            </a:r>
          </a:p>
          <a:p>
            <a:r>
              <a:rPr lang="en-US" b="1" dirty="0"/>
              <a:t>Baseline model</a:t>
            </a:r>
            <a:r>
              <a:rPr lang="en-US" dirty="0"/>
              <a:t> refers to the line which predicts each value as the average of the data points.</a:t>
            </a:r>
          </a:p>
          <a:p>
            <a:r>
              <a:rPr lang="en-US" b="1" dirty="0"/>
              <a:t>SSE or Sum of Squared Errors</a:t>
            </a:r>
            <a:r>
              <a:rPr lang="en-US" dirty="0"/>
              <a:t> is the total of all squares of the errors. It is a measure of the quality of regression line. SSE is sensitive to the number of input data points.</a:t>
            </a:r>
          </a:p>
          <a:p>
            <a:pPr marL="0" indent="0">
              <a:buNone/>
            </a:pPr>
            <a:endParaRPr lang="en-US" dirty="0"/>
          </a:p>
        </p:txBody>
      </p:sp>
    </p:spTree>
    <p:extLst>
      <p:ext uri="{BB962C8B-B14F-4D97-AF65-F5344CB8AC3E}">
        <p14:creationId xmlns:p14="http://schemas.microsoft.com/office/powerpoint/2010/main" val="91518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Regression Metrics</a:t>
            </a:r>
          </a:p>
        </p:txBody>
      </p:sp>
      <p:sp>
        <p:nvSpPr>
          <p:cNvPr id="3" name="Content Placeholder 2"/>
          <p:cNvSpPr>
            <a:spLocks noGrp="1"/>
          </p:cNvSpPr>
          <p:nvPr>
            <p:ph idx="1"/>
          </p:nvPr>
        </p:nvSpPr>
        <p:spPr>
          <a:xfrm>
            <a:off x="1693720" y="801038"/>
            <a:ext cx="9839569" cy="5936028"/>
          </a:xfrm>
        </p:spPr>
        <p:txBody>
          <a:bodyPr>
            <a:normAutofit fontScale="92500" lnSpcReduction="20000"/>
          </a:bodyPr>
          <a:lstStyle/>
          <a:p>
            <a:pPr marL="0" indent="0">
              <a:buNone/>
            </a:pPr>
            <a:r>
              <a:rPr lang="en-US" b="1" dirty="0"/>
              <a:t>Mean Absolute Error : </a:t>
            </a:r>
            <a:r>
              <a:rPr lang="en-US" dirty="0"/>
              <a:t>One way to measure error is by using absolute error to find the predicted distance from the true value. The mean absolute error takes the total absolute error of each example and averages the error based on the number of data points. By adding up all the absolute values of errors of a model we can avoid canceling out errors from being too high or below the true values and get an overall error metric to evaluate the model on.</a:t>
            </a:r>
          </a:p>
          <a:p>
            <a:pPr marL="0" indent="0" fontAlgn="base">
              <a:buNone/>
            </a:pPr>
            <a:r>
              <a:rPr lang="en-US" b="1" dirty="0"/>
              <a:t>Mean Squared Error : </a:t>
            </a:r>
            <a:r>
              <a:rPr lang="en-US" dirty="0"/>
              <a:t>Mean squared is the most common metric to measure model performance. In contrast with absolute error, the residual error (the difference between predicted and the true value) is squared. </a:t>
            </a:r>
          </a:p>
          <a:p>
            <a:pPr marL="0" indent="0" fontAlgn="base">
              <a:buNone/>
            </a:pPr>
            <a:r>
              <a:rPr lang="en-US" dirty="0"/>
              <a:t>Some benefits of squaring the residual error is that error terms are positive, it emphasizes larger errors over smaller errors, and is differentiable. Being differentiable allows us to use calculus to find minimum or maximum values, often resulting in being more computationally efficient.</a:t>
            </a:r>
          </a:p>
          <a:p>
            <a:pPr marL="0" indent="0" fontAlgn="base">
              <a:buNone/>
            </a:pPr>
            <a:r>
              <a:rPr lang="en-US" b="1" dirty="0"/>
              <a:t>R-Squared: </a:t>
            </a:r>
            <a:r>
              <a:rPr lang="en-US" dirty="0"/>
              <a:t>Its called coefficient of determination. The values for R</a:t>
            </a:r>
            <a:r>
              <a:rPr lang="en-US" baseline="30000" dirty="0"/>
              <a:t>2</a:t>
            </a:r>
            <a:r>
              <a:rPr lang="en-US" dirty="0"/>
              <a:t> range from 0 to 1, and it determines how much of the total variation in Y is explained by the variation in X. A model with an R</a:t>
            </a:r>
            <a:r>
              <a:rPr lang="en-US" baseline="30000" dirty="0"/>
              <a:t>2</a:t>
            </a:r>
            <a:r>
              <a:rPr lang="en-US" dirty="0"/>
              <a:t> of 0 is no better than a model that always predicts the </a:t>
            </a:r>
            <a:r>
              <a:rPr lang="en-US" i="1" dirty="0"/>
              <a:t>mean</a:t>
            </a:r>
            <a:r>
              <a:rPr lang="en-US" dirty="0"/>
              <a:t> of the target variable, whereas a model with an R</a:t>
            </a:r>
            <a:r>
              <a:rPr lang="en-US" baseline="30000" dirty="0"/>
              <a:t>2</a:t>
            </a:r>
            <a:r>
              <a:rPr lang="en-US" dirty="0"/>
              <a:t> of 1 perfectly predicts the target variable. Any value between 0 and 1 indicates what percentage of the target variable, using this model, can be explained by the </a:t>
            </a:r>
            <a:r>
              <a:rPr lang="en-US" b="1" dirty="0"/>
              <a:t>features</a:t>
            </a:r>
            <a:r>
              <a:rPr lang="en-US" dirty="0"/>
              <a:t>. </a:t>
            </a:r>
            <a:r>
              <a:rPr lang="en-US" i="1" dirty="0"/>
              <a:t>A model can be given a negative R</a:t>
            </a:r>
            <a:r>
              <a:rPr lang="en-US" i="1" baseline="30000" dirty="0"/>
              <a:t>2</a:t>
            </a:r>
            <a:r>
              <a:rPr lang="en-US" i="1" dirty="0"/>
              <a:t> as well, which indicates that the model is </a:t>
            </a:r>
            <a:r>
              <a:rPr lang="en-US" b="1" i="1" dirty="0"/>
              <a:t>arbitrarily worse</a:t>
            </a:r>
            <a:r>
              <a:rPr lang="en-US" i="1" dirty="0"/>
              <a:t> than one that always predicts the mean of the target variable. </a:t>
            </a:r>
            <a:endParaRPr lang="en-US" dirty="0"/>
          </a:p>
          <a:p>
            <a:pPr marL="0" indent="0">
              <a:buNone/>
            </a:pPr>
            <a:endParaRPr lang="en-US" dirty="0"/>
          </a:p>
          <a:p>
            <a:pPr marL="0" indent="0">
              <a:buNone/>
            </a:pPr>
            <a:r>
              <a:rPr lang="en-US" dirty="0"/>
              <a:t> </a:t>
            </a:r>
          </a:p>
          <a:p>
            <a:pPr marL="0" indent="0">
              <a:buNone/>
            </a:pPr>
            <a:endParaRPr lang="en-US" dirty="0"/>
          </a:p>
        </p:txBody>
      </p:sp>
      <p:pic>
        <p:nvPicPr>
          <p:cNvPr id="6146" name="Picture 2" descr="https://s3-ap-south-1.amazonaws.com/av-blog-media/wp-content/uploads/2017/06/05203905/snip10.png">
            <a:extLst>
              <a:ext uri="{FF2B5EF4-FFF2-40B4-BE49-F238E27FC236}">
                <a16:creationId xmlns:a16="http://schemas.microsoft.com/office/drawing/2014/main" xmlns="" id="{F059F9C0-F6E8-4EB9-B1B9-7E8CC5AE1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777" y="5968251"/>
            <a:ext cx="3648075"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8002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99151</TotalTime>
  <Words>1021</Words>
  <Application>Microsoft Office PowerPoint</Application>
  <PresentationFormat>Custom</PresentationFormat>
  <Paragraphs>143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Wisp</vt:lpstr>
      <vt:lpstr>Linear Regression</vt:lpstr>
      <vt:lpstr>Linear Regression </vt:lpstr>
      <vt:lpstr>Linear Regression </vt:lpstr>
      <vt:lpstr>Linear Regression </vt:lpstr>
      <vt:lpstr>Linear Regression </vt:lpstr>
      <vt:lpstr>Linear Regression </vt:lpstr>
      <vt:lpstr>Line of Best Fit</vt:lpstr>
      <vt:lpstr>Sum of Squared Errors</vt:lpstr>
      <vt:lpstr>Regression Metrics</vt:lpstr>
      <vt:lpstr>Cost Function</vt:lpstr>
      <vt:lpstr>Inside Cost Function</vt:lpstr>
      <vt:lpstr>Inside Cost Function</vt:lpstr>
      <vt:lpstr>Gradient Descent</vt:lpstr>
      <vt:lpstr>Gradient Descent</vt:lpstr>
      <vt:lpstr>Gradient Descent</vt:lpstr>
      <vt:lpstr>Gradient Descent</vt:lpstr>
      <vt:lpstr>Gradient Descent</vt:lpstr>
      <vt:lpstr>Linear Regression with multi variables</vt:lpstr>
      <vt:lpstr>Cost function for multi variables</vt:lpstr>
      <vt:lpstr>Cost function for multi variables</vt:lpstr>
      <vt:lpstr>Cost function for multi variables</vt:lpstr>
      <vt:lpstr>Cost function for multi variables</vt:lpstr>
      <vt:lpstr>How gradient descent is working?</vt:lpstr>
      <vt:lpstr>How gradient descent is working?</vt:lpstr>
      <vt:lpstr>Feature Scaling</vt:lpstr>
      <vt:lpstr>Feature Scaling</vt:lpstr>
      <vt:lpstr>Polynomial Regression</vt:lpstr>
      <vt:lpstr>Normal Equation for finding coefficients</vt:lpstr>
      <vt:lpstr>Normal Equation for finding coefficients</vt:lpstr>
      <vt:lpstr>Normal Equation for finding coefficients</vt:lpstr>
      <vt:lpstr>Normal Equation for finding coefficients</vt:lpstr>
      <vt:lpstr>Normal Equation for finding coefficients</vt:lpstr>
      <vt:lpstr>Normal Equation for finding coefficients</vt:lpstr>
      <vt:lpstr>Normal Equation for finding coefficients</vt:lpstr>
      <vt:lpstr>Normal Equation for finding coefficients</vt:lpstr>
      <vt:lpstr>Overfitting and Underfitting</vt:lpstr>
      <vt:lpstr>Bias and Variance</vt:lpstr>
      <vt:lpstr>Overfitting!!</vt:lpstr>
      <vt:lpstr>Underfitting!!</vt:lpstr>
      <vt:lpstr>Adjusted R-Squared</vt:lpstr>
      <vt:lpstr>Ways to Address Overfitting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DELL</cp:lastModifiedBy>
  <cp:revision>768</cp:revision>
  <dcterms:created xsi:type="dcterms:W3CDTF">2014-12-15T07:56:09Z</dcterms:created>
  <dcterms:modified xsi:type="dcterms:W3CDTF">2019-04-20T05:04:09Z</dcterms:modified>
</cp:coreProperties>
</file>