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410" r:id="rId2"/>
    <p:sldId id="416" r:id="rId3"/>
    <p:sldId id="427" r:id="rId4"/>
    <p:sldId id="428" r:id="rId5"/>
    <p:sldId id="433" r:id="rId6"/>
    <p:sldId id="434" r:id="rId7"/>
    <p:sldId id="430" r:id="rId8"/>
    <p:sldId id="431" r:id="rId9"/>
    <p:sldId id="494" r:id="rId10"/>
    <p:sldId id="496" r:id="rId11"/>
    <p:sldId id="492" r:id="rId12"/>
    <p:sldId id="495" r:id="rId13"/>
    <p:sldId id="476" r:id="rId14"/>
    <p:sldId id="477" r:id="rId15"/>
    <p:sldId id="472" r:id="rId16"/>
    <p:sldId id="437" r:id="rId17"/>
    <p:sldId id="438" r:id="rId18"/>
    <p:sldId id="439" r:id="rId19"/>
    <p:sldId id="440" r:id="rId20"/>
    <p:sldId id="441" r:id="rId21"/>
    <p:sldId id="497" r:id="rId22"/>
    <p:sldId id="442" r:id="rId23"/>
    <p:sldId id="474" r:id="rId24"/>
    <p:sldId id="429" r:id="rId25"/>
    <p:sldId id="473" r:id="rId26"/>
    <p:sldId id="443" r:id="rId27"/>
    <p:sldId id="498" r:id="rId28"/>
    <p:sldId id="480" r:id="rId29"/>
    <p:sldId id="485" r:id="rId30"/>
    <p:sldId id="486" r:id="rId31"/>
    <p:sldId id="487" r:id="rId32"/>
    <p:sldId id="488" r:id="rId33"/>
    <p:sldId id="489" r:id="rId34"/>
    <p:sldId id="490" r:id="rId35"/>
    <p:sldId id="491" r:id="rId36"/>
    <p:sldId id="479" r:id="rId37"/>
    <p:sldId id="481" r:id="rId38"/>
    <p:sldId id="482" r:id="rId39"/>
    <p:sldId id="483" r:id="rId40"/>
    <p:sldId id="484" r:id="rId41"/>
    <p:sldId id="499" r:id="rId42"/>
  </p:sldIdLst>
  <p:sldSz cx="9144000" cy="6858000" type="screen4x3"/>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DC74C3-14E6-458D-BA09-3CE6500BB140}">
          <p14:sldIdLst>
            <p14:sldId id="410"/>
          </p14:sldIdLst>
        </p14:section>
        <p14:section name="AC and DC current" id="{DA5F228D-8CFF-4E04-A5C5-DE2D0C40319F}">
          <p14:sldIdLst>
            <p14:sldId id="416"/>
          </p14:sldIdLst>
        </p14:section>
        <p14:section name="Elements" id="{ACA21885-42D1-4C6E-B494-484F084DCA94}">
          <p14:sldIdLst>
            <p14:sldId id="427"/>
            <p14:sldId id="428"/>
            <p14:sldId id="433"/>
            <p14:sldId id="434"/>
          </p14:sldIdLst>
        </p14:section>
        <p14:section name="Main circuit laws" id="{E38201F0-EF1E-4443-941D-CED7EB3ED806}">
          <p14:sldIdLst>
            <p14:sldId id="430"/>
            <p14:sldId id="431"/>
            <p14:sldId id="494"/>
            <p14:sldId id="496"/>
          </p14:sldIdLst>
        </p14:section>
        <p14:section name="DC to AC" id="{AECDC383-0A3F-470D-9E30-069487786BCD}">
          <p14:sldIdLst>
            <p14:sldId id="492"/>
            <p14:sldId id="495"/>
            <p14:sldId id="476"/>
            <p14:sldId id="477"/>
            <p14:sldId id="472"/>
            <p14:sldId id="437"/>
            <p14:sldId id="438"/>
            <p14:sldId id="439"/>
            <p14:sldId id="440"/>
            <p14:sldId id="441"/>
            <p14:sldId id="497"/>
            <p14:sldId id="442"/>
            <p14:sldId id="474"/>
            <p14:sldId id="429"/>
            <p14:sldId id="473"/>
            <p14:sldId id="443"/>
            <p14:sldId id="498"/>
            <p14:sldId id="480"/>
            <p14:sldId id="485"/>
            <p14:sldId id="486"/>
            <p14:sldId id="487"/>
            <p14:sldId id="488"/>
            <p14:sldId id="489"/>
            <p14:sldId id="490"/>
            <p14:sldId id="491"/>
            <p14:sldId id="479"/>
            <p14:sldId id="481"/>
            <p14:sldId id="482"/>
            <p14:sldId id="483"/>
            <p14:sldId id="484"/>
            <p14:sldId id="499"/>
          </p14:sldIdLst>
        </p14:section>
        <p14:section name="Magnetics" id="{6C4FBFC2-ACEF-48CC-8B8F-E6E4BC49FFFE}">
          <p14:sldIdLst/>
        </p14:section>
        <p14:section name="Edu" id="{0C49AF9E-D1C6-46E0-B8BE-39EA8827EB1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1"/>
    <a:srgbClr val="91DCEF"/>
    <a:srgbClr val="B5ECF8"/>
    <a:srgbClr val="FFFFFC"/>
    <a:srgbClr val="B79C32"/>
    <a:srgbClr val="E27961"/>
    <a:srgbClr val="35C6F0"/>
    <a:srgbClr val="94B0AD"/>
    <a:srgbClr val="78C043"/>
    <a:srgbClr val="EB94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94660"/>
  </p:normalViewPr>
  <p:slideViewPr>
    <p:cSldViewPr snapToGrid="0">
      <p:cViewPr varScale="1">
        <p:scale>
          <a:sx n="106" d="100"/>
          <a:sy n="106" d="100"/>
        </p:scale>
        <p:origin x="19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B75FE721-55FB-4239-9C24-3E4B10E7CD84}" type="datetimeFigureOut">
              <a:rPr lang="en-GB" smtClean="0"/>
              <a:t>11/01/2021</a:t>
            </a:fld>
            <a:endParaRPr lang="en-GB"/>
          </a:p>
        </p:txBody>
      </p:sp>
      <p:sp>
        <p:nvSpPr>
          <p:cNvPr id="4" name="Marcador de imagen de diapositiva 3"/>
          <p:cNvSpPr>
            <a:spLocks noGrp="1" noRot="1" noChangeAspect="1"/>
          </p:cNvSpPr>
          <p:nvPr>
            <p:ph type="sldImg" idx="2"/>
          </p:nvPr>
        </p:nvSpPr>
        <p:spPr>
          <a:xfrm>
            <a:off x="1177925" y="1235075"/>
            <a:ext cx="4441825" cy="3332163"/>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79F8138D-FC72-4459-8C98-A2FDDEE28073}" type="slidenum">
              <a:rPr lang="en-GB" smtClean="0"/>
              <a:t>‹#›</a:t>
            </a:fld>
            <a:endParaRPr lang="en-GB"/>
          </a:p>
        </p:txBody>
      </p:sp>
    </p:spTree>
    <p:extLst>
      <p:ext uri="{BB962C8B-B14F-4D97-AF65-F5344CB8AC3E}">
        <p14:creationId xmlns:p14="http://schemas.microsoft.com/office/powerpoint/2010/main" val="20390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0148488C-52A7-43CB-B9FA-6C0463BAF2E7}" type="slidenum">
              <a:rPr lang="es-ES" smtClean="0"/>
              <a:pPr/>
              <a:t>28</a:t>
            </a:fld>
            <a:endParaRPr lang="es-ES"/>
          </a:p>
        </p:txBody>
      </p:sp>
    </p:spTree>
    <p:extLst>
      <p:ext uri="{BB962C8B-B14F-4D97-AF65-F5344CB8AC3E}">
        <p14:creationId xmlns:p14="http://schemas.microsoft.com/office/powerpoint/2010/main" val="2600853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0148488C-52A7-43CB-B9FA-6C0463BAF2E7}" type="slidenum">
              <a:rPr lang="es-ES" smtClean="0"/>
              <a:pPr/>
              <a:t>37</a:t>
            </a:fld>
            <a:endParaRPr lang="es-ES"/>
          </a:p>
        </p:txBody>
      </p:sp>
    </p:spTree>
    <p:extLst>
      <p:ext uri="{BB962C8B-B14F-4D97-AF65-F5344CB8AC3E}">
        <p14:creationId xmlns:p14="http://schemas.microsoft.com/office/powerpoint/2010/main" val="20941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0148488C-52A7-43CB-B9FA-6C0463BAF2E7}" type="slidenum">
              <a:rPr lang="es-ES" smtClean="0"/>
              <a:pPr/>
              <a:t>38</a:t>
            </a:fld>
            <a:endParaRPr lang="es-ES"/>
          </a:p>
        </p:txBody>
      </p:sp>
    </p:spTree>
    <p:extLst>
      <p:ext uri="{BB962C8B-B14F-4D97-AF65-F5344CB8AC3E}">
        <p14:creationId xmlns:p14="http://schemas.microsoft.com/office/powerpoint/2010/main" val="150205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0148488C-52A7-43CB-B9FA-6C0463BAF2E7}" type="slidenum">
              <a:rPr lang="es-ES" smtClean="0"/>
              <a:pPr/>
              <a:t>39</a:t>
            </a:fld>
            <a:endParaRPr lang="es-ES"/>
          </a:p>
        </p:txBody>
      </p:sp>
    </p:spTree>
    <p:extLst>
      <p:ext uri="{BB962C8B-B14F-4D97-AF65-F5344CB8AC3E}">
        <p14:creationId xmlns:p14="http://schemas.microsoft.com/office/powerpoint/2010/main" val="2270798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0148488C-52A7-43CB-B9FA-6C0463BAF2E7}" type="slidenum">
              <a:rPr lang="es-ES" smtClean="0"/>
              <a:pPr/>
              <a:t>40</a:t>
            </a:fld>
            <a:endParaRPr lang="es-ES"/>
          </a:p>
        </p:txBody>
      </p:sp>
    </p:spTree>
    <p:extLst>
      <p:ext uri="{BB962C8B-B14F-4D97-AF65-F5344CB8AC3E}">
        <p14:creationId xmlns:p14="http://schemas.microsoft.com/office/powerpoint/2010/main" val="1938448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0148488C-52A7-43CB-B9FA-6C0463BAF2E7}" type="slidenum">
              <a:rPr lang="es-ES" smtClean="0"/>
              <a:pPr/>
              <a:t>41</a:t>
            </a:fld>
            <a:endParaRPr lang="es-ES"/>
          </a:p>
        </p:txBody>
      </p:sp>
    </p:spTree>
    <p:extLst>
      <p:ext uri="{BB962C8B-B14F-4D97-AF65-F5344CB8AC3E}">
        <p14:creationId xmlns:p14="http://schemas.microsoft.com/office/powerpoint/2010/main" val="183693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noProof="0" dirty="0"/>
          </a:p>
        </p:txBody>
      </p:sp>
      <p:sp>
        <p:nvSpPr>
          <p:cNvPr id="4" name="Contenidor de número de diapositiva 3"/>
          <p:cNvSpPr>
            <a:spLocks noGrp="1"/>
          </p:cNvSpPr>
          <p:nvPr>
            <p:ph type="sldNum" sz="quarter" idx="10"/>
          </p:nvPr>
        </p:nvSpPr>
        <p:spPr/>
        <p:txBody>
          <a:bodyPr/>
          <a:lstStyle/>
          <a:p>
            <a:fld id="{5F972A3F-3BD1-4012-8929-81CDC257DD91}" type="slidenum">
              <a:rPr lang="ca-ES" smtClean="0">
                <a:solidFill>
                  <a:prstClr val="black"/>
                </a:solidFill>
              </a:rPr>
              <a:pPr/>
              <a:t>29</a:t>
            </a:fld>
            <a:endParaRPr lang="ca-ES">
              <a:solidFill>
                <a:prstClr val="black"/>
              </a:solidFill>
            </a:endParaRPr>
          </a:p>
        </p:txBody>
      </p:sp>
    </p:spTree>
    <p:extLst>
      <p:ext uri="{BB962C8B-B14F-4D97-AF65-F5344CB8AC3E}">
        <p14:creationId xmlns:p14="http://schemas.microsoft.com/office/powerpoint/2010/main" val="244951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noProof="0" dirty="0"/>
          </a:p>
        </p:txBody>
      </p:sp>
      <p:sp>
        <p:nvSpPr>
          <p:cNvPr id="4" name="Contenidor de número de diapositiva 3"/>
          <p:cNvSpPr>
            <a:spLocks noGrp="1"/>
          </p:cNvSpPr>
          <p:nvPr>
            <p:ph type="sldNum" sz="quarter" idx="10"/>
          </p:nvPr>
        </p:nvSpPr>
        <p:spPr/>
        <p:txBody>
          <a:bodyPr/>
          <a:lstStyle/>
          <a:p>
            <a:fld id="{5F972A3F-3BD1-4012-8929-81CDC257DD91}" type="slidenum">
              <a:rPr lang="ca-ES" smtClean="0">
                <a:solidFill>
                  <a:prstClr val="black"/>
                </a:solidFill>
              </a:rPr>
              <a:pPr/>
              <a:t>30</a:t>
            </a:fld>
            <a:endParaRPr lang="ca-ES">
              <a:solidFill>
                <a:prstClr val="black"/>
              </a:solidFill>
            </a:endParaRPr>
          </a:p>
        </p:txBody>
      </p:sp>
    </p:spTree>
    <p:extLst>
      <p:ext uri="{BB962C8B-B14F-4D97-AF65-F5344CB8AC3E}">
        <p14:creationId xmlns:p14="http://schemas.microsoft.com/office/powerpoint/2010/main" val="1364795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noProof="0" dirty="0"/>
          </a:p>
        </p:txBody>
      </p:sp>
      <p:sp>
        <p:nvSpPr>
          <p:cNvPr id="4" name="Contenidor de número de diapositiva 3"/>
          <p:cNvSpPr>
            <a:spLocks noGrp="1"/>
          </p:cNvSpPr>
          <p:nvPr>
            <p:ph type="sldNum" sz="quarter" idx="10"/>
          </p:nvPr>
        </p:nvSpPr>
        <p:spPr/>
        <p:txBody>
          <a:bodyPr/>
          <a:lstStyle/>
          <a:p>
            <a:fld id="{5F972A3F-3BD1-4012-8929-81CDC257DD91}" type="slidenum">
              <a:rPr lang="ca-ES" smtClean="0">
                <a:solidFill>
                  <a:prstClr val="black"/>
                </a:solidFill>
              </a:rPr>
              <a:pPr/>
              <a:t>31</a:t>
            </a:fld>
            <a:endParaRPr lang="ca-ES">
              <a:solidFill>
                <a:prstClr val="black"/>
              </a:solidFill>
            </a:endParaRPr>
          </a:p>
        </p:txBody>
      </p:sp>
    </p:spTree>
    <p:extLst>
      <p:ext uri="{BB962C8B-B14F-4D97-AF65-F5344CB8AC3E}">
        <p14:creationId xmlns:p14="http://schemas.microsoft.com/office/powerpoint/2010/main" val="30567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noProof="0" dirty="0"/>
          </a:p>
        </p:txBody>
      </p:sp>
      <p:sp>
        <p:nvSpPr>
          <p:cNvPr id="4" name="Contenidor de número de diapositiva 3"/>
          <p:cNvSpPr>
            <a:spLocks noGrp="1"/>
          </p:cNvSpPr>
          <p:nvPr>
            <p:ph type="sldNum" sz="quarter" idx="10"/>
          </p:nvPr>
        </p:nvSpPr>
        <p:spPr/>
        <p:txBody>
          <a:bodyPr/>
          <a:lstStyle/>
          <a:p>
            <a:fld id="{5F972A3F-3BD1-4012-8929-81CDC257DD91}" type="slidenum">
              <a:rPr lang="ca-ES" smtClean="0">
                <a:solidFill>
                  <a:prstClr val="black"/>
                </a:solidFill>
              </a:rPr>
              <a:pPr/>
              <a:t>32</a:t>
            </a:fld>
            <a:endParaRPr lang="ca-ES">
              <a:solidFill>
                <a:prstClr val="black"/>
              </a:solidFill>
            </a:endParaRPr>
          </a:p>
        </p:txBody>
      </p:sp>
    </p:spTree>
    <p:extLst>
      <p:ext uri="{BB962C8B-B14F-4D97-AF65-F5344CB8AC3E}">
        <p14:creationId xmlns:p14="http://schemas.microsoft.com/office/powerpoint/2010/main" val="4085748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noProof="0" dirty="0"/>
          </a:p>
        </p:txBody>
      </p:sp>
      <p:sp>
        <p:nvSpPr>
          <p:cNvPr id="4" name="Contenidor de número de diapositiva 3"/>
          <p:cNvSpPr>
            <a:spLocks noGrp="1"/>
          </p:cNvSpPr>
          <p:nvPr>
            <p:ph type="sldNum" sz="quarter" idx="10"/>
          </p:nvPr>
        </p:nvSpPr>
        <p:spPr/>
        <p:txBody>
          <a:bodyPr/>
          <a:lstStyle/>
          <a:p>
            <a:fld id="{5F972A3F-3BD1-4012-8929-81CDC257DD91}" type="slidenum">
              <a:rPr lang="ca-ES" smtClean="0">
                <a:solidFill>
                  <a:prstClr val="black"/>
                </a:solidFill>
              </a:rPr>
              <a:pPr/>
              <a:t>33</a:t>
            </a:fld>
            <a:endParaRPr lang="ca-ES">
              <a:solidFill>
                <a:prstClr val="black"/>
              </a:solidFill>
            </a:endParaRPr>
          </a:p>
        </p:txBody>
      </p:sp>
    </p:spTree>
    <p:extLst>
      <p:ext uri="{BB962C8B-B14F-4D97-AF65-F5344CB8AC3E}">
        <p14:creationId xmlns:p14="http://schemas.microsoft.com/office/powerpoint/2010/main" val="187887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noProof="0" dirty="0"/>
          </a:p>
        </p:txBody>
      </p:sp>
      <p:sp>
        <p:nvSpPr>
          <p:cNvPr id="4" name="Contenidor de número de diapositiva 3"/>
          <p:cNvSpPr>
            <a:spLocks noGrp="1"/>
          </p:cNvSpPr>
          <p:nvPr>
            <p:ph type="sldNum" sz="quarter" idx="10"/>
          </p:nvPr>
        </p:nvSpPr>
        <p:spPr/>
        <p:txBody>
          <a:bodyPr/>
          <a:lstStyle/>
          <a:p>
            <a:fld id="{5F972A3F-3BD1-4012-8929-81CDC257DD91}" type="slidenum">
              <a:rPr lang="ca-ES" smtClean="0">
                <a:solidFill>
                  <a:prstClr val="black"/>
                </a:solidFill>
              </a:rPr>
              <a:pPr/>
              <a:t>34</a:t>
            </a:fld>
            <a:endParaRPr lang="ca-ES">
              <a:solidFill>
                <a:prstClr val="black"/>
              </a:solidFill>
            </a:endParaRPr>
          </a:p>
        </p:txBody>
      </p:sp>
    </p:spTree>
    <p:extLst>
      <p:ext uri="{BB962C8B-B14F-4D97-AF65-F5344CB8AC3E}">
        <p14:creationId xmlns:p14="http://schemas.microsoft.com/office/powerpoint/2010/main" val="59588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noProof="0" dirty="0"/>
          </a:p>
        </p:txBody>
      </p:sp>
      <p:sp>
        <p:nvSpPr>
          <p:cNvPr id="4" name="Contenidor de número de diapositiva 3"/>
          <p:cNvSpPr>
            <a:spLocks noGrp="1"/>
          </p:cNvSpPr>
          <p:nvPr>
            <p:ph type="sldNum" sz="quarter" idx="10"/>
          </p:nvPr>
        </p:nvSpPr>
        <p:spPr/>
        <p:txBody>
          <a:bodyPr/>
          <a:lstStyle/>
          <a:p>
            <a:fld id="{5F972A3F-3BD1-4012-8929-81CDC257DD91}" type="slidenum">
              <a:rPr lang="ca-ES" smtClean="0">
                <a:solidFill>
                  <a:prstClr val="black"/>
                </a:solidFill>
              </a:rPr>
              <a:pPr/>
              <a:t>35</a:t>
            </a:fld>
            <a:endParaRPr lang="ca-ES">
              <a:solidFill>
                <a:prstClr val="black"/>
              </a:solidFill>
            </a:endParaRPr>
          </a:p>
        </p:txBody>
      </p:sp>
    </p:spTree>
    <p:extLst>
      <p:ext uri="{BB962C8B-B14F-4D97-AF65-F5344CB8AC3E}">
        <p14:creationId xmlns:p14="http://schemas.microsoft.com/office/powerpoint/2010/main" val="335464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10"/>
          </p:nvPr>
        </p:nvSpPr>
        <p:spPr/>
        <p:txBody>
          <a:bodyPr/>
          <a:lstStyle/>
          <a:p>
            <a:fld id="{0148488C-52A7-43CB-B9FA-6C0463BAF2E7}" type="slidenum">
              <a:rPr lang="es-ES" smtClean="0"/>
              <a:pPr/>
              <a:t>36</a:t>
            </a:fld>
            <a:endParaRPr lang="es-ES"/>
          </a:p>
        </p:txBody>
      </p:sp>
    </p:spTree>
    <p:extLst>
      <p:ext uri="{BB962C8B-B14F-4D97-AF65-F5344CB8AC3E}">
        <p14:creationId xmlns:p14="http://schemas.microsoft.com/office/powerpoint/2010/main" val="1351492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85F0BC62-54D2-402D-B2CF-D70B272567C0}"/>
              </a:ext>
            </a:extLst>
          </p:cNvPr>
          <p:cNvSpPr/>
          <p:nvPr/>
        </p:nvSpPr>
        <p:spPr>
          <a:xfrm>
            <a:off x="0" y="0"/>
            <a:ext cx="9144000" cy="740780"/>
          </a:xfrm>
          <a:prstGeom prst="rect">
            <a:avLst/>
          </a:prstGeom>
          <a:solidFill>
            <a:srgbClr val="5174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Picture 9">
            <a:extLst>
              <a:ext uri="{FF2B5EF4-FFF2-40B4-BE49-F238E27FC236}">
                <a16:creationId xmlns:a16="http://schemas.microsoft.com/office/drawing/2014/main" id="{123147FE-D565-42AD-BEF1-8798639B8810}"/>
              </a:ext>
            </a:extLst>
          </p:cNvPr>
          <p:cNvPicPr>
            <a:picLocks noChangeAspect="1"/>
          </p:cNvPicPr>
          <p:nvPr/>
        </p:nvPicPr>
        <p:blipFill>
          <a:blip r:embed="rId2"/>
          <a:stretch>
            <a:fillRect/>
          </a:stretch>
        </p:blipFill>
        <p:spPr>
          <a:xfrm>
            <a:off x="334248" y="6050679"/>
            <a:ext cx="3315676" cy="674912"/>
          </a:xfrm>
          <a:prstGeom prst="rect">
            <a:avLst/>
          </a:prstGeom>
        </p:spPr>
      </p:pic>
      <p:pic>
        <p:nvPicPr>
          <p:cNvPr id="4" name="Picture 2" descr="https://www.upc.edu/++theme++homeupc/assets/images/logomark.png">
            <a:extLst>
              <a:ext uri="{FF2B5EF4-FFF2-40B4-BE49-F238E27FC236}">
                <a16:creationId xmlns:a16="http://schemas.microsoft.com/office/drawing/2014/main" id="{AEDD6FC7-C506-40E0-B7D2-2DB34E072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86" y="6049735"/>
            <a:ext cx="3232471" cy="6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78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8" name="Rectangle 7"/>
          <p:cNvSpPr/>
          <p:nvPr/>
        </p:nvSpPr>
        <p:spPr>
          <a:xfrm>
            <a:off x="0" y="6642098"/>
            <a:ext cx="2466974" cy="2159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noProof="0" dirty="0">
                <a:solidFill>
                  <a:schemeClr val="accent1">
                    <a:lumMod val="50000"/>
                  </a:schemeClr>
                </a:solidFill>
              </a:rPr>
              <a:t>Eduardo Prieto</a:t>
            </a:r>
          </a:p>
        </p:txBody>
      </p:sp>
      <p:sp>
        <p:nvSpPr>
          <p:cNvPr id="9" name="Rectangle 8"/>
          <p:cNvSpPr/>
          <p:nvPr/>
        </p:nvSpPr>
        <p:spPr>
          <a:xfrm>
            <a:off x="2466974" y="6642100"/>
            <a:ext cx="4209905" cy="2159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0" i="0" kern="1200" noProof="0" dirty="0">
                <a:solidFill>
                  <a:schemeClr val="accent1">
                    <a:lumMod val="50000"/>
                  </a:schemeClr>
                </a:solidFill>
                <a:effectLst/>
                <a:latin typeface="+mn-lt"/>
                <a:ea typeface="+mn-ea"/>
                <a:cs typeface="+mn-cs"/>
              </a:rPr>
              <a:t>Energy Conversion Systems</a:t>
            </a:r>
            <a:endParaRPr lang="en-GB" sz="1000" noProof="0" dirty="0">
              <a:solidFill>
                <a:schemeClr val="accent1">
                  <a:lumMod val="50000"/>
                </a:schemeClr>
              </a:solidFill>
            </a:endParaRPr>
          </a:p>
        </p:txBody>
      </p:sp>
      <p:sp>
        <p:nvSpPr>
          <p:cNvPr id="10" name="Rectangle 9"/>
          <p:cNvSpPr/>
          <p:nvPr/>
        </p:nvSpPr>
        <p:spPr>
          <a:xfrm>
            <a:off x="6676879" y="6642100"/>
            <a:ext cx="1609568" cy="2159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noProof="0" dirty="0" smtClean="0">
                <a:solidFill>
                  <a:schemeClr val="accent1">
                    <a:lumMod val="50000"/>
                  </a:schemeClr>
                </a:solidFill>
              </a:rPr>
              <a:t>Support</a:t>
            </a:r>
            <a:r>
              <a:rPr lang="en-US" sz="1200" baseline="0" noProof="0" dirty="0" smtClean="0">
                <a:solidFill>
                  <a:schemeClr val="accent1">
                    <a:lumMod val="50000"/>
                  </a:schemeClr>
                </a:solidFill>
              </a:rPr>
              <a:t> slides</a:t>
            </a:r>
          </a:p>
        </p:txBody>
      </p:sp>
      <p:sp>
        <p:nvSpPr>
          <p:cNvPr id="11" name="Rectangle 10"/>
          <p:cNvSpPr/>
          <p:nvPr/>
        </p:nvSpPr>
        <p:spPr>
          <a:xfrm>
            <a:off x="8286446" y="6642100"/>
            <a:ext cx="857477" cy="215900"/>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F7F7273A-F9F7-4138-93D0-DB8CA9E706C4}" type="slidenum">
              <a:rPr lang="es-ES" sz="1200" kern="1200" smtClean="0">
                <a:solidFill>
                  <a:srgbClr val="03337B"/>
                </a:solidFill>
                <a:latin typeface="+mn-lt"/>
                <a:ea typeface="+mn-ea"/>
                <a:cs typeface="+mn-cs"/>
              </a:rPr>
              <a:pPr algn="ctr"/>
              <a:t>‹#›</a:t>
            </a:fld>
            <a:r>
              <a:rPr lang="es-ES" sz="1200" kern="1200" dirty="0">
                <a:solidFill>
                  <a:srgbClr val="03337B"/>
                </a:solidFill>
                <a:latin typeface="+mn-lt"/>
                <a:ea typeface="+mn-ea"/>
                <a:cs typeface="+mn-cs"/>
              </a:rPr>
              <a:t>/41</a:t>
            </a:r>
            <a:endParaRPr lang="en-US" sz="1200" noProof="0" dirty="0">
              <a:solidFill>
                <a:srgbClr val="FF0000"/>
              </a:solidFill>
            </a:endParaRPr>
          </a:p>
        </p:txBody>
      </p:sp>
      <p:sp>
        <p:nvSpPr>
          <p:cNvPr id="23" name="Rectangle 22"/>
          <p:cNvSpPr/>
          <p:nvPr/>
        </p:nvSpPr>
        <p:spPr>
          <a:xfrm>
            <a:off x="0" y="-9911"/>
            <a:ext cx="4577744" cy="23476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p:cNvSpPr/>
          <p:nvPr/>
        </p:nvSpPr>
        <p:spPr>
          <a:xfrm>
            <a:off x="4577744" y="-9911"/>
            <a:ext cx="4566256" cy="234175"/>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4"/>
          <p:cNvSpPr txBox="1">
            <a:spLocks/>
          </p:cNvSpPr>
          <p:nvPr/>
        </p:nvSpPr>
        <p:spPr>
          <a:xfrm>
            <a:off x="8315403" y="6566285"/>
            <a:ext cx="6569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rgbClr val="37609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0000"/>
              </a:solidFill>
            </a:endParaRPr>
          </a:p>
        </p:txBody>
      </p:sp>
      <p:sp>
        <p:nvSpPr>
          <p:cNvPr id="15" name="Rectangle 4">
            <a:extLst>
              <a:ext uri="{FF2B5EF4-FFF2-40B4-BE49-F238E27FC236}">
                <a16:creationId xmlns:a16="http://schemas.microsoft.com/office/drawing/2014/main" id="{6C53F464-8BC6-47C6-AAF0-6C692A2FF31C}"/>
              </a:ext>
            </a:extLst>
          </p:cNvPr>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6" name="Title 1"/>
          <p:cNvSpPr>
            <a:spLocks noGrp="1"/>
          </p:cNvSpPr>
          <p:nvPr>
            <p:ph type="title" hasCustomPrompt="1"/>
          </p:nvPr>
        </p:nvSpPr>
        <p:spPr>
          <a:xfrm>
            <a:off x="399746" y="224265"/>
            <a:ext cx="8331016" cy="734084"/>
          </a:xfrm>
        </p:spPr>
        <p:txBody>
          <a:bodyPr>
            <a:normAutofit/>
          </a:bodyPr>
          <a:lstStyle>
            <a:lvl1pPr>
              <a:defRPr sz="3400">
                <a:solidFill>
                  <a:srgbClr val="376091"/>
                </a:solidFill>
                <a:latin typeface="+mn-lt"/>
              </a:defRPr>
            </a:lvl1pPr>
          </a:lstStyle>
          <a:p>
            <a:r>
              <a:rPr lang="en-US" noProof="0" dirty="0"/>
              <a:t>Title</a:t>
            </a:r>
          </a:p>
        </p:txBody>
      </p:sp>
      <p:sp>
        <p:nvSpPr>
          <p:cNvPr id="12" name="2 Marcador de contenido">
            <a:extLst>
              <a:ext uri="{FF2B5EF4-FFF2-40B4-BE49-F238E27FC236}">
                <a16:creationId xmlns:a16="http://schemas.microsoft.com/office/drawing/2014/main" id="{88A089C5-197D-488D-BBCF-F05772131B03}"/>
              </a:ext>
            </a:extLst>
          </p:cNvPr>
          <p:cNvSpPr>
            <a:spLocks noGrp="1"/>
          </p:cNvSpPr>
          <p:nvPr>
            <p:ph idx="1"/>
          </p:nvPr>
        </p:nvSpPr>
        <p:spPr>
          <a:xfrm>
            <a:off x="399746" y="1521069"/>
            <a:ext cx="8331016" cy="4655894"/>
          </a:xfrm>
        </p:spPr>
        <p:txBody>
          <a:bodyPr/>
          <a:lstStyle>
            <a:lvl1pPr>
              <a:defRPr sz="2200"/>
            </a:lvl1pPr>
            <a:lvl2pPr>
              <a:defRPr sz="2200"/>
            </a:lvl2pPr>
          </a:lstStyle>
          <a:p>
            <a:pPr lvl="0"/>
            <a:r>
              <a:rPr lang="es-ES" dirty="0"/>
              <a:t>Editar el estilo de texto del patrón</a:t>
            </a:r>
          </a:p>
          <a:p>
            <a:pPr lvl="1"/>
            <a:r>
              <a:rPr lang="es-ES" dirty="0"/>
              <a:t>Segundo nivel</a:t>
            </a:r>
          </a:p>
        </p:txBody>
      </p:sp>
      <p:sp>
        <p:nvSpPr>
          <p:cNvPr id="14" name="1 Título">
            <a:extLst>
              <a:ext uri="{FF2B5EF4-FFF2-40B4-BE49-F238E27FC236}">
                <a16:creationId xmlns:a16="http://schemas.microsoft.com/office/drawing/2014/main" id="{CD3290AC-54AF-475B-A140-F72898BB5275}"/>
              </a:ext>
            </a:extLst>
          </p:cNvPr>
          <p:cNvSpPr txBox="1">
            <a:spLocks/>
          </p:cNvSpPr>
          <p:nvPr/>
        </p:nvSpPr>
        <p:spPr>
          <a:xfrm>
            <a:off x="399746" y="958937"/>
            <a:ext cx="8344508" cy="37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n-lt"/>
                <a:ea typeface="+mj-ea"/>
                <a:cs typeface="+mj-cs"/>
              </a:defRPr>
            </a:lvl1pPr>
          </a:lstStyle>
          <a:p>
            <a:endParaRPr lang="es-ES" sz="2000" kern="1200" dirty="0">
              <a:solidFill>
                <a:srgbClr val="376091"/>
              </a:solidFill>
              <a:latin typeface="+mn-lt"/>
              <a:ea typeface="+mj-ea"/>
              <a:cs typeface="+mj-cs"/>
            </a:endParaRPr>
          </a:p>
        </p:txBody>
      </p:sp>
    </p:spTree>
    <p:extLst>
      <p:ext uri="{BB962C8B-B14F-4D97-AF65-F5344CB8AC3E}">
        <p14:creationId xmlns:p14="http://schemas.microsoft.com/office/powerpoint/2010/main" val="724606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428703" y="530227"/>
            <a:ext cx="7886700" cy="701674"/>
          </a:xfrm>
        </p:spPr>
        <p:txBody>
          <a:bodyPr>
            <a:normAutofit/>
          </a:bodyPr>
          <a:lstStyle>
            <a:lvl1pPr>
              <a:defRPr sz="3400">
                <a:solidFill>
                  <a:srgbClr val="376091"/>
                </a:solidFill>
                <a:latin typeface="+mn-lt"/>
              </a:defRPr>
            </a:lvl1pPr>
          </a:lstStyle>
          <a:p>
            <a:r>
              <a:rPr lang="en-US" noProof="0" dirty="0"/>
              <a:t>Click to edit Master title style</a:t>
            </a:r>
          </a:p>
        </p:txBody>
      </p:sp>
      <p:sp>
        <p:nvSpPr>
          <p:cNvPr id="8" name="Rectangle 7"/>
          <p:cNvSpPr/>
          <p:nvPr userDrawn="1"/>
        </p:nvSpPr>
        <p:spPr>
          <a:xfrm>
            <a:off x="0" y="6642100"/>
            <a:ext cx="2466974" cy="2159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9" name="Rectangle 8"/>
          <p:cNvSpPr/>
          <p:nvPr userDrawn="1"/>
        </p:nvSpPr>
        <p:spPr>
          <a:xfrm>
            <a:off x="2466974" y="6642100"/>
            <a:ext cx="4209905" cy="215900"/>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10" name="Rectangle 9"/>
          <p:cNvSpPr/>
          <p:nvPr userDrawn="1"/>
        </p:nvSpPr>
        <p:spPr>
          <a:xfrm>
            <a:off x="6676879" y="6642100"/>
            <a:ext cx="1609568" cy="2159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11" name="Rectangle 10"/>
          <p:cNvSpPr/>
          <p:nvPr userDrawn="1"/>
        </p:nvSpPr>
        <p:spPr>
          <a:xfrm>
            <a:off x="8286446" y="6642100"/>
            <a:ext cx="857477" cy="215900"/>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12" name="TextBox 11"/>
          <p:cNvSpPr txBox="1"/>
          <p:nvPr userDrawn="1"/>
        </p:nvSpPr>
        <p:spPr>
          <a:xfrm>
            <a:off x="171565" y="6610350"/>
            <a:ext cx="2123846" cy="276999"/>
          </a:xfrm>
          <a:prstGeom prst="rect">
            <a:avLst/>
          </a:prstGeom>
          <a:noFill/>
        </p:spPr>
        <p:txBody>
          <a:bodyPr wrap="square" rtlCol="0">
            <a:spAutoFit/>
          </a:bodyPr>
          <a:lstStyle/>
          <a:p>
            <a:pPr algn="ctr"/>
            <a:r>
              <a:rPr lang="en-US" sz="1200" baseline="0" noProof="0" dirty="0">
                <a:solidFill>
                  <a:srgbClr val="376091"/>
                </a:solidFill>
              </a:rPr>
              <a:t>Eduardo Prieto</a:t>
            </a:r>
            <a:endParaRPr lang="en-US" sz="1200" noProof="0" dirty="0">
              <a:solidFill>
                <a:srgbClr val="376091"/>
              </a:solidFill>
            </a:endParaRPr>
          </a:p>
        </p:txBody>
      </p:sp>
      <p:sp>
        <p:nvSpPr>
          <p:cNvPr id="13" name="TextBox 12"/>
          <p:cNvSpPr txBox="1"/>
          <p:nvPr userDrawn="1"/>
        </p:nvSpPr>
        <p:spPr>
          <a:xfrm>
            <a:off x="2467047" y="6610350"/>
            <a:ext cx="4209906" cy="276999"/>
          </a:xfrm>
          <a:prstGeom prst="rect">
            <a:avLst/>
          </a:prstGeom>
          <a:noFill/>
        </p:spPr>
        <p:txBody>
          <a:bodyPr wrap="square" rtlCol="0">
            <a:spAutoFit/>
          </a:bodyPr>
          <a:lstStyle/>
          <a:p>
            <a:pPr algn="ctr"/>
            <a:r>
              <a:rPr lang="en-GB" sz="1200" noProof="0" dirty="0">
                <a:solidFill>
                  <a:srgbClr val="376091"/>
                </a:solidFill>
              </a:rPr>
              <a:t>Advanced Electrical Engineering</a:t>
            </a:r>
          </a:p>
        </p:txBody>
      </p:sp>
      <p:sp>
        <p:nvSpPr>
          <p:cNvPr id="14" name="TextBox 13"/>
          <p:cNvSpPr txBox="1"/>
          <p:nvPr userDrawn="1"/>
        </p:nvSpPr>
        <p:spPr>
          <a:xfrm>
            <a:off x="6676879" y="6610350"/>
            <a:ext cx="1609569" cy="276999"/>
          </a:xfrm>
          <a:prstGeom prst="rect">
            <a:avLst/>
          </a:prstGeom>
          <a:noFill/>
        </p:spPr>
        <p:txBody>
          <a:bodyPr wrap="square" rtlCol="0">
            <a:spAutoFit/>
          </a:bodyPr>
          <a:lstStyle/>
          <a:p>
            <a:pPr algn="ctr"/>
            <a:r>
              <a:rPr lang="en-US" sz="1200" noProof="0" dirty="0" smtClean="0">
                <a:solidFill>
                  <a:srgbClr val="376091"/>
                </a:solidFill>
              </a:rPr>
              <a:t>Support slides</a:t>
            </a:r>
            <a:endParaRPr lang="en-US" sz="1200" noProof="0" dirty="0">
              <a:solidFill>
                <a:srgbClr val="376091"/>
              </a:solidFill>
            </a:endParaRPr>
          </a:p>
        </p:txBody>
      </p:sp>
      <p:sp>
        <p:nvSpPr>
          <p:cNvPr id="23" name="Rectangle 22"/>
          <p:cNvSpPr/>
          <p:nvPr userDrawn="1"/>
        </p:nvSpPr>
        <p:spPr>
          <a:xfrm>
            <a:off x="0" y="-9911"/>
            <a:ext cx="4577744" cy="23476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p:cNvSpPr/>
          <p:nvPr userDrawn="1"/>
        </p:nvSpPr>
        <p:spPr>
          <a:xfrm>
            <a:off x="4577744" y="-9911"/>
            <a:ext cx="4566256" cy="234175"/>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4"/>
          <p:cNvSpPr txBox="1">
            <a:spLocks/>
          </p:cNvSpPr>
          <p:nvPr userDrawn="1"/>
        </p:nvSpPr>
        <p:spPr>
          <a:xfrm>
            <a:off x="8315403" y="6566285"/>
            <a:ext cx="6569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rgbClr val="37609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p:cNvSpPr>
            <a:spLocks noGrp="1"/>
          </p:cNvSpPr>
          <p:nvPr>
            <p:ph type="sldNum" sz="quarter" idx="12"/>
          </p:nvPr>
        </p:nvSpPr>
        <p:spPr>
          <a:xfrm>
            <a:off x="8379362" y="6566285"/>
            <a:ext cx="529038" cy="365125"/>
          </a:xfrm>
        </p:spPr>
        <p:txBody>
          <a:bodyPr/>
          <a:lstStyle>
            <a:lvl1pPr algn="r">
              <a:defRPr>
                <a:solidFill>
                  <a:srgbClr val="376091"/>
                </a:solidFill>
              </a:defRPr>
            </a:lvl1pPr>
          </a:lstStyle>
          <a:p>
            <a:fld id="{F7F7273A-F9F7-4138-93D0-DB8CA9E706C4}" type="slidenum">
              <a:rPr lang="en-US" smtClean="0"/>
              <a:pPr/>
              <a:t>‹#›</a:t>
            </a:fld>
            <a:endParaRPr lang="en-US" dirty="0"/>
          </a:p>
        </p:txBody>
      </p:sp>
    </p:spTree>
    <p:extLst>
      <p:ext uri="{BB962C8B-B14F-4D97-AF65-F5344CB8AC3E}">
        <p14:creationId xmlns:p14="http://schemas.microsoft.com/office/powerpoint/2010/main" val="21875419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7273A-F9F7-4138-93D0-DB8CA9E706C4}" type="slidenum">
              <a:rPr lang="es-ES" smtClean="0"/>
              <a:t>‹#›</a:t>
            </a:fld>
            <a:endParaRPr lang="es-ES" dirty="0"/>
          </a:p>
        </p:txBody>
      </p:sp>
    </p:spTree>
    <p:extLst>
      <p:ext uri="{BB962C8B-B14F-4D97-AF65-F5344CB8AC3E}">
        <p14:creationId xmlns:p14="http://schemas.microsoft.com/office/powerpoint/2010/main" val="892318398"/>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7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31.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0.png"/><Relationship Id="rId7" Type="http://schemas.openxmlformats.org/officeDocument/2006/relationships/image" Target="../media/image39.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0.png"/><Relationship Id="rId10" Type="http://schemas.openxmlformats.org/officeDocument/2006/relationships/image" Target="../media/image42.png"/><Relationship Id="rId4" Type="http://schemas.openxmlformats.org/officeDocument/2006/relationships/image" Target="../media/image32.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image" Target="../media/image40.wmf"/><Relationship Id="rId1" Type="http://schemas.openxmlformats.org/officeDocument/2006/relationships/vmlDrawing" Target="../drawings/vmlDrawing1.vml"/><Relationship Id="rId6" Type="http://schemas.openxmlformats.org/officeDocument/2006/relationships/image" Target="../media/image3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bin"/><Relationship Id="rId14" Type="http://schemas.openxmlformats.org/officeDocument/2006/relationships/image" Target="../media/image39.wmf"/></Relationships>
</file>

<file path=ppt/slides/_rels/slide1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2.wmf"/><Relationship Id="rId5" Type="http://schemas.openxmlformats.org/officeDocument/2006/relationships/oleObject" Target="../embeddings/oleObject9.bin"/><Relationship Id="rId4" Type="http://schemas.openxmlformats.org/officeDocument/2006/relationships/image" Target="../media/image41.wmf"/></Relationships>
</file>

<file path=ppt/slides/_rels/slide19.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1.png"/><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vmlDrawing" Target="../drawings/vmlDrawing3.vml"/><Relationship Id="rId6" Type="http://schemas.openxmlformats.org/officeDocument/2006/relationships/image" Target="../media/image45.wmf"/><Relationship Id="rId11" Type="http://schemas.openxmlformats.org/officeDocument/2006/relationships/image" Target="../media/image49.png"/><Relationship Id="rId5" Type="http://schemas.openxmlformats.org/officeDocument/2006/relationships/oleObject" Target="../embeddings/oleObject12.bin"/><Relationship Id="rId1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image" Target="../media/image44.wmf"/><Relationship Id="rId9" Type="http://schemas.openxmlformats.org/officeDocument/2006/relationships/image" Target="../media/image47.png"/><Relationship Id="rId1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8.bin"/><Relationship Id="rId3" Type="http://schemas.openxmlformats.org/officeDocument/2006/relationships/image" Target="../media/image60.png"/><Relationship Id="rId7" Type="http://schemas.openxmlformats.org/officeDocument/2006/relationships/oleObject" Target="../embeddings/oleObject15.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57.wmf"/><Relationship Id="rId4" Type="http://schemas.openxmlformats.org/officeDocument/2006/relationships/image" Target="../media/image61.png"/><Relationship Id="rId9" Type="http://schemas.openxmlformats.org/officeDocument/2006/relationships/oleObject" Target="../embeddings/oleObject16.bin"/><Relationship Id="rId14" Type="http://schemas.openxmlformats.org/officeDocument/2006/relationships/image" Target="../media/image5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slideLayout" Target="../slideLayouts/slideLayout2.xml"/><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vmlDrawing" Target="../drawings/vmlDrawing5.vml"/><Relationship Id="rId6" Type="http://schemas.openxmlformats.org/officeDocument/2006/relationships/image" Target="../media/image63.wmf"/><Relationship Id="rId11" Type="http://schemas.openxmlformats.org/officeDocument/2006/relationships/image" Target="../media/image88.png"/><Relationship Id="rId5" Type="http://schemas.openxmlformats.org/officeDocument/2006/relationships/oleObject" Target="../embeddings/oleObject20.bin"/><Relationship Id="rId15" Type="http://schemas.openxmlformats.org/officeDocument/2006/relationships/image" Target="../media/image92.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62.wmf"/><Relationship Id="rId9" Type="http://schemas.openxmlformats.org/officeDocument/2006/relationships/image" Target="../media/image86.png"/><Relationship Id="rId14" Type="http://schemas.openxmlformats.org/officeDocument/2006/relationships/image" Target="../media/image91.png"/></Relationships>
</file>

<file path=ppt/slides/_rels/slide23.xml.rels><?xml version="1.0" encoding="UTF-8" standalone="yes"?>
<Relationships xmlns="http://schemas.openxmlformats.org/package/2006/relationships"><Relationship Id="rId13" Type="http://schemas.openxmlformats.org/officeDocument/2006/relationships/image" Target="../media/image102.png"/><Relationship Id="rId18" Type="http://schemas.openxmlformats.org/officeDocument/2006/relationships/image" Target="../media/image107.png"/><Relationship Id="rId26" Type="http://schemas.openxmlformats.org/officeDocument/2006/relationships/image" Target="../media/image110.png"/><Relationship Id="rId21" Type="http://schemas.openxmlformats.org/officeDocument/2006/relationships/image" Target="../media/image100.png"/><Relationship Id="rId25" Type="http://schemas.openxmlformats.org/officeDocument/2006/relationships/image" Target="../media/image109.png"/><Relationship Id="rId2" Type="http://schemas.openxmlformats.org/officeDocument/2006/relationships/slideLayout" Target="../slideLayouts/slideLayout2.xml"/><Relationship Id="rId16" Type="http://schemas.openxmlformats.org/officeDocument/2006/relationships/image" Target="../media/image105.png"/><Relationship Id="rId20" Type="http://schemas.openxmlformats.org/officeDocument/2006/relationships/image" Target="../media/image35.wmf"/><Relationship Id="rId1" Type="http://schemas.openxmlformats.org/officeDocument/2006/relationships/vmlDrawing" Target="../drawings/vmlDrawing6.vml"/><Relationship Id="rId24" Type="http://schemas.openxmlformats.org/officeDocument/2006/relationships/image" Target="../media/image108.png"/><Relationship Id="rId15" Type="http://schemas.openxmlformats.org/officeDocument/2006/relationships/image" Target="../media/image104.png"/><Relationship Id="rId23" Type="http://schemas.openxmlformats.org/officeDocument/2006/relationships/image" Target="../media/image106.png"/><Relationship Id="rId10" Type="http://schemas.openxmlformats.org/officeDocument/2006/relationships/image" Target="../media/image99.png"/><Relationship Id="rId19" Type="http://schemas.openxmlformats.org/officeDocument/2006/relationships/oleObject" Target="../embeddings/oleObject2.bin"/><Relationship Id="rId9" Type="http://schemas.openxmlformats.org/officeDocument/2006/relationships/image" Target="../media/image98.png"/><Relationship Id="rId22" Type="http://schemas.openxmlformats.org/officeDocument/2006/relationships/image" Target="../media/image101.png"/><Relationship Id="rId27" Type="http://schemas.openxmlformats.org/officeDocument/2006/relationships/image" Target="../media/image111.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080.png"/><Relationship Id="rId1" Type="http://schemas.openxmlformats.org/officeDocument/2006/relationships/slideLayout" Target="../slideLayouts/slideLayout2.xml"/><Relationship Id="rId4" Type="http://schemas.openxmlformats.org/officeDocument/2006/relationships/image" Target="../media/image1100.png"/></Relationships>
</file>

<file path=ppt/slides/_rels/slide2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oleObject" Target="../embeddings/oleObject24.bin"/><Relationship Id="rId18" Type="http://schemas.openxmlformats.org/officeDocument/2006/relationships/image" Target="../media/image122.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68.wmf"/><Relationship Id="rId17" Type="http://schemas.openxmlformats.org/officeDocument/2006/relationships/image" Target="../media/image54.png"/><Relationship Id="rId2" Type="http://schemas.openxmlformats.org/officeDocument/2006/relationships/slideLayout" Target="../slideLayouts/slideLayout2.xml"/><Relationship Id="rId16" Type="http://schemas.openxmlformats.org/officeDocument/2006/relationships/image" Target="../media/image53.png"/><Relationship Id="rId1" Type="http://schemas.openxmlformats.org/officeDocument/2006/relationships/vmlDrawing" Target="../drawings/vmlDrawing7.vml"/><Relationship Id="rId6" Type="http://schemas.openxmlformats.org/officeDocument/2006/relationships/image" Target="../media/image73.png"/><Relationship Id="rId11" Type="http://schemas.openxmlformats.org/officeDocument/2006/relationships/oleObject" Target="../embeddings/oleObject23.bin"/><Relationship Id="rId5" Type="http://schemas.openxmlformats.org/officeDocument/2006/relationships/image" Target="../media/image72.png"/><Relationship Id="rId15" Type="http://schemas.openxmlformats.org/officeDocument/2006/relationships/image" Target="../media/image52.png"/><Relationship Id="rId10" Type="http://schemas.openxmlformats.org/officeDocument/2006/relationships/image" Target="../media/image67.wmf"/><Relationship Id="rId4" Type="http://schemas.openxmlformats.org/officeDocument/2006/relationships/image" Target="../media/image71.png"/><Relationship Id="rId9" Type="http://schemas.openxmlformats.org/officeDocument/2006/relationships/oleObject" Target="../embeddings/oleObject22.bin"/><Relationship Id="rId14" Type="http://schemas.openxmlformats.org/officeDocument/2006/relationships/image" Target="../media/image6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41.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8" Type="http://schemas.openxmlformats.org/officeDocument/2006/relationships/image" Target="../media/image1170.png"/><Relationship Id="rId3" Type="http://schemas.openxmlformats.org/officeDocument/2006/relationships/image" Target="../media/image83.png"/><Relationship Id="rId7" Type="http://schemas.openxmlformats.org/officeDocument/2006/relationships/image" Target="../media/image116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50.png"/><Relationship Id="rId5" Type="http://schemas.openxmlformats.org/officeDocument/2006/relationships/image" Target="../media/image1140.png"/><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36.xml.rels><?xml version="1.0" encoding="UTF-8" standalone="yes"?>
<Relationships xmlns="http://schemas.openxmlformats.org/package/2006/relationships"><Relationship Id="rId8" Type="http://schemas.openxmlformats.org/officeDocument/2006/relationships/image" Target="../media/image770.png"/><Relationship Id="rId13" Type="http://schemas.openxmlformats.org/officeDocument/2006/relationships/image" Target="../media/image840.png"/><Relationship Id="rId18" Type="http://schemas.openxmlformats.org/officeDocument/2006/relationships/image" Target="../media/image890.png"/><Relationship Id="rId3" Type="http://schemas.openxmlformats.org/officeDocument/2006/relationships/image" Target="../media/image720.png"/><Relationship Id="rId7" Type="http://schemas.openxmlformats.org/officeDocument/2006/relationships/image" Target="../media/image760.png"/><Relationship Id="rId12" Type="http://schemas.openxmlformats.org/officeDocument/2006/relationships/image" Target="../media/image830.png"/><Relationship Id="rId17" Type="http://schemas.openxmlformats.org/officeDocument/2006/relationships/image" Target="../media/image880.png"/><Relationship Id="rId2" Type="http://schemas.openxmlformats.org/officeDocument/2006/relationships/notesSlide" Target="../notesSlides/notesSlide9.xml"/><Relationship Id="rId16" Type="http://schemas.openxmlformats.org/officeDocument/2006/relationships/image" Target="../media/image870.png"/><Relationship Id="rId20" Type="http://schemas.openxmlformats.org/officeDocument/2006/relationships/image" Target="../media/image910.png"/><Relationship Id="rId1" Type="http://schemas.openxmlformats.org/officeDocument/2006/relationships/slideLayout" Target="../slideLayouts/slideLayout2.xml"/><Relationship Id="rId6" Type="http://schemas.openxmlformats.org/officeDocument/2006/relationships/image" Target="../media/image750.png"/><Relationship Id="rId11" Type="http://schemas.openxmlformats.org/officeDocument/2006/relationships/image" Target="../media/image820.png"/><Relationship Id="rId5" Type="http://schemas.openxmlformats.org/officeDocument/2006/relationships/image" Target="../media/image740.png"/><Relationship Id="rId15" Type="http://schemas.openxmlformats.org/officeDocument/2006/relationships/image" Target="../media/image860.png"/><Relationship Id="rId10" Type="http://schemas.openxmlformats.org/officeDocument/2006/relationships/image" Target="../media/image790.png"/><Relationship Id="rId19" Type="http://schemas.openxmlformats.org/officeDocument/2006/relationships/image" Target="../media/image900.png"/><Relationship Id="rId4" Type="http://schemas.openxmlformats.org/officeDocument/2006/relationships/image" Target="../media/image730.png"/><Relationship Id="rId9" Type="http://schemas.openxmlformats.org/officeDocument/2006/relationships/image" Target="../media/image780.png"/><Relationship Id="rId14" Type="http://schemas.openxmlformats.org/officeDocument/2006/relationships/image" Target="../media/image8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tevenblair.github.io/pq/"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hyperphysics.phy-astr.gsu.edu/hbase/hfram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image" Target="../media/image200.png"/></Relationships>
</file>

<file path=ppt/slides/_rels/slide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5.png"/><Relationship Id="rId4" Type="http://schemas.openxmlformats.org/officeDocument/2006/relationships/image" Target="../media/image26.sv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
            <a:extLst>
              <a:ext uri="{FF2B5EF4-FFF2-40B4-BE49-F238E27FC236}">
                <a16:creationId xmlns:a16="http://schemas.microsoft.com/office/drawing/2014/main" id="{28EE4628-2869-4299-9364-CE0F6FA31817}"/>
              </a:ext>
            </a:extLst>
          </p:cNvPr>
          <p:cNvSpPr txBox="1"/>
          <p:nvPr/>
        </p:nvSpPr>
        <p:spPr>
          <a:xfrm>
            <a:off x="816746" y="1659285"/>
            <a:ext cx="7540446" cy="1785104"/>
          </a:xfrm>
          <a:prstGeom prst="rect">
            <a:avLst/>
          </a:prstGeom>
          <a:noFill/>
        </p:spPr>
        <p:txBody>
          <a:bodyPr wrap="square" rtlCol="0">
            <a:spAutoFit/>
          </a:bodyPr>
          <a:lstStyle/>
          <a:p>
            <a:pPr algn="ctr"/>
            <a:r>
              <a:rPr lang="es-ES" sz="3200" dirty="0" smtClean="0"/>
              <a:t>Basic </a:t>
            </a:r>
            <a:r>
              <a:rPr lang="es-ES" sz="3200" dirty="0" err="1"/>
              <a:t>electrical</a:t>
            </a:r>
            <a:r>
              <a:rPr lang="es-ES" sz="3200" dirty="0"/>
              <a:t> </a:t>
            </a:r>
            <a:r>
              <a:rPr lang="es-ES" sz="3200" dirty="0" err="1"/>
              <a:t>engineering</a:t>
            </a:r>
            <a:r>
              <a:rPr lang="es-ES" sz="3200" dirty="0"/>
              <a:t> </a:t>
            </a:r>
            <a:r>
              <a:rPr lang="es-ES" sz="3200" dirty="0" err="1"/>
              <a:t>concepts</a:t>
            </a:r>
            <a:endParaRPr lang="es-ES" sz="3200" dirty="0"/>
          </a:p>
          <a:p>
            <a:pPr algn="ctr"/>
            <a:endParaRPr lang="es-ES" dirty="0"/>
          </a:p>
          <a:p>
            <a:pPr algn="ctr"/>
            <a:r>
              <a:rPr lang="es-ES" sz="2000" dirty="0"/>
              <a:t>Eduardo Prieto</a:t>
            </a:r>
          </a:p>
          <a:p>
            <a:pPr algn="ctr"/>
            <a:r>
              <a:rPr lang="es-ES" sz="2000" dirty="0" err="1"/>
              <a:t>Electrical</a:t>
            </a:r>
            <a:r>
              <a:rPr lang="es-ES" sz="2000" dirty="0"/>
              <a:t> </a:t>
            </a:r>
            <a:r>
              <a:rPr lang="es-ES" sz="2000" dirty="0" err="1"/>
              <a:t>Engineering</a:t>
            </a:r>
            <a:r>
              <a:rPr lang="es-ES" sz="2000" dirty="0"/>
              <a:t> </a:t>
            </a:r>
            <a:r>
              <a:rPr lang="es-ES" sz="2000" dirty="0" err="1"/>
              <a:t>Department</a:t>
            </a:r>
            <a:endParaRPr lang="es-ES" sz="2000" dirty="0"/>
          </a:p>
          <a:p>
            <a:pPr algn="ctr"/>
            <a:r>
              <a:rPr lang="es-ES" sz="2000" dirty="0" smtClean="0"/>
              <a:t>CITCEA-UPC</a:t>
            </a:r>
            <a:endParaRPr lang="es-ES" sz="2000" dirty="0"/>
          </a:p>
        </p:txBody>
      </p:sp>
    </p:spTree>
    <p:extLst>
      <p:ext uri="{BB962C8B-B14F-4D97-AF65-F5344CB8AC3E}">
        <p14:creationId xmlns:p14="http://schemas.microsoft.com/office/powerpoint/2010/main" val="2846704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Activity I</a:t>
            </a:r>
          </a:p>
        </p:txBody>
      </p:sp>
      <p:sp>
        <p:nvSpPr>
          <p:cNvPr id="23" name="2 Marcador de contenido">
            <a:extLst>
              <a:ext uri="{FF2B5EF4-FFF2-40B4-BE49-F238E27FC236}">
                <a16:creationId xmlns:a16="http://schemas.microsoft.com/office/drawing/2014/main" id="{1A44D951-F629-47B9-8B8A-A1F75C5E54C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Illustrative example in DC</a:t>
            </a:r>
          </a:p>
        </p:txBody>
      </p:sp>
      <p:sp>
        <p:nvSpPr>
          <p:cNvPr id="6" name="Rectangle 5">
            <a:extLst>
              <a:ext uri="{FF2B5EF4-FFF2-40B4-BE49-F238E27FC236}">
                <a16:creationId xmlns:a16="http://schemas.microsoft.com/office/drawing/2014/main" id="{FCF8B9D5-F250-4C8C-B5B1-96DB374A69FF}"/>
              </a:ext>
            </a:extLst>
          </p:cNvPr>
          <p:cNvSpPr/>
          <p:nvPr/>
        </p:nvSpPr>
        <p:spPr>
          <a:xfrm>
            <a:off x="406492" y="1594927"/>
            <a:ext cx="3370218" cy="369332"/>
          </a:xfrm>
          <a:prstGeom prst="rect">
            <a:avLst/>
          </a:prstGeom>
        </p:spPr>
        <p:txBody>
          <a:bodyPr wrap="none">
            <a:spAutoFit/>
          </a:bodyPr>
          <a:lstStyle/>
          <a:p>
            <a:pPr marL="285750" indent="-285750">
              <a:buFont typeface="Arial" panose="020B0604020202020204" pitchFamily="34" charset="0"/>
              <a:buChar char="•"/>
            </a:pPr>
            <a:r>
              <a:rPr lang="ca-ES" dirty="0"/>
              <a:t>Circuit 1 – Resistive circuit (DC)</a:t>
            </a:r>
          </a:p>
        </p:txBody>
      </p:sp>
      <p:sp>
        <p:nvSpPr>
          <p:cNvPr id="28" name="Rectangle 27">
            <a:extLst>
              <a:ext uri="{FF2B5EF4-FFF2-40B4-BE49-F238E27FC236}">
                <a16:creationId xmlns:a16="http://schemas.microsoft.com/office/drawing/2014/main" id="{E6020197-3B7C-484F-812F-C30F7DE893B5}"/>
              </a:ext>
            </a:extLst>
          </p:cNvPr>
          <p:cNvSpPr/>
          <p:nvPr/>
        </p:nvSpPr>
        <p:spPr>
          <a:xfrm>
            <a:off x="406492" y="2320313"/>
            <a:ext cx="3521092" cy="369332"/>
          </a:xfrm>
          <a:prstGeom prst="rect">
            <a:avLst/>
          </a:prstGeom>
        </p:spPr>
        <p:txBody>
          <a:bodyPr wrap="none">
            <a:spAutoFit/>
          </a:bodyPr>
          <a:lstStyle/>
          <a:p>
            <a:pPr marL="285750" indent="-285750">
              <a:buFont typeface="Arial" panose="020B0604020202020204" pitchFamily="34" charset="0"/>
              <a:buChar char="•"/>
            </a:pPr>
            <a:r>
              <a:rPr lang="ca-ES" dirty="0"/>
              <a:t>Circuit 2 – Capacitive circuit (DC)</a:t>
            </a:r>
          </a:p>
        </p:txBody>
      </p:sp>
      <p:sp>
        <p:nvSpPr>
          <p:cNvPr id="31" name="Rectangle 30">
            <a:extLst>
              <a:ext uri="{FF2B5EF4-FFF2-40B4-BE49-F238E27FC236}">
                <a16:creationId xmlns:a16="http://schemas.microsoft.com/office/drawing/2014/main" id="{EC10512E-99CD-48A9-8ED1-59C1322D038C}"/>
              </a:ext>
            </a:extLst>
          </p:cNvPr>
          <p:cNvSpPr/>
          <p:nvPr/>
        </p:nvSpPr>
        <p:spPr>
          <a:xfrm>
            <a:off x="406492" y="3045699"/>
            <a:ext cx="3424912" cy="369332"/>
          </a:xfrm>
          <a:prstGeom prst="rect">
            <a:avLst/>
          </a:prstGeom>
        </p:spPr>
        <p:txBody>
          <a:bodyPr wrap="none">
            <a:spAutoFit/>
          </a:bodyPr>
          <a:lstStyle/>
          <a:p>
            <a:pPr marL="285750" indent="-285750">
              <a:buFont typeface="Arial" panose="020B0604020202020204" pitchFamily="34" charset="0"/>
              <a:buChar char="•"/>
            </a:pPr>
            <a:r>
              <a:rPr lang="ca-ES" dirty="0"/>
              <a:t>Circuit 3 – Inductive circuit (DC)</a:t>
            </a:r>
          </a:p>
        </p:txBody>
      </p:sp>
      <p:sp>
        <p:nvSpPr>
          <p:cNvPr id="33" name="Rectangle 32">
            <a:extLst>
              <a:ext uri="{FF2B5EF4-FFF2-40B4-BE49-F238E27FC236}">
                <a16:creationId xmlns:a16="http://schemas.microsoft.com/office/drawing/2014/main" id="{65856CBC-F492-4E28-848C-8E76A2BF8ADC}"/>
              </a:ext>
            </a:extLst>
          </p:cNvPr>
          <p:cNvSpPr/>
          <p:nvPr/>
        </p:nvSpPr>
        <p:spPr>
          <a:xfrm>
            <a:off x="406492" y="3771084"/>
            <a:ext cx="5384551" cy="369332"/>
          </a:xfrm>
          <a:prstGeom prst="rect">
            <a:avLst/>
          </a:prstGeom>
        </p:spPr>
        <p:txBody>
          <a:bodyPr wrap="none">
            <a:spAutoFit/>
          </a:bodyPr>
          <a:lstStyle/>
          <a:p>
            <a:pPr marL="285750" indent="-285750">
              <a:buFont typeface="Arial" panose="020B0604020202020204" pitchFamily="34" charset="0"/>
              <a:buChar char="•"/>
            </a:pPr>
            <a:r>
              <a:rPr lang="ca-ES" dirty="0"/>
              <a:t>Circuit 4 – Resistive-inductive circuit (DC) - Dynamics</a:t>
            </a:r>
          </a:p>
        </p:txBody>
      </p:sp>
    </p:spTree>
    <p:extLst>
      <p:ext uri="{BB962C8B-B14F-4D97-AF65-F5344CB8AC3E}">
        <p14:creationId xmlns:p14="http://schemas.microsoft.com/office/powerpoint/2010/main" val="4189150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 voltage generation</a:t>
            </a:r>
          </a:p>
        </p:txBody>
      </p:sp>
      <p:sp>
        <p:nvSpPr>
          <p:cNvPr id="9" name="8 Marcador de número de diapositiva"/>
          <p:cNvSpPr>
            <a:spLocks noGrp="1"/>
          </p:cNvSpPr>
          <p:nvPr>
            <p:ph type="sldNum" sz="quarter" idx="4294967295"/>
          </p:nvPr>
        </p:nvSpPr>
        <p:spPr/>
        <p:txBody>
          <a:bodyPr/>
          <a:lstStyle/>
          <a:p>
            <a:fld id="{5006149B-D443-41FD-9482-6CD337555C32}" type="slidenum">
              <a:rPr lang="ca-ES" smtClean="0"/>
              <a:pPr/>
              <a:t>11</a:t>
            </a:fld>
            <a:endParaRPr lang="ca-ES"/>
          </a:p>
        </p:txBody>
      </p:sp>
      <p:pic>
        <p:nvPicPr>
          <p:cNvPr id="3074" name="Picture 2"/>
          <p:cNvPicPr>
            <a:picLocks noChangeAspect="1" noChangeArrowheads="1"/>
          </p:cNvPicPr>
          <p:nvPr/>
        </p:nvPicPr>
        <p:blipFill>
          <a:blip r:embed="rId2" cstate="print"/>
          <a:srcRect/>
          <a:stretch>
            <a:fillRect/>
          </a:stretch>
        </p:blipFill>
        <p:spPr bwMode="auto">
          <a:xfrm>
            <a:off x="175708" y="1464857"/>
            <a:ext cx="4296704" cy="4662838"/>
          </a:xfrm>
          <a:prstGeom prst="rect">
            <a:avLst/>
          </a:prstGeom>
          <a:noFill/>
          <a:ln w="9525">
            <a:noFill/>
            <a:miter lim="800000"/>
            <a:headEnd/>
            <a:tailEnd/>
          </a:ln>
        </p:spPr>
      </p:pic>
      <p:pic>
        <p:nvPicPr>
          <p:cNvPr id="3075" name="Picture 3"/>
          <p:cNvPicPr>
            <a:picLocks noChangeAspect="1" noChangeArrowheads="1"/>
          </p:cNvPicPr>
          <p:nvPr/>
        </p:nvPicPr>
        <p:blipFill rotWithShape="1">
          <a:blip r:embed="rId3" cstate="print"/>
          <a:srcRect l="3852" r="4256"/>
          <a:stretch/>
        </p:blipFill>
        <p:spPr bwMode="auto">
          <a:xfrm>
            <a:off x="4565254" y="2639213"/>
            <a:ext cx="4495898" cy="1482988"/>
          </a:xfrm>
          <a:prstGeom prst="rect">
            <a:avLst/>
          </a:prstGeom>
          <a:noFill/>
          <a:ln w="9525">
            <a:noFill/>
            <a:miter lim="800000"/>
            <a:headEnd/>
            <a:tailEnd/>
          </a:ln>
        </p:spPr>
      </p:pic>
      <p:sp>
        <p:nvSpPr>
          <p:cNvPr id="7" name="6 CuadroTexto"/>
          <p:cNvSpPr txBox="1"/>
          <p:nvPr/>
        </p:nvSpPr>
        <p:spPr>
          <a:xfrm>
            <a:off x="0" y="6381328"/>
            <a:ext cx="3211135" cy="261610"/>
          </a:xfrm>
          <a:prstGeom prst="rect">
            <a:avLst/>
          </a:prstGeom>
          <a:noFill/>
        </p:spPr>
        <p:txBody>
          <a:bodyPr wrap="none" rtlCol="0">
            <a:spAutoFit/>
          </a:bodyPr>
          <a:lstStyle/>
          <a:p>
            <a:r>
              <a:rPr lang="es-ES" sz="1100" dirty="0" err="1"/>
              <a:t>Robins</a:t>
            </a:r>
            <a:r>
              <a:rPr lang="es-ES" sz="1100" dirty="0"/>
              <a:t> &amp; Miller “</a:t>
            </a:r>
            <a:r>
              <a:rPr lang="es-ES" sz="1100" dirty="0" err="1"/>
              <a:t>Circuit</a:t>
            </a:r>
            <a:r>
              <a:rPr lang="es-ES" sz="1100" dirty="0"/>
              <a:t> </a:t>
            </a:r>
            <a:r>
              <a:rPr lang="es-ES" sz="1100" dirty="0" err="1"/>
              <a:t>analysis</a:t>
            </a:r>
            <a:r>
              <a:rPr lang="es-ES" sz="1100" dirty="0"/>
              <a:t> </a:t>
            </a:r>
            <a:r>
              <a:rPr lang="es-ES" sz="1100" dirty="0" err="1"/>
              <a:t>theory</a:t>
            </a:r>
            <a:r>
              <a:rPr lang="es-ES" sz="1100" dirty="0"/>
              <a:t> and </a:t>
            </a:r>
            <a:r>
              <a:rPr lang="es-ES" sz="1100" dirty="0" err="1"/>
              <a:t>practice</a:t>
            </a:r>
            <a:r>
              <a:rPr lang="es-ES" sz="1100" dirty="0"/>
              <a:t>”</a:t>
            </a:r>
            <a:endParaRPr lang="ca-ES" sz="1100" dirty="0"/>
          </a:p>
        </p:txBody>
      </p:sp>
    </p:spTree>
    <p:extLst>
      <p:ext uri="{BB962C8B-B14F-4D97-AF65-F5344CB8AC3E}">
        <p14:creationId xmlns:p14="http://schemas.microsoft.com/office/powerpoint/2010/main" val="416444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dirty="0"/>
              <a:t>Analysis of AC circuits</a:t>
            </a:r>
            <a:endParaRPr lang="ca-ES" b="1" dirty="0"/>
          </a:p>
        </p:txBody>
      </p:sp>
      <p:sp>
        <p:nvSpPr>
          <p:cNvPr id="3" name="Content Placeholder 2"/>
          <p:cNvSpPr>
            <a:spLocks noGrp="1"/>
          </p:cNvSpPr>
          <p:nvPr>
            <p:ph idx="1"/>
          </p:nvPr>
        </p:nvSpPr>
        <p:spPr/>
        <p:txBody>
          <a:bodyPr/>
          <a:lstStyle/>
          <a:p>
            <a:r>
              <a:rPr lang="en-US" sz="2000" dirty="0"/>
              <a:t>RC circuit equations:</a:t>
            </a:r>
          </a:p>
        </p:txBody>
      </p:sp>
      <p:pic>
        <p:nvPicPr>
          <p:cNvPr id="47110" name="Picture 6"/>
          <p:cNvPicPr>
            <a:picLocks noChangeAspect="1" noChangeArrowheads="1"/>
          </p:cNvPicPr>
          <p:nvPr/>
        </p:nvPicPr>
        <p:blipFill>
          <a:blip r:embed="rId2" cstate="print"/>
          <a:srcRect/>
          <a:stretch>
            <a:fillRect/>
          </a:stretch>
        </p:blipFill>
        <p:spPr bwMode="auto">
          <a:xfrm>
            <a:off x="6264997" y="1387218"/>
            <a:ext cx="2817263" cy="1714420"/>
          </a:xfrm>
          <a:prstGeom prst="rect">
            <a:avLst/>
          </a:prstGeom>
          <a:noFill/>
          <a:ln w="9525">
            <a:noFill/>
            <a:miter lim="800000"/>
            <a:headEnd/>
            <a:tailEnd/>
          </a:ln>
        </p:spPr>
      </p:pic>
      <p:sp>
        <p:nvSpPr>
          <p:cNvPr id="21" name="20 CuadroTexto"/>
          <p:cNvSpPr txBox="1"/>
          <p:nvPr/>
        </p:nvSpPr>
        <p:spPr>
          <a:xfrm>
            <a:off x="395536" y="4351035"/>
            <a:ext cx="813690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required to solve the differential equation and after observe the steady state.</a:t>
            </a:r>
          </a:p>
          <a:p>
            <a:pPr marL="342900" indent="-342900">
              <a:buFont typeface="Arial" panose="020B0604020202020204" pitchFamily="34" charset="0"/>
              <a:buChar char="•"/>
            </a:pPr>
            <a:r>
              <a:rPr lang="en-US" sz="2000" dirty="0"/>
              <a:t>We could use simulation!</a:t>
            </a:r>
          </a:p>
          <a:p>
            <a:pPr marL="342900" indent="-342900">
              <a:buFont typeface="Arial" panose="020B0604020202020204" pitchFamily="34" charset="0"/>
              <a:buChar char="•"/>
            </a:pPr>
            <a:r>
              <a:rPr lang="es-ES" sz="2000" dirty="0" err="1"/>
              <a:t>See</a:t>
            </a:r>
            <a:r>
              <a:rPr lang="es-ES" sz="2000" dirty="0"/>
              <a:t> AC and DC </a:t>
            </a:r>
            <a:r>
              <a:rPr lang="es-ES" sz="2000" dirty="0" err="1"/>
              <a:t>examples</a:t>
            </a:r>
            <a:endParaRPr lang="en-US" sz="2000" dirty="0"/>
          </a:p>
        </p:txBody>
      </p:sp>
      <p:sp>
        <p:nvSpPr>
          <p:cNvPr id="22" name="21 CuadroTexto"/>
          <p:cNvSpPr txBox="1"/>
          <p:nvPr/>
        </p:nvSpPr>
        <p:spPr>
          <a:xfrm>
            <a:off x="5747079" y="6357184"/>
            <a:ext cx="3482492" cy="276999"/>
          </a:xfrm>
          <a:prstGeom prst="rect">
            <a:avLst/>
          </a:prstGeom>
          <a:noFill/>
        </p:spPr>
        <p:txBody>
          <a:bodyPr wrap="none" rtlCol="0">
            <a:spAutoFit/>
          </a:bodyPr>
          <a:lstStyle/>
          <a:p>
            <a:r>
              <a:rPr lang="es-ES" sz="1200" dirty="0" err="1"/>
              <a:t>Robins</a:t>
            </a:r>
            <a:r>
              <a:rPr lang="es-ES" sz="1200" dirty="0"/>
              <a:t> &amp; Miller “</a:t>
            </a:r>
            <a:r>
              <a:rPr lang="es-ES" sz="1200" dirty="0" err="1"/>
              <a:t>Circuit</a:t>
            </a:r>
            <a:r>
              <a:rPr lang="es-ES" sz="1200" dirty="0"/>
              <a:t> </a:t>
            </a:r>
            <a:r>
              <a:rPr lang="es-ES" sz="1200" dirty="0" err="1"/>
              <a:t>analysis</a:t>
            </a:r>
            <a:r>
              <a:rPr lang="es-ES" sz="1200" dirty="0"/>
              <a:t> </a:t>
            </a:r>
            <a:r>
              <a:rPr lang="es-ES" sz="1200" dirty="0" err="1"/>
              <a:t>theory</a:t>
            </a:r>
            <a:r>
              <a:rPr lang="es-ES" sz="1200" dirty="0"/>
              <a:t> and </a:t>
            </a:r>
            <a:r>
              <a:rPr lang="es-ES" sz="1200" dirty="0" err="1"/>
              <a:t>practice</a:t>
            </a:r>
            <a:r>
              <a:rPr lang="es-ES" sz="1200" dirty="0"/>
              <a:t>”</a:t>
            </a:r>
            <a:endParaRPr lang="ca-ES" sz="1200" dirty="0"/>
          </a:p>
        </p:txBody>
      </p:sp>
      <mc:AlternateContent xmlns:mc="http://schemas.openxmlformats.org/markup-compatibility/2006" xmlns:a14="http://schemas.microsoft.com/office/drawing/2010/main">
        <mc:Choice Requires="a14">
          <p:sp>
            <p:nvSpPr>
              <p:cNvPr id="4" name="TextBox 3"/>
              <p:cNvSpPr txBox="1"/>
              <p:nvPr/>
            </p:nvSpPr>
            <p:spPr>
              <a:xfrm>
                <a:off x="732972" y="1968151"/>
                <a:ext cx="4329134" cy="337785"/>
              </a:xfrm>
              <a:prstGeom prst="rect">
                <a:avLst/>
              </a:prstGeom>
              <a:noFill/>
            </p:spPr>
            <p:txBody>
              <a:bodyPr wrap="none" lIns="0" tIns="0" rIns="0" bIns="0" rtlCol="0">
                <a:spAutoFit/>
              </a:bodyPr>
              <a:lstStyle/>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𝑒</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i="1">
                        <a:latin typeface="Cambria Math" panose="02040503050406030204" pitchFamily="18" charset="0"/>
                      </a:rPr>
                      <m:t>20</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r>
                      <m:rPr>
                        <m:sty m:val="p"/>
                      </m:rPr>
                      <a:rPr lang="en-US" sz="2000" b="0" i="0" smtClean="0">
                        <a:latin typeface="Cambria Math" panose="02040503050406030204" pitchFamily="18" charset="0"/>
                      </a:rPr>
                      <m:t>sin</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𝜔</m:t>
                        </m:r>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𝑅𝑖</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732972" y="1968151"/>
                <a:ext cx="4329134" cy="337785"/>
              </a:xfrm>
              <a:prstGeom prst="rect">
                <a:avLst/>
              </a:prstGeom>
              <a:blipFill>
                <a:blip r:embed="rId3"/>
                <a:stretch>
                  <a:fillRect l="-3380" t="-10909" r="-1831"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32972" y="2439558"/>
                <a:ext cx="1855380" cy="450636"/>
              </a:xfrm>
              <a:prstGeom prst="rect">
                <a:avLst/>
              </a:prstGeom>
              <a:noFill/>
            </p:spPr>
            <p:txBody>
              <a:bodyPr wrap="none" lIns="0" tIns="0" rIns="0" bIns="0" rtlCol="0">
                <a:spAutoFit/>
              </a:bodyPr>
              <a:lstStyle/>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𝑖</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𝐶</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num>
                      <m:den>
                        <m:r>
                          <a:rPr lang="en-US" sz="2000" b="0" i="1" smtClean="0">
                            <a:latin typeface="Cambria Math" panose="02040503050406030204" pitchFamily="18" charset="0"/>
                          </a:rPr>
                          <m:t>𝑑𝑡</m:t>
                        </m:r>
                      </m:den>
                    </m:f>
                  </m:oMath>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32972" y="2439558"/>
                <a:ext cx="1855380" cy="4506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2972" y="2959170"/>
                <a:ext cx="4067845" cy="436658"/>
              </a:xfrm>
              <a:prstGeom prst="rect">
                <a:avLst/>
              </a:prstGeom>
              <a:noFill/>
            </p:spPr>
            <p:txBody>
              <a:bodyPr wrap="none" lIns="0" tIns="0" rIns="0" bIns="0" rtlCol="0">
                <a:spAutoFit/>
              </a:bodyPr>
              <a:lstStyle/>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20</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e>
                    </m:ra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sin</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𝜔</m:t>
                        </m:r>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𝑅𝑖</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𝐶</m:t>
                        </m:r>
                      </m:den>
                    </m:f>
                    <m:nary>
                      <m:naryPr>
                        <m:limLoc m:val="undOvr"/>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𝑖</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𝑑𝑡</m:t>
                        </m:r>
                      </m:e>
                    </m:nary>
                  </m:oMath>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32972" y="2959170"/>
                <a:ext cx="4067845" cy="436658"/>
              </a:xfrm>
              <a:prstGeom prst="rect">
                <a:avLst/>
              </a:prstGeom>
              <a:blipFill>
                <a:blip r:embed="rId5"/>
                <a:stretch>
                  <a:fillRect l="-3593" t="-140278" r="-3892" b="-20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99647" y="3789231"/>
                <a:ext cx="2656048" cy="307777"/>
              </a:xfrm>
              <a:prstGeom prst="rect">
                <a:avLst/>
              </a:prstGeom>
              <a:noFill/>
            </p:spPr>
            <p:txBody>
              <a:bodyPr wrap="none" lIns="0" tIns="0" rIns="0" bIns="0" rtlCol="0">
                <a:spAutoFit/>
              </a:bodyPr>
              <a:lstStyle/>
              <a:p>
                <a:r>
                  <a:rPr lang="en-US" sz="2000" b="1" dirty="0"/>
                  <a:t>How to calculate </a:t>
                </a:r>
                <a14:m>
                  <m:oMath xmlns:m="http://schemas.openxmlformats.org/officeDocument/2006/math">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m:t>
                    </m:r>
                  </m:oMath>
                </a14:m>
                <a:endParaRPr 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799647" y="3789231"/>
                <a:ext cx="2656048" cy="307777"/>
              </a:xfrm>
              <a:prstGeom prst="rect">
                <a:avLst/>
              </a:prstGeom>
              <a:blipFill>
                <a:blip r:embed="rId6"/>
                <a:stretch>
                  <a:fillRect l="-5734" t="-26000" r="-2523" b="-50000"/>
                </a:stretch>
              </a:blipFill>
            </p:spPr>
            <p:txBody>
              <a:bodyPr/>
              <a:lstStyle/>
              <a:p>
                <a:r>
                  <a:rPr lang="en-US">
                    <a:noFill/>
                  </a:rPr>
                  <a:t> </a:t>
                </a:r>
              </a:p>
            </p:txBody>
          </p:sp>
        </mc:Fallback>
      </mc:AlternateContent>
      <p:cxnSp>
        <p:nvCxnSpPr>
          <p:cNvPr id="7" name="Straight Arrow Connector 6"/>
          <p:cNvCxnSpPr/>
          <p:nvPr/>
        </p:nvCxnSpPr>
        <p:spPr>
          <a:xfrm flipH="1">
            <a:off x="2905125" y="3330636"/>
            <a:ext cx="152400" cy="45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81325" y="3369167"/>
            <a:ext cx="1207902" cy="38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2 Marcador de contenido">
            <a:extLst>
              <a:ext uri="{FF2B5EF4-FFF2-40B4-BE49-F238E27FC236}">
                <a16:creationId xmlns:a16="http://schemas.microsoft.com/office/drawing/2014/main" id="{4EC46CF9-AD27-4801-9309-5D62458FA30D}"/>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How to operate?</a:t>
            </a:r>
          </a:p>
        </p:txBody>
      </p:sp>
    </p:spTree>
    <p:extLst>
      <p:ext uri="{BB962C8B-B14F-4D97-AF65-F5344CB8AC3E}">
        <p14:creationId xmlns:p14="http://schemas.microsoft.com/office/powerpoint/2010/main" val="3496703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Activity II</a:t>
            </a:r>
          </a:p>
        </p:txBody>
      </p:sp>
      <p:sp>
        <p:nvSpPr>
          <p:cNvPr id="23" name="2 Marcador de contenido">
            <a:extLst>
              <a:ext uri="{FF2B5EF4-FFF2-40B4-BE49-F238E27FC236}">
                <a16:creationId xmlns:a16="http://schemas.microsoft.com/office/drawing/2014/main" id="{1A44D951-F629-47B9-8B8A-A1F75C5E54C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Illustrative example in AC – Simulations to solve differential equations</a:t>
            </a:r>
          </a:p>
        </p:txBody>
      </p:sp>
      <p:sp>
        <p:nvSpPr>
          <p:cNvPr id="6" name="Rectangle 5">
            <a:extLst>
              <a:ext uri="{FF2B5EF4-FFF2-40B4-BE49-F238E27FC236}">
                <a16:creationId xmlns:a16="http://schemas.microsoft.com/office/drawing/2014/main" id="{FCF8B9D5-F250-4C8C-B5B1-96DB374A69FF}"/>
              </a:ext>
            </a:extLst>
          </p:cNvPr>
          <p:cNvSpPr/>
          <p:nvPr/>
        </p:nvSpPr>
        <p:spPr>
          <a:xfrm>
            <a:off x="406492" y="1575877"/>
            <a:ext cx="3358933" cy="369332"/>
          </a:xfrm>
          <a:prstGeom prst="rect">
            <a:avLst/>
          </a:prstGeom>
        </p:spPr>
        <p:txBody>
          <a:bodyPr wrap="none">
            <a:spAutoFit/>
          </a:bodyPr>
          <a:lstStyle/>
          <a:p>
            <a:pPr marL="285750" indent="-285750">
              <a:buFont typeface="Arial" panose="020B0604020202020204" pitchFamily="34" charset="0"/>
              <a:buChar char="•"/>
            </a:pPr>
            <a:r>
              <a:rPr lang="ca-ES" dirty="0"/>
              <a:t>Circuit 1 – Resistive circuit (AC)</a:t>
            </a:r>
          </a:p>
        </p:txBody>
      </p:sp>
      <p:sp>
        <p:nvSpPr>
          <p:cNvPr id="28" name="Rectangle 27">
            <a:extLst>
              <a:ext uri="{FF2B5EF4-FFF2-40B4-BE49-F238E27FC236}">
                <a16:creationId xmlns:a16="http://schemas.microsoft.com/office/drawing/2014/main" id="{E6020197-3B7C-484F-812F-C30F7DE893B5}"/>
              </a:ext>
            </a:extLst>
          </p:cNvPr>
          <p:cNvSpPr/>
          <p:nvPr/>
        </p:nvSpPr>
        <p:spPr>
          <a:xfrm>
            <a:off x="406492" y="2301263"/>
            <a:ext cx="3509807" cy="369332"/>
          </a:xfrm>
          <a:prstGeom prst="rect">
            <a:avLst/>
          </a:prstGeom>
        </p:spPr>
        <p:txBody>
          <a:bodyPr wrap="none">
            <a:spAutoFit/>
          </a:bodyPr>
          <a:lstStyle/>
          <a:p>
            <a:pPr marL="285750" indent="-285750">
              <a:buFont typeface="Arial" panose="020B0604020202020204" pitchFamily="34" charset="0"/>
              <a:buChar char="•"/>
            </a:pPr>
            <a:r>
              <a:rPr lang="ca-ES" dirty="0"/>
              <a:t>Circuit 2 – Capacitive circuit (AC)</a:t>
            </a:r>
          </a:p>
        </p:txBody>
      </p:sp>
      <p:sp>
        <p:nvSpPr>
          <p:cNvPr id="31" name="Rectangle 30">
            <a:extLst>
              <a:ext uri="{FF2B5EF4-FFF2-40B4-BE49-F238E27FC236}">
                <a16:creationId xmlns:a16="http://schemas.microsoft.com/office/drawing/2014/main" id="{EC10512E-99CD-48A9-8ED1-59C1322D038C}"/>
              </a:ext>
            </a:extLst>
          </p:cNvPr>
          <p:cNvSpPr/>
          <p:nvPr/>
        </p:nvSpPr>
        <p:spPr>
          <a:xfrm>
            <a:off x="406492" y="3026649"/>
            <a:ext cx="3413627" cy="369332"/>
          </a:xfrm>
          <a:prstGeom prst="rect">
            <a:avLst/>
          </a:prstGeom>
        </p:spPr>
        <p:txBody>
          <a:bodyPr wrap="none">
            <a:spAutoFit/>
          </a:bodyPr>
          <a:lstStyle/>
          <a:p>
            <a:pPr marL="285750" indent="-285750">
              <a:buFont typeface="Arial" panose="020B0604020202020204" pitchFamily="34" charset="0"/>
              <a:buChar char="•"/>
            </a:pPr>
            <a:r>
              <a:rPr lang="ca-ES" dirty="0"/>
              <a:t>Circuit 3 – Inductive circuit (AC)</a:t>
            </a:r>
          </a:p>
        </p:txBody>
      </p:sp>
      <p:sp>
        <p:nvSpPr>
          <p:cNvPr id="3" name="Rectangle 2">
            <a:extLst>
              <a:ext uri="{FF2B5EF4-FFF2-40B4-BE49-F238E27FC236}">
                <a16:creationId xmlns:a16="http://schemas.microsoft.com/office/drawing/2014/main" id="{8597E940-343D-4D5E-9C75-DC9557E0B0A7}"/>
              </a:ext>
            </a:extLst>
          </p:cNvPr>
          <p:cNvSpPr/>
          <p:nvPr/>
        </p:nvSpPr>
        <p:spPr>
          <a:xfrm>
            <a:off x="406492" y="3752035"/>
            <a:ext cx="7287059" cy="369332"/>
          </a:xfrm>
          <a:prstGeom prst="rect">
            <a:avLst/>
          </a:prstGeom>
        </p:spPr>
        <p:txBody>
          <a:bodyPr wrap="none">
            <a:spAutoFit/>
          </a:bodyPr>
          <a:lstStyle/>
          <a:p>
            <a:pPr marL="342900" indent="-342900">
              <a:buFont typeface="Arial" panose="020B0604020202020204" pitchFamily="34" charset="0"/>
              <a:buChar char="•"/>
            </a:pPr>
            <a:r>
              <a:rPr lang="en-US" dirty="0"/>
              <a:t>Simulations are useful, but analytically, </a:t>
            </a:r>
            <a:r>
              <a:rPr lang="en-US" b="1" dirty="0"/>
              <a:t>phasors </a:t>
            </a:r>
            <a:r>
              <a:rPr lang="en-US" dirty="0"/>
              <a:t>will simplify the analysis!</a:t>
            </a:r>
            <a:endParaRPr lang="en-US" b="1" dirty="0"/>
          </a:p>
        </p:txBody>
      </p:sp>
    </p:spTree>
    <p:extLst>
      <p:ext uri="{BB962C8B-B14F-4D97-AF65-F5344CB8AC3E}">
        <p14:creationId xmlns:p14="http://schemas.microsoft.com/office/powerpoint/2010/main" val="2343885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a:spLocks noGrp="1"/>
          </p:cNvSpPr>
          <p:nvPr>
            <p:ph type="sldNum" sz="quarter" idx="12"/>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14</a:t>
            </a:fld>
            <a:endParaRPr spc="-5" dirty="0"/>
          </a:p>
        </p:txBody>
      </p:sp>
      <p:sp>
        <p:nvSpPr>
          <p:cNvPr id="27" name="object 27"/>
          <p:cNvSpPr txBox="1"/>
          <p:nvPr/>
        </p:nvSpPr>
        <p:spPr>
          <a:xfrm>
            <a:off x="504089" y="1432850"/>
            <a:ext cx="8240017" cy="4411464"/>
          </a:xfrm>
          <a:prstGeom prst="rect">
            <a:avLst/>
          </a:prstGeom>
        </p:spPr>
        <p:txBody>
          <a:bodyPr vert="horz" wrap="square" lIns="0" tIns="12700" rIns="0" bIns="0" rtlCol="0">
            <a:spAutoFit/>
          </a:bodyPr>
          <a:lstStyle/>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r>
              <a:rPr lang="en-US" sz="2000" spc="-5" dirty="0">
                <a:cs typeface="Arial"/>
              </a:rPr>
              <a:t>For alternating electric current, </a:t>
            </a:r>
            <a:r>
              <a:rPr lang="en-US" sz="2000" b="1" spc="-5" dirty="0">
                <a:cs typeface="Arial"/>
              </a:rPr>
              <a:t>RMS value is equal to the value of the direct current</a:t>
            </a:r>
            <a:r>
              <a:rPr lang="en-US" sz="2000" spc="-5" dirty="0">
                <a:cs typeface="Arial"/>
              </a:rPr>
              <a:t> that would produce the same average power dissipation in a resistive load – it is useful for power calculation in AC.</a:t>
            </a:r>
          </a:p>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r>
              <a:rPr lang="en-US" sz="2000" spc="-5" dirty="0">
                <a:cs typeface="Arial"/>
              </a:rPr>
              <a:t>If the waveform is a </a:t>
            </a:r>
            <a:r>
              <a:rPr lang="en-US" sz="2000" b="1" spc="-5" dirty="0">
                <a:cs typeface="Arial"/>
              </a:rPr>
              <a:t>pure sine wave </a:t>
            </a:r>
            <a:r>
              <a:rPr lang="en-US" sz="2000" spc="-5" dirty="0">
                <a:cs typeface="Arial"/>
              </a:rPr>
              <a:t>(as in AC), the </a:t>
            </a:r>
            <a:r>
              <a:rPr lang="en-US" sz="2000" b="1" spc="-5" dirty="0">
                <a:cs typeface="Arial"/>
              </a:rPr>
              <a:t>relationships between amplitudes</a:t>
            </a:r>
            <a:r>
              <a:rPr lang="en-US" sz="2000" spc="-5" dirty="0">
                <a:cs typeface="Arial"/>
              </a:rPr>
              <a:t> (peak-to-peak, peak) and </a:t>
            </a:r>
            <a:r>
              <a:rPr lang="en-US" sz="2000" b="1" spc="-5" dirty="0">
                <a:cs typeface="Arial"/>
              </a:rPr>
              <a:t>RMS are fixed and known</a:t>
            </a:r>
            <a:r>
              <a:rPr lang="en-US" sz="2000" spc="-5" dirty="0">
                <a:cs typeface="Arial"/>
              </a:rPr>
              <a:t>, as they are for any continuous periodic wave.</a:t>
            </a:r>
          </a:p>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r>
              <a:rPr lang="en-US" sz="2000" spc="-5" dirty="0">
                <a:cs typeface="Arial"/>
              </a:rPr>
              <a:t>For a sine wave, the relation</a:t>
            </a:r>
            <a:br>
              <a:rPr lang="en-US" sz="2000" spc="-5" dirty="0">
                <a:cs typeface="Arial"/>
              </a:rPr>
            </a:br>
            <a:r>
              <a:rPr lang="en-US" sz="2000" spc="-5" dirty="0">
                <a:cs typeface="Arial"/>
              </a:rPr>
              <a:t>between the peak and RMS value is:</a:t>
            </a:r>
          </a:p>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endParaRPr lang="en-US" sz="2000" spc="-5" dirty="0">
              <a:cs typeface="Arial"/>
            </a:endParaRPr>
          </a:p>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endParaRPr lang="en-US" sz="2000" spc="-5" dirty="0">
              <a:cs typeface="Arial"/>
            </a:endParaRPr>
          </a:p>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r>
              <a:rPr lang="en-US" sz="2000" spc="-5" dirty="0">
                <a:cs typeface="Arial"/>
              </a:rPr>
              <a:t>Typically voltages are provided in RMS</a:t>
            </a:r>
            <a:br>
              <a:rPr lang="en-US" sz="2000" spc="-5" dirty="0">
                <a:cs typeface="Arial"/>
              </a:rPr>
            </a:br>
            <a:r>
              <a:rPr lang="en-US" sz="2000" spc="-5" dirty="0">
                <a:cs typeface="Arial"/>
              </a:rPr>
              <a:t>values</a:t>
            </a:r>
          </a:p>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endParaRPr lang="en-US" sz="2000" spc="-5" dirty="0">
              <a:cs typeface="Arial"/>
            </a:endParaRPr>
          </a:p>
          <a:p>
            <a:pPr marL="355600" indent="-342900">
              <a:spcBef>
                <a:spcPts val="100"/>
              </a:spcBef>
              <a:buFont typeface="Arial" panose="020B0604020202020204" pitchFamily="34" charset="0"/>
              <a:buChar char="•"/>
              <a:tabLst>
                <a:tab pos="2746375" algn="l"/>
                <a:tab pos="3133725" algn="l"/>
                <a:tab pos="3473450" algn="l"/>
                <a:tab pos="3985895" algn="l"/>
                <a:tab pos="5092065" algn="l"/>
              </a:tabLst>
            </a:pPr>
            <a:r>
              <a:rPr lang="en-US" sz="2000" spc="-5" dirty="0">
                <a:cs typeface="Arial"/>
              </a:rPr>
              <a:t>Verify this in simulation!</a:t>
            </a:r>
          </a:p>
        </p:txBody>
      </p:sp>
      <p:sp>
        <p:nvSpPr>
          <p:cNvPr id="30" name="Title 1"/>
          <p:cNvSpPr>
            <a:spLocks noGrp="1"/>
          </p:cNvSpPr>
          <p:nvPr>
            <p:ph type="title"/>
          </p:nvPr>
        </p:nvSpPr>
        <p:spPr>
          <a:xfrm>
            <a:off x="428703" y="257852"/>
            <a:ext cx="7886700" cy="701674"/>
          </a:xfrm>
        </p:spPr>
        <p:txBody>
          <a:bodyPr/>
          <a:lstStyle/>
          <a:p>
            <a:r>
              <a:rPr lang="en-US" dirty="0"/>
              <a:t>Root Mean Square value (RMS)</a:t>
            </a:r>
          </a:p>
        </p:txBody>
      </p:sp>
      <p:sp>
        <p:nvSpPr>
          <p:cNvPr id="31" name="Rectangle 30"/>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32"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s-ES" sz="2000"/>
              <a:t>Definition</a:t>
            </a:r>
            <a:endParaRPr lang="en-US" sz="2000" dirty="0"/>
          </a:p>
        </p:txBody>
      </p:sp>
      <p:pic>
        <p:nvPicPr>
          <p:cNvPr id="7170" name="Picture 2" descr="https://upload.wikimedia.org/wikipedia/commons/thumb/8/89/Sine_wave_voltages.svg/400px-Sine_wave_voltag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628" y="3317981"/>
            <a:ext cx="3960772" cy="24853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1741926" y="4048715"/>
                <a:ext cx="1696554" cy="337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𝑝𝑒𝑎𝑘</m:t>
                          </m:r>
                        </m:sub>
                      </m:sSub>
                      <m:r>
                        <a:rPr lang="es-ES" b="0" i="1" smtClean="0">
                          <a:latin typeface="Cambria Math" panose="02040503050406030204" pitchFamily="18" charset="0"/>
                        </a:rPr>
                        <m:t>=</m:t>
                      </m:r>
                      <m:rad>
                        <m:radPr>
                          <m:degHide m:val="on"/>
                          <m:ctrlPr>
                            <a:rPr lang="es-ES" b="0" i="1" smtClean="0">
                              <a:latin typeface="Cambria Math" panose="02040503050406030204" pitchFamily="18" charset="0"/>
                            </a:rPr>
                          </m:ctrlPr>
                        </m:radPr>
                        <m:deg/>
                        <m:e>
                          <m:r>
                            <a:rPr lang="es-ES" b="0" i="1" smtClean="0">
                              <a:latin typeface="Cambria Math" panose="02040503050406030204" pitchFamily="18" charset="0"/>
                            </a:rPr>
                            <m:t>2</m:t>
                          </m:r>
                        </m:e>
                      </m:rad>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𝑅𝑀𝑆</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741926" y="4048715"/>
                <a:ext cx="1696554" cy="337400"/>
              </a:xfrm>
              <a:prstGeom prst="rect">
                <a:avLst/>
              </a:prstGeom>
              <a:blipFill>
                <a:blip r:embed="rId3"/>
                <a:stretch>
                  <a:fillRect l="-2878" r="-719" b="-21429"/>
                </a:stretch>
              </a:blipFill>
            </p:spPr>
            <p:txBody>
              <a:bodyPr/>
              <a:lstStyle/>
              <a:p>
                <a:r>
                  <a:rPr lang="en-US">
                    <a:noFill/>
                  </a:rPr>
                  <a:t> </a:t>
                </a:r>
              </a:p>
            </p:txBody>
          </p:sp>
        </mc:Fallback>
      </mc:AlternateContent>
    </p:spTree>
    <p:extLst>
      <p:ext uri="{BB962C8B-B14F-4D97-AF65-F5344CB8AC3E}">
        <p14:creationId xmlns:p14="http://schemas.microsoft.com/office/powerpoint/2010/main" val="225287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p:txBody>
          <a:bodyPr/>
          <a:lstStyle/>
          <a:p>
            <a:r>
              <a:rPr lang="en-US" dirty="0"/>
              <a:t>Phasors</a:t>
            </a:r>
          </a:p>
        </p:txBody>
      </p:sp>
      <p:sp>
        <p:nvSpPr>
          <p:cNvPr id="31" name="Rectangle 30"/>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32"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s-ES" sz="2000" dirty="0"/>
              <a:t>Concept </a:t>
            </a:r>
            <a:r>
              <a:rPr lang="es-ES" sz="2000" dirty="0" err="1"/>
              <a:t>definition</a:t>
            </a:r>
            <a:endParaRPr lang="en-US" sz="2000" dirty="0"/>
          </a:p>
        </p:txBody>
      </p:sp>
      <mc:AlternateContent xmlns:mc="http://schemas.openxmlformats.org/markup-compatibility/2006" xmlns:a14="http://schemas.microsoft.com/office/drawing/2010/main">
        <mc:Choice Requires="a14">
          <p:sp>
            <p:nvSpPr>
              <p:cNvPr id="36" name="Rectangle 35"/>
              <p:cNvSpPr/>
              <p:nvPr/>
            </p:nvSpPr>
            <p:spPr>
              <a:xfrm>
                <a:off x="5132454" y="3377482"/>
                <a:ext cx="1270669" cy="3958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s-ES" b="0" i="1" spc="-5" smtClean="0">
                              <a:latin typeface="Cambria Math" panose="02040503050406030204" pitchFamily="18" charset="0"/>
                              <a:cs typeface="Arial"/>
                            </a:rPr>
                          </m:ctrlPr>
                        </m:barPr>
                        <m:e>
                          <m:r>
                            <a:rPr lang="es-ES" b="0" i="1" spc="-5" smtClean="0">
                              <a:latin typeface="Cambria Math" panose="02040503050406030204" pitchFamily="18" charset="0"/>
                              <a:cs typeface="Arial"/>
                            </a:rPr>
                            <m:t>𝑀</m:t>
                          </m:r>
                        </m:e>
                      </m:bar>
                      <m:r>
                        <a:rPr lang="es-ES" b="0" i="1" spc="-5" smtClean="0">
                          <a:latin typeface="Cambria Math" panose="02040503050406030204" pitchFamily="18" charset="0"/>
                          <a:cs typeface="Arial"/>
                        </a:rPr>
                        <m:t>=</m:t>
                      </m:r>
                      <m:r>
                        <a:rPr lang="es-ES" i="1" spc="-5">
                          <a:latin typeface="Cambria Math" panose="02040503050406030204" pitchFamily="18" charset="0"/>
                          <a:cs typeface="Arial"/>
                        </a:rPr>
                        <m:t>𝑀</m:t>
                      </m:r>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s-ES" b="0" i="1" spc="-5" smtClean="0">
                              <a:latin typeface="Cambria Math" panose="02040503050406030204" pitchFamily="18" charset="0"/>
                              <a:cs typeface="Arial"/>
                            </a:rPr>
                            <m:t>𝑗</m:t>
                          </m:r>
                          <m:r>
                            <a:rPr lang="es-ES" i="1" spc="-5">
                              <a:latin typeface="Cambria Math" panose="02040503050406030204" pitchFamily="18" charset="0"/>
                              <a:cs typeface="Arial"/>
                            </a:rPr>
                            <m:t>𝛼</m:t>
                          </m:r>
                        </m:sup>
                      </m:sSup>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5132454" y="3377482"/>
                <a:ext cx="1270669" cy="39581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1466640" y="3360313"/>
                <a:ext cx="2716256" cy="401970"/>
              </a:xfrm>
              <a:prstGeom prst="rect">
                <a:avLst/>
              </a:prstGeom>
            </p:spPr>
            <p:txBody>
              <a:bodyPr wrap="none">
                <a:spAutoFit/>
              </a:bodyPr>
              <a:lstStyle/>
              <a:p>
                <a:pPr marL="12700">
                  <a:lnSpc>
                    <a:spcPct val="100000"/>
                  </a:lnSpc>
                  <a:spcBef>
                    <a:spcPts val="100"/>
                  </a:spcBef>
                  <a:tabLst>
                    <a:tab pos="2746375" algn="l"/>
                    <a:tab pos="3133725" algn="l"/>
                    <a:tab pos="3473450" algn="l"/>
                    <a:tab pos="3985895" algn="l"/>
                    <a:tab pos="5092065" algn="l"/>
                  </a:tabLst>
                </a:pPr>
                <a14:m>
                  <m:oMathPara xmlns:m="http://schemas.openxmlformats.org/officeDocument/2006/math">
                    <m:oMathParaPr>
                      <m:jc m:val="centerGroup"/>
                    </m:oMathParaPr>
                    <m:oMath xmlns:m="http://schemas.openxmlformats.org/officeDocument/2006/math">
                      <m:r>
                        <a:rPr lang="es-ES" i="1" spc="-5">
                          <a:latin typeface="Cambria Math" panose="02040503050406030204" pitchFamily="18" charset="0"/>
                          <a:cs typeface="Arial"/>
                        </a:rPr>
                        <m:t>𝑚</m:t>
                      </m:r>
                      <m:d>
                        <m:dPr>
                          <m:ctrlPr>
                            <a:rPr lang="es-ES" i="1" spc="-5">
                              <a:latin typeface="Cambria Math" panose="02040503050406030204" pitchFamily="18" charset="0"/>
                              <a:cs typeface="Arial"/>
                            </a:rPr>
                          </m:ctrlPr>
                        </m:dPr>
                        <m:e>
                          <m:r>
                            <a:rPr lang="es-ES" i="1" spc="-5">
                              <a:latin typeface="Cambria Math" panose="02040503050406030204" pitchFamily="18" charset="0"/>
                              <a:cs typeface="Arial"/>
                            </a:rPr>
                            <m:t>𝑡</m:t>
                          </m:r>
                        </m:e>
                      </m:d>
                      <m:r>
                        <a:rPr lang="es-ES" i="1" spc="-5">
                          <a:latin typeface="Cambria Math" panose="02040503050406030204" pitchFamily="18" charset="0"/>
                          <a:cs typeface="Arial"/>
                        </a:rPr>
                        <m:t>=</m:t>
                      </m:r>
                      <m:rad>
                        <m:radPr>
                          <m:degHide m:val="on"/>
                          <m:ctrlPr>
                            <a:rPr lang="es-ES" i="1" spc="-5">
                              <a:latin typeface="Cambria Math" panose="02040503050406030204" pitchFamily="18" charset="0"/>
                              <a:cs typeface="Arial"/>
                            </a:rPr>
                          </m:ctrlPr>
                        </m:radPr>
                        <m:deg/>
                        <m:e>
                          <m:r>
                            <a:rPr lang="es-ES" i="1" spc="-5">
                              <a:latin typeface="Cambria Math" panose="02040503050406030204" pitchFamily="18" charset="0"/>
                              <a:cs typeface="Arial"/>
                            </a:rPr>
                            <m:t>2</m:t>
                          </m:r>
                        </m:e>
                      </m:rad>
                      <m:r>
                        <a:rPr lang="es-ES" i="1" spc="-5">
                          <a:latin typeface="Cambria Math" panose="02040503050406030204" pitchFamily="18" charset="0"/>
                          <a:cs typeface="Arial"/>
                        </a:rPr>
                        <m:t>𝑀</m:t>
                      </m:r>
                      <m:r>
                        <m:rPr>
                          <m:sty m:val="p"/>
                        </m:rPr>
                        <a:rPr lang="es-ES" spc="-5">
                          <a:latin typeface="Cambria Math" panose="02040503050406030204" pitchFamily="18" charset="0"/>
                          <a:cs typeface="Arial"/>
                        </a:rPr>
                        <m:t>cos</m:t>
                      </m:r>
                      <m:d>
                        <m:dPr>
                          <m:ctrlPr>
                            <a:rPr lang="es-ES" i="1" spc="-5">
                              <a:latin typeface="Cambria Math" panose="02040503050406030204" pitchFamily="18" charset="0"/>
                              <a:cs typeface="Arial"/>
                            </a:rPr>
                          </m:ctrlPr>
                        </m:dPr>
                        <m:e>
                          <m:r>
                            <a:rPr lang="es-ES" i="1" spc="-5">
                              <a:latin typeface="Cambria Math" panose="02040503050406030204" pitchFamily="18" charset="0"/>
                              <a:cs typeface="Arial"/>
                            </a:rPr>
                            <m:t>𝜔</m:t>
                          </m:r>
                          <m:r>
                            <a:rPr lang="es-ES" i="1" spc="-5">
                              <a:latin typeface="Cambria Math" panose="02040503050406030204" pitchFamily="18" charset="0"/>
                              <a:cs typeface="Arial"/>
                            </a:rPr>
                            <m:t>𝑡</m:t>
                          </m:r>
                          <m:r>
                            <a:rPr lang="es-ES" i="1" spc="-5">
                              <a:latin typeface="Cambria Math" panose="02040503050406030204" pitchFamily="18" charset="0"/>
                              <a:cs typeface="Arial"/>
                            </a:rPr>
                            <m:t>+</m:t>
                          </m:r>
                          <m:r>
                            <a:rPr lang="es-ES" i="1" spc="-5">
                              <a:latin typeface="Cambria Math" panose="02040503050406030204" pitchFamily="18" charset="0"/>
                              <a:cs typeface="Arial"/>
                            </a:rPr>
                            <m:t>𝛼</m:t>
                          </m:r>
                        </m:e>
                      </m:d>
                    </m:oMath>
                  </m:oMathPara>
                </a14:m>
                <a:endParaRPr lang="es-ES" spc="-5" dirty="0">
                  <a:latin typeface="Arial"/>
                  <a:cs typeface="Arial"/>
                </a:endParaRPr>
              </a:p>
            </p:txBody>
          </p:sp>
        </mc:Choice>
        <mc:Fallback xmlns="">
          <p:sp>
            <p:nvSpPr>
              <p:cNvPr id="38" name="Rectangle 37"/>
              <p:cNvSpPr>
                <a:spLocks noRot="1" noChangeAspect="1" noMove="1" noResize="1" noEditPoints="1" noAdjustHandles="1" noChangeArrowheads="1" noChangeShapeType="1" noTextEdit="1"/>
              </p:cNvSpPr>
              <p:nvPr/>
            </p:nvSpPr>
            <p:spPr>
              <a:xfrm>
                <a:off x="1466640" y="3360313"/>
                <a:ext cx="2716256" cy="401970"/>
              </a:xfrm>
              <a:prstGeom prst="rect">
                <a:avLst/>
              </a:prstGeom>
              <a:blipFill>
                <a:blip r:embed="rId3"/>
                <a:stretch>
                  <a:fillRect/>
                </a:stretch>
              </a:blipFill>
            </p:spPr>
            <p:txBody>
              <a:bodyPr/>
              <a:lstStyle/>
              <a:p>
                <a:r>
                  <a:rPr lang="en-US">
                    <a:noFill/>
                  </a:rPr>
                  <a:t> </a:t>
                </a:r>
              </a:p>
            </p:txBody>
          </p:sp>
        </mc:Fallback>
      </mc:AlternateContent>
      <p:sp>
        <p:nvSpPr>
          <p:cNvPr id="39" name="Left-Right Arrow 38"/>
          <p:cNvSpPr/>
          <p:nvPr/>
        </p:nvSpPr>
        <p:spPr>
          <a:xfrm>
            <a:off x="4182896" y="3456478"/>
            <a:ext cx="949558" cy="2875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rotWithShape="1">
          <a:blip r:embed="rId4"/>
          <a:srcRect r="55465"/>
          <a:stretch/>
        </p:blipFill>
        <p:spPr>
          <a:xfrm>
            <a:off x="6356132" y="3773296"/>
            <a:ext cx="2552268" cy="2541240"/>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2896698" y="5026513"/>
                <a:ext cx="1594283" cy="380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s-ES" b="0" i="1" spc="-5" smtClean="0">
                              <a:latin typeface="Cambria Math" panose="02040503050406030204" pitchFamily="18" charset="0"/>
                              <a:cs typeface="Arial"/>
                            </a:rPr>
                          </m:ctrlPr>
                        </m:barPr>
                        <m:e>
                          <m:r>
                            <a:rPr lang="es-ES" b="0" i="1" spc="-5" smtClean="0">
                              <a:latin typeface="Cambria Math" panose="02040503050406030204" pitchFamily="18" charset="0"/>
                              <a:cs typeface="Arial"/>
                            </a:rPr>
                            <m:t>𝑀</m:t>
                          </m:r>
                        </m:e>
                      </m:bar>
                      <m:r>
                        <a:rPr lang="es-ES" b="0" i="1" spc="-5" smtClean="0">
                          <a:latin typeface="Cambria Math" panose="02040503050406030204" pitchFamily="18" charset="0"/>
                          <a:cs typeface="Arial"/>
                        </a:rPr>
                        <m:t>=</m:t>
                      </m:r>
                      <m:r>
                        <a:rPr lang="es-ES" i="1" spc="-5">
                          <a:latin typeface="Cambria Math" panose="02040503050406030204" pitchFamily="18" charset="0"/>
                          <a:cs typeface="Arial"/>
                        </a:rPr>
                        <m:t>𝑀</m:t>
                      </m:r>
                      <m:r>
                        <a:rPr lang="en-U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 (</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𝛼</m:t>
                          </m:r>
                        </m:e>
                        <m:sup>
                          <m:r>
                            <a:rPr lang="es-ES" b="0" i="1" smtClean="0">
                              <a:latin typeface="Cambria Math" panose="02040503050406030204" pitchFamily="18" charset="0"/>
                              <a:ea typeface="Cambria Math" panose="02040503050406030204" pitchFamily="18" charset="0"/>
                            </a:rPr>
                            <m:t>𝑜</m:t>
                          </m:r>
                        </m:sup>
                      </m:sSup>
                      <m:r>
                        <a:rPr lang="es-E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896698" y="5026513"/>
                <a:ext cx="1594283" cy="380553"/>
              </a:xfrm>
              <a:prstGeom prst="rect">
                <a:avLst/>
              </a:prstGeom>
              <a:blipFill>
                <a:blip r:embed="rId5"/>
                <a:stretch>
                  <a:fillRect b="-11290"/>
                </a:stretch>
              </a:blipFill>
            </p:spPr>
            <p:txBody>
              <a:bodyPr/>
              <a:lstStyle/>
              <a:p>
                <a:r>
                  <a:rPr lang="en-US">
                    <a:noFill/>
                  </a:rPr>
                  <a:t> </a:t>
                </a:r>
              </a:p>
            </p:txBody>
          </p:sp>
        </mc:Fallback>
      </mc:AlternateContent>
      <p:cxnSp>
        <p:nvCxnSpPr>
          <p:cNvPr id="6" name="Straight Arrow Connector 5"/>
          <p:cNvCxnSpPr/>
          <p:nvPr/>
        </p:nvCxnSpPr>
        <p:spPr>
          <a:xfrm>
            <a:off x="4921464" y="4016442"/>
            <a:ext cx="13626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803097" y="5007493"/>
                <a:ext cx="1559209" cy="395814"/>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bar>
                      <m:barPr>
                        <m:ctrlPr>
                          <a:rPr lang="es-ES" b="0" i="1" spc="-5" smtClean="0">
                            <a:latin typeface="Cambria Math" panose="02040503050406030204" pitchFamily="18" charset="0"/>
                            <a:cs typeface="Arial"/>
                          </a:rPr>
                        </m:ctrlPr>
                      </m:barPr>
                      <m:e>
                        <m:r>
                          <a:rPr lang="es-ES" b="0" i="1" spc="-5" smtClean="0">
                            <a:latin typeface="Cambria Math" panose="02040503050406030204" pitchFamily="18" charset="0"/>
                            <a:cs typeface="Arial"/>
                          </a:rPr>
                          <m:t>𝑀</m:t>
                        </m:r>
                      </m:e>
                    </m:bar>
                    <m:r>
                      <a:rPr lang="es-ES" b="0" i="1" spc="-5" smtClean="0">
                        <a:latin typeface="Cambria Math" panose="02040503050406030204" pitchFamily="18" charset="0"/>
                        <a:cs typeface="Arial"/>
                      </a:rPr>
                      <m:t>=</m:t>
                    </m:r>
                    <m:r>
                      <a:rPr lang="es-ES" i="1" spc="-5">
                        <a:latin typeface="Cambria Math" panose="02040503050406030204" pitchFamily="18" charset="0"/>
                        <a:cs typeface="Arial"/>
                      </a:rPr>
                      <m:t>𝑀</m:t>
                    </m:r>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s-ES" b="0" i="1" spc="-5" smtClean="0">
                            <a:latin typeface="Cambria Math" panose="02040503050406030204" pitchFamily="18" charset="0"/>
                            <a:cs typeface="Arial"/>
                          </a:rPr>
                          <m:t>𝑗</m:t>
                        </m:r>
                        <m:r>
                          <a:rPr lang="es-ES" i="1" spc="-5">
                            <a:latin typeface="Cambria Math" panose="02040503050406030204" pitchFamily="18" charset="0"/>
                            <a:cs typeface="Arial"/>
                          </a:rPr>
                          <m:t>𝛼</m:t>
                        </m:r>
                      </m:sup>
                    </m:sSup>
                  </m:oMath>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803097" y="5007493"/>
                <a:ext cx="1559209" cy="395814"/>
              </a:xfrm>
              <a:prstGeom prst="rect">
                <a:avLst/>
              </a:prstGeom>
              <a:blipFill>
                <a:blip r:embed="rId6"/>
                <a:stretch>
                  <a:fillRect l="-2734" b="-15385"/>
                </a:stretch>
              </a:blipFill>
            </p:spPr>
            <p:txBody>
              <a:bodyPr/>
              <a:lstStyle/>
              <a:p>
                <a:r>
                  <a:rPr lang="en-US">
                    <a:noFill/>
                  </a:rPr>
                  <a:t> </a:t>
                </a:r>
              </a:p>
            </p:txBody>
          </p:sp>
        </mc:Fallback>
      </mc:AlternateContent>
      <p:cxnSp>
        <p:nvCxnSpPr>
          <p:cNvPr id="20" name="Straight Arrow Connector 19"/>
          <p:cNvCxnSpPr/>
          <p:nvPr/>
        </p:nvCxnSpPr>
        <p:spPr>
          <a:xfrm>
            <a:off x="2249060" y="5202933"/>
            <a:ext cx="647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object 27"/>
              <p:cNvSpPr txBox="1"/>
              <p:nvPr/>
            </p:nvSpPr>
            <p:spPr>
              <a:xfrm>
                <a:off x="504089" y="1335089"/>
                <a:ext cx="10781749" cy="3715120"/>
              </a:xfrm>
              <a:prstGeom prst="rect">
                <a:avLst/>
              </a:prstGeom>
            </p:spPr>
            <p:txBody>
              <a:bodyPr vert="horz" wrap="square" lIns="0" tIns="12700" rIns="0" bIns="0" rtlCol="0">
                <a:spAutoFit/>
              </a:bodyPr>
              <a:lstStyle/>
              <a:p>
                <a:pPr marL="355600" indent="-342900">
                  <a:lnSpc>
                    <a:spcPct val="150000"/>
                  </a:lnSpc>
                  <a:spcBef>
                    <a:spcPts val="100"/>
                  </a:spcBef>
                  <a:buFont typeface="Arial" panose="020B0604020202020204" pitchFamily="34" charset="0"/>
                  <a:buChar char="•"/>
                  <a:tabLst>
                    <a:tab pos="2746375" algn="l"/>
                    <a:tab pos="3133725" algn="l"/>
                    <a:tab pos="3473450" algn="l"/>
                    <a:tab pos="3985895" algn="l"/>
                    <a:tab pos="5092065" algn="l"/>
                  </a:tabLst>
                </a:pPr>
                <a:r>
                  <a:rPr lang="es-ES" sz="2000" spc="-5" dirty="0">
                    <a:cs typeface="Arial"/>
                  </a:rPr>
                  <a:t>Sine wave: </a:t>
                </a:r>
                <a14:m>
                  <m:oMath xmlns:m="http://schemas.openxmlformats.org/officeDocument/2006/math">
                    <m:r>
                      <a:rPr lang="es-ES" sz="2000" b="0" i="1" spc="-5" smtClean="0">
                        <a:latin typeface="Cambria Math" panose="02040503050406030204" pitchFamily="18" charset="0"/>
                        <a:cs typeface="Arial"/>
                      </a:rPr>
                      <m:t>𝑚</m:t>
                    </m:r>
                    <m:d>
                      <m:dPr>
                        <m:ctrlPr>
                          <a:rPr lang="es-ES" sz="2000" b="0" i="1" spc="-5" smtClean="0">
                            <a:latin typeface="Cambria Math" panose="02040503050406030204" pitchFamily="18" charset="0"/>
                            <a:cs typeface="Arial"/>
                          </a:rPr>
                        </m:ctrlPr>
                      </m:dPr>
                      <m:e>
                        <m:r>
                          <a:rPr lang="es-ES" sz="2000" b="0" i="1" spc="-5" smtClean="0">
                            <a:latin typeface="Cambria Math" panose="02040503050406030204" pitchFamily="18" charset="0"/>
                            <a:cs typeface="Arial"/>
                          </a:rPr>
                          <m:t>𝑡</m:t>
                        </m:r>
                      </m:e>
                    </m:d>
                    <m:r>
                      <a:rPr lang="es-ES" sz="2000" b="0" i="1" spc="-5" smtClean="0">
                        <a:latin typeface="Cambria Math" panose="02040503050406030204" pitchFamily="18" charset="0"/>
                        <a:cs typeface="Arial"/>
                      </a:rPr>
                      <m:t>=</m:t>
                    </m:r>
                    <m:rad>
                      <m:radPr>
                        <m:degHide m:val="on"/>
                        <m:ctrlPr>
                          <a:rPr lang="es-ES" sz="2000" b="0" i="1" spc="-5" smtClean="0">
                            <a:latin typeface="Cambria Math" panose="02040503050406030204" pitchFamily="18" charset="0"/>
                            <a:cs typeface="Arial"/>
                          </a:rPr>
                        </m:ctrlPr>
                      </m:radPr>
                      <m:deg/>
                      <m:e>
                        <m:r>
                          <a:rPr lang="es-ES" sz="2000" b="0" i="1" spc="-5" smtClean="0">
                            <a:latin typeface="Cambria Math" panose="02040503050406030204" pitchFamily="18" charset="0"/>
                            <a:cs typeface="Arial"/>
                          </a:rPr>
                          <m:t>2</m:t>
                        </m:r>
                      </m:e>
                    </m:rad>
                    <m:r>
                      <a:rPr lang="es-ES" sz="2000" b="0" i="1" spc="-5" smtClean="0">
                        <a:latin typeface="Cambria Math" panose="02040503050406030204" pitchFamily="18" charset="0"/>
                        <a:cs typeface="Arial"/>
                      </a:rPr>
                      <m:t>𝑀</m:t>
                    </m:r>
                    <m:r>
                      <m:rPr>
                        <m:sty m:val="p"/>
                      </m:rPr>
                      <a:rPr lang="es-ES" sz="2000" b="0" i="0" spc="-5" smtClean="0">
                        <a:latin typeface="Cambria Math" panose="02040503050406030204" pitchFamily="18" charset="0"/>
                        <a:cs typeface="Arial"/>
                      </a:rPr>
                      <m:t>cos</m:t>
                    </m:r>
                    <m:d>
                      <m:dPr>
                        <m:ctrlPr>
                          <a:rPr lang="es-ES" sz="2000" b="0" i="1" spc="-5" smtClean="0">
                            <a:latin typeface="Cambria Math" panose="02040503050406030204" pitchFamily="18" charset="0"/>
                            <a:cs typeface="Arial"/>
                          </a:rPr>
                        </m:ctrlPr>
                      </m:dPr>
                      <m:e>
                        <m:r>
                          <a:rPr lang="es-ES" sz="2000" b="0" i="1" spc="-5" smtClean="0">
                            <a:latin typeface="Cambria Math" panose="02040503050406030204" pitchFamily="18" charset="0"/>
                            <a:cs typeface="Arial"/>
                          </a:rPr>
                          <m:t>𝜔</m:t>
                        </m:r>
                        <m:r>
                          <a:rPr lang="es-ES" sz="2000" b="0" i="1" spc="-5" smtClean="0">
                            <a:latin typeface="Cambria Math" panose="02040503050406030204" pitchFamily="18" charset="0"/>
                            <a:cs typeface="Arial"/>
                          </a:rPr>
                          <m:t>𝑡</m:t>
                        </m:r>
                        <m:r>
                          <a:rPr lang="es-ES" sz="2000" b="0" i="1" spc="-5" smtClean="0">
                            <a:latin typeface="Cambria Math" panose="02040503050406030204" pitchFamily="18" charset="0"/>
                            <a:cs typeface="Arial"/>
                          </a:rPr>
                          <m:t>+</m:t>
                        </m:r>
                        <m:r>
                          <a:rPr lang="es-ES" sz="2000" b="0" i="1" spc="-5" smtClean="0">
                            <a:latin typeface="Cambria Math" panose="02040503050406030204" pitchFamily="18" charset="0"/>
                            <a:cs typeface="Arial"/>
                          </a:rPr>
                          <m:t>𝛼</m:t>
                        </m:r>
                      </m:e>
                    </m:d>
                  </m:oMath>
                </a14:m>
                <a:endParaRPr lang="es-ES" sz="2000" b="0" spc="-5" dirty="0">
                  <a:cs typeface="Arial"/>
                </a:endParaRPr>
              </a:p>
              <a:p>
                <a:pPr marL="355600" indent="-342900">
                  <a:lnSpc>
                    <a:spcPct val="150000"/>
                  </a:lnSpc>
                  <a:spcBef>
                    <a:spcPts val="100"/>
                  </a:spcBef>
                  <a:buFont typeface="Arial" panose="020B0604020202020204" pitchFamily="34" charset="0"/>
                  <a:buChar char="•"/>
                  <a:tabLst>
                    <a:tab pos="2746375" algn="l"/>
                    <a:tab pos="3133725" algn="l"/>
                    <a:tab pos="3473450" algn="l"/>
                    <a:tab pos="3985895" algn="l"/>
                    <a:tab pos="5092065" algn="l"/>
                  </a:tabLst>
                </a:pPr>
                <a:r>
                  <a:rPr lang="es-ES" sz="2000" b="0" spc="-5" dirty="0">
                    <a:cs typeface="Arial"/>
                  </a:rPr>
                  <a:t>Euler formula: </a:t>
                </a:r>
                <a14:m>
                  <m:oMath xmlns:m="http://schemas.openxmlformats.org/officeDocument/2006/math">
                    <m:sSup>
                      <m:sSupPr>
                        <m:ctrlPr>
                          <a:rPr lang="es-ES" sz="2000" b="0" i="1" spc="-5" smtClean="0">
                            <a:latin typeface="Cambria Math" panose="02040503050406030204" pitchFamily="18" charset="0"/>
                            <a:cs typeface="Arial"/>
                          </a:rPr>
                        </m:ctrlPr>
                      </m:sSupPr>
                      <m:e>
                        <m:r>
                          <a:rPr lang="es-ES" sz="2000" b="0" i="1" spc="-5" smtClean="0">
                            <a:latin typeface="Cambria Math" panose="02040503050406030204" pitchFamily="18" charset="0"/>
                            <a:cs typeface="Arial"/>
                          </a:rPr>
                          <m:t>𝑒</m:t>
                        </m:r>
                      </m:e>
                      <m:sup>
                        <m:r>
                          <a:rPr lang="es-ES" sz="2000" b="0" i="1" spc="-5" smtClean="0">
                            <a:latin typeface="Cambria Math" panose="02040503050406030204" pitchFamily="18" charset="0"/>
                            <a:cs typeface="Arial"/>
                          </a:rPr>
                          <m:t>𝑗𝑥</m:t>
                        </m:r>
                      </m:sup>
                    </m:sSup>
                    <m:r>
                      <a:rPr lang="es-ES" sz="2000" b="0" i="1" spc="-5" smtClean="0">
                        <a:latin typeface="Cambria Math" panose="02040503050406030204" pitchFamily="18" charset="0"/>
                        <a:cs typeface="Arial"/>
                      </a:rPr>
                      <m:t>=</m:t>
                    </m:r>
                    <m:r>
                      <m:rPr>
                        <m:sty m:val="p"/>
                      </m:rPr>
                      <a:rPr lang="es-ES" sz="2000" b="0" i="0" spc="-5" smtClean="0">
                        <a:latin typeface="Cambria Math" panose="02040503050406030204" pitchFamily="18" charset="0"/>
                        <a:cs typeface="Arial"/>
                      </a:rPr>
                      <m:t>cos</m:t>
                    </m:r>
                    <m:r>
                      <a:rPr lang="es-ES" sz="2000" b="0" i="1" spc="-5" smtClean="0">
                        <a:latin typeface="Cambria Math" panose="02040503050406030204" pitchFamily="18" charset="0"/>
                        <a:cs typeface="Arial"/>
                      </a:rPr>
                      <m:t>𝑥</m:t>
                    </m:r>
                    <m:r>
                      <a:rPr lang="es-ES" sz="2000" b="0" i="1" spc="-5" smtClean="0">
                        <a:latin typeface="Cambria Math" panose="02040503050406030204" pitchFamily="18" charset="0"/>
                        <a:cs typeface="Arial"/>
                      </a:rPr>
                      <m:t>+</m:t>
                    </m:r>
                    <m:r>
                      <a:rPr lang="es-ES" sz="2000" b="0" i="1" spc="-5" smtClean="0">
                        <a:latin typeface="Cambria Math" panose="02040503050406030204" pitchFamily="18" charset="0"/>
                        <a:cs typeface="Arial"/>
                      </a:rPr>
                      <m:t>𝑗</m:t>
                    </m:r>
                    <m:r>
                      <m:rPr>
                        <m:sty m:val="p"/>
                      </m:rPr>
                      <a:rPr lang="es-ES" sz="2000" b="0" i="0" spc="-5" smtClean="0">
                        <a:latin typeface="Cambria Math" panose="02040503050406030204" pitchFamily="18" charset="0"/>
                        <a:cs typeface="Arial"/>
                      </a:rPr>
                      <m:t>sin</m:t>
                    </m:r>
                    <m:r>
                      <a:rPr lang="es-ES" sz="2000" b="0" i="1" spc="-5" smtClean="0">
                        <a:latin typeface="Cambria Math" panose="02040503050406030204" pitchFamily="18" charset="0"/>
                        <a:cs typeface="Arial"/>
                      </a:rPr>
                      <m:t>𝑥</m:t>
                    </m:r>
                  </m:oMath>
                </a14:m>
                <a:r>
                  <a:rPr lang="es-ES" sz="2000" b="0" spc="-5" dirty="0">
                    <a:cs typeface="Arial"/>
                  </a:rPr>
                  <a:t>		</a:t>
                </a:r>
                <a14:m>
                  <m:oMath xmlns:m="http://schemas.openxmlformats.org/officeDocument/2006/math">
                    <m:r>
                      <a:rPr lang="es-ES" sz="2000" b="0" i="1" spc="-5" smtClean="0">
                        <a:latin typeface="Cambria Math" panose="02040503050406030204" pitchFamily="18" charset="0"/>
                        <a:cs typeface="Arial"/>
                      </a:rPr>
                      <m:t>𝑗</m:t>
                    </m:r>
                    <m:r>
                      <a:rPr lang="es-ES" sz="2000" b="0" i="1" spc="-5" smtClean="0">
                        <a:latin typeface="Cambria Math" panose="02040503050406030204" pitchFamily="18" charset="0"/>
                        <a:cs typeface="Arial"/>
                      </a:rPr>
                      <m:t>=</m:t>
                    </m:r>
                    <m:rad>
                      <m:radPr>
                        <m:degHide m:val="on"/>
                        <m:ctrlPr>
                          <a:rPr lang="es-ES" sz="2000" b="0" i="1" spc="-5" smtClean="0">
                            <a:latin typeface="Cambria Math" panose="02040503050406030204" pitchFamily="18" charset="0"/>
                            <a:cs typeface="Arial"/>
                          </a:rPr>
                        </m:ctrlPr>
                      </m:radPr>
                      <m:deg/>
                      <m:e>
                        <m:r>
                          <a:rPr lang="es-ES" sz="2000" b="0" i="1" spc="-5" smtClean="0">
                            <a:latin typeface="Cambria Math" panose="02040503050406030204" pitchFamily="18" charset="0"/>
                            <a:cs typeface="Arial"/>
                          </a:rPr>
                          <m:t>−1</m:t>
                        </m:r>
                      </m:e>
                    </m:rad>
                  </m:oMath>
                </a14:m>
                <a:endParaRPr lang="es-ES" sz="2000" b="0" spc="-5" dirty="0">
                  <a:cs typeface="Arial"/>
                </a:endParaRPr>
              </a:p>
              <a:p>
                <a:pPr marL="355600" indent="-342900">
                  <a:lnSpc>
                    <a:spcPct val="150000"/>
                  </a:lnSpc>
                  <a:spcBef>
                    <a:spcPts val="100"/>
                  </a:spcBef>
                  <a:buFont typeface="Arial" panose="020B0604020202020204" pitchFamily="34" charset="0"/>
                  <a:buChar char="•"/>
                  <a:tabLst>
                    <a:tab pos="2746375" algn="l"/>
                    <a:tab pos="3133725" algn="l"/>
                    <a:tab pos="3473450" algn="l"/>
                    <a:tab pos="3985895" algn="l"/>
                    <a:tab pos="5092065" algn="l"/>
                  </a:tabLst>
                </a:pPr>
                <a:r>
                  <a:rPr lang="en-US" sz="2000" spc="-5" dirty="0">
                    <a:cs typeface="Arial"/>
                  </a:rPr>
                  <a:t>Combining both equations:</a:t>
                </a:r>
              </a:p>
              <a:p>
                <a:pPr marL="355600" indent="-342900">
                  <a:lnSpc>
                    <a:spcPct val="150000"/>
                  </a:lnSpc>
                  <a:spcBef>
                    <a:spcPts val="100"/>
                  </a:spcBef>
                  <a:buFont typeface="Arial" panose="020B0604020202020204" pitchFamily="34" charset="0"/>
                  <a:buChar char="•"/>
                  <a:tabLst>
                    <a:tab pos="2746375" algn="l"/>
                    <a:tab pos="3133725" algn="l"/>
                    <a:tab pos="3473450" algn="l"/>
                    <a:tab pos="3985895" algn="l"/>
                    <a:tab pos="5092065" algn="l"/>
                  </a:tabLst>
                </a:pPr>
                <a14:m>
                  <m:oMath xmlns:m="http://schemas.openxmlformats.org/officeDocument/2006/math">
                    <m:r>
                      <a:rPr lang="es-ES" b="0" i="1" spc="-5" smtClean="0">
                        <a:latin typeface="Cambria Math" panose="02040503050406030204" pitchFamily="18" charset="0"/>
                        <a:cs typeface="Arial"/>
                      </a:rPr>
                      <m:t>𝑚</m:t>
                    </m:r>
                    <m:d>
                      <m:dPr>
                        <m:ctrlPr>
                          <a:rPr lang="es-ES" b="0" i="1" spc="-5" smtClean="0">
                            <a:latin typeface="Cambria Math" panose="02040503050406030204" pitchFamily="18" charset="0"/>
                            <a:cs typeface="Arial"/>
                          </a:rPr>
                        </m:ctrlPr>
                      </m:dPr>
                      <m:e>
                        <m:r>
                          <a:rPr lang="es-ES" b="0" i="1" spc="-5" smtClean="0">
                            <a:latin typeface="Cambria Math" panose="02040503050406030204" pitchFamily="18" charset="0"/>
                            <a:cs typeface="Arial"/>
                          </a:rPr>
                          <m:t>𝑡</m:t>
                        </m:r>
                      </m:e>
                    </m:d>
                    <m:r>
                      <a:rPr lang="es-ES" b="0" i="1" spc="-5" smtClean="0">
                        <a:latin typeface="Cambria Math" panose="02040503050406030204" pitchFamily="18" charset="0"/>
                        <a:cs typeface="Arial"/>
                      </a:rPr>
                      <m:t>=</m:t>
                    </m:r>
                    <m:r>
                      <m:rPr>
                        <m:sty m:val="p"/>
                      </m:rPr>
                      <a:rPr lang="es-ES" b="0" i="0" spc="-5" smtClean="0">
                        <a:latin typeface="Cambria Math" panose="02040503050406030204" pitchFamily="18" charset="0"/>
                        <a:cs typeface="Arial"/>
                      </a:rPr>
                      <m:t>Re</m:t>
                    </m:r>
                    <m:d>
                      <m:dPr>
                        <m:begChr m:val="{"/>
                        <m:endChr m:val="}"/>
                        <m:ctrlPr>
                          <a:rPr lang="es-ES" b="0" i="1" spc="-5" smtClean="0">
                            <a:latin typeface="Cambria Math" panose="02040503050406030204" pitchFamily="18" charset="0"/>
                            <a:cs typeface="Arial"/>
                          </a:rPr>
                        </m:ctrlPr>
                      </m:dPr>
                      <m:e>
                        <m:rad>
                          <m:radPr>
                            <m:degHide m:val="on"/>
                            <m:ctrlPr>
                              <a:rPr lang="es-ES" i="1" spc="-5">
                                <a:latin typeface="Cambria Math" panose="02040503050406030204" pitchFamily="18" charset="0"/>
                                <a:cs typeface="Arial"/>
                              </a:rPr>
                            </m:ctrlPr>
                          </m:radPr>
                          <m:deg/>
                          <m:e>
                            <m:r>
                              <a:rPr lang="es-ES" i="1" spc="-5">
                                <a:latin typeface="Cambria Math" panose="02040503050406030204" pitchFamily="18" charset="0"/>
                                <a:cs typeface="Arial"/>
                              </a:rPr>
                              <m:t>2</m:t>
                            </m:r>
                          </m:e>
                        </m:rad>
                        <m:r>
                          <a:rPr lang="es-ES" i="1" spc="-5">
                            <a:latin typeface="Cambria Math" panose="02040503050406030204" pitchFamily="18" charset="0"/>
                            <a:cs typeface="Arial"/>
                          </a:rPr>
                          <m:t>𝑀</m:t>
                        </m:r>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s-ES" i="1" spc="-5">
                                <a:latin typeface="Cambria Math" panose="02040503050406030204" pitchFamily="18" charset="0"/>
                                <a:cs typeface="Arial"/>
                              </a:rPr>
                              <m:t>𝑗</m:t>
                            </m:r>
                            <m:r>
                              <a:rPr lang="es-ES" b="0" i="1" spc="-5" smtClean="0">
                                <a:latin typeface="Cambria Math" panose="02040503050406030204" pitchFamily="18" charset="0"/>
                                <a:cs typeface="Arial"/>
                              </a:rPr>
                              <m:t>(</m:t>
                            </m:r>
                            <m:r>
                              <a:rPr lang="es-ES" b="0" i="1" spc="-5" smtClean="0">
                                <a:latin typeface="Cambria Math" panose="02040503050406030204" pitchFamily="18" charset="0"/>
                                <a:cs typeface="Arial"/>
                              </a:rPr>
                              <m:t>𝜔</m:t>
                            </m:r>
                            <m:r>
                              <a:rPr lang="es-ES" b="0" i="1" spc="-5" smtClean="0">
                                <a:latin typeface="Cambria Math" panose="02040503050406030204" pitchFamily="18" charset="0"/>
                                <a:cs typeface="Arial"/>
                              </a:rPr>
                              <m:t>𝑡</m:t>
                            </m:r>
                            <m:r>
                              <a:rPr lang="es-ES" b="0" i="1" spc="-5" smtClean="0">
                                <a:latin typeface="Cambria Math" panose="02040503050406030204" pitchFamily="18" charset="0"/>
                                <a:cs typeface="Arial"/>
                              </a:rPr>
                              <m:t>+</m:t>
                            </m:r>
                            <m:r>
                              <a:rPr lang="es-ES" b="0" i="1" spc="-5" smtClean="0">
                                <a:latin typeface="Cambria Math" panose="02040503050406030204" pitchFamily="18" charset="0"/>
                                <a:cs typeface="Arial"/>
                              </a:rPr>
                              <m:t>𝛼</m:t>
                            </m:r>
                            <m:r>
                              <a:rPr lang="es-ES" b="0" i="1" spc="-5" smtClean="0">
                                <a:latin typeface="Cambria Math" panose="02040503050406030204" pitchFamily="18" charset="0"/>
                                <a:cs typeface="Arial"/>
                              </a:rPr>
                              <m:t>)</m:t>
                            </m:r>
                          </m:sup>
                        </m:sSup>
                      </m:e>
                    </m:d>
                  </m:oMath>
                </a14:m>
                <a:r>
                  <a:rPr lang="es-ES" b="0" spc="-5" dirty="0">
                    <a:cs typeface="Arial"/>
                  </a:rPr>
                  <a:t>= </a:t>
                </a:r>
                <a14:m>
                  <m:oMath xmlns:m="http://schemas.openxmlformats.org/officeDocument/2006/math">
                    <m:r>
                      <m:rPr>
                        <m:sty m:val="p"/>
                      </m:rPr>
                      <a:rPr lang="es-ES" spc="-5">
                        <a:latin typeface="Cambria Math" panose="02040503050406030204" pitchFamily="18" charset="0"/>
                        <a:cs typeface="Arial"/>
                      </a:rPr>
                      <m:t>Re</m:t>
                    </m:r>
                    <m:d>
                      <m:dPr>
                        <m:begChr m:val="{"/>
                        <m:endChr m:val="}"/>
                        <m:ctrlPr>
                          <a:rPr lang="es-ES" i="1" spc="-5">
                            <a:latin typeface="Cambria Math" panose="02040503050406030204" pitchFamily="18" charset="0"/>
                            <a:cs typeface="Arial"/>
                          </a:rPr>
                        </m:ctrlPr>
                      </m:dPr>
                      <m:e>
                        <m:rad>
                          <m:radPr>
                            <m:degHide m:val="on"/>
                            <m:ctrlPr>
                              <a:rPr lang="es-ES" i="1" spc="-5">
                                <a:latin typeface="Cambria Math" panose="02040503050406030204" pitchFamily="18" charset="0"/>
                                <a:cs typeface="Arial"/>
                              </a:rPr>
                            </m:ctrlPr>
                          </m:radPr>
                          <m:deg/>
                          <m:e>
                            <m:r>
                              <a:rPr lang="es-ES" i="1" spc="-5">
                                <a:latin typeface="Cambria Math" panose="02040503050406030204" pitchFamily="18" charset="0"/>
                                <a:cs typeface="Arial"/>
                              </a:rPr>
                              <m:t>2</m:t>
                            </m:r>
                          </m:e>
                        </m:rad>
                        <m:r>
                          <a:rPr lang="es-ES" i="1" spc="-5">
                            <a:latin typeface="Cambria Math" panose="02040503050406030204" pitchFamily="18" charset="0"/>
                            <a:cs typeface="Arial"/>
                          </a:rPr>
                          <m:t>𝑀</m:t>
                        </m:r>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s-ES" b="0" i="1" spc="-5" smtClean="0">
                                <a:latin typeface="Cambria Math" panose="02040503050406030204" pitchFamily="18" charset="0"/>
                                <a:cs typeface="Arial"/>
                              </a:rPr>
                              <m:t>(</m:t>
                            </m:r>
                            <m:r>
                              <a:rPr lang="es-ES" i="1" spc="-5">
                                <a:latin typeface="Cambria Math" panose="02040503050406030204" pitchFamily="18" charset="0"/>
                                <a:cs typeface="Arial"/>
                              </a:rPr>
                              <m:t>𝑗</m:t>
                            </m:r>
                            <m:r>
                              <a:rPr lang="es-ES" i="1" spc="-5">
                                <a:latin typeface="Cambria Math" panose="02040503050406030204" pitchFamily="18" charset="0"/>
                                <a:cs typeface="Arial"/>
                              </a:rPr>
                              <m:t>𝜔</m:t>
                            </m:r>
                            <m:r>
                              <a:rPr lang="es-ES" i="1" spc="-5">
                                <a:latin typeface="Cambria Math" panose="02040503050406030204" pitchFamily="18" charset="0"/>
                                <a:cs typeface="Arial"/>
                              </a:rPr>
                              <m:t>𝑡</m:t>
                            </m:r>
                            <m:r>
                              <a:rPr lang="es-ES" i="1" spc="-5">
                                <a:latin typeface="Cambria Math" panose="02040503050406030204" pitchFamily="18" charset="0"/>
                                <a:cs typeface="Arial"/>
                              </a:rPr>
                              <m:t>+</m:t>
                            </m:r>
                            <m:r>
                              <a:rPr lang="es-ES" b="0" i="1" spc="-5" smtClean="0">
                                <a:latin typeface="Cambria Math" panose="02040503050406030204" pitchFamily="18" charset="0"/>
                                <a:cs typeface="Arial"/>
                              </a:rPr>
                              <m:t>𝑗</m:t>
                            </m:r>
                            <m:r>
                              <a:rPr lang="es-ES" i="1" spc="-5">
                                <a:latin typeface="Cambria Math" panose="02040503050406030204" pitchFamily="18" charset="0"/>
                                <a:cs typeface="Arial"/>
                              </a:rPr>
                              <m:t>𝛼</m:t>
                            </m:r>
                            <m:r>
                              <a:rPr lang="es-ES" i="1" spc="-5">
                                <a:latin typeface="Cambria Math" panose="02040503050406030204" pitchFamily="18" charset="0"/>
                                <a:cs typeface="Arial"/>
                              </a:rPr>
                              <m:t>)</m:t>
                            </m:r>
                          </m:sup>
                        </m:sSup>
                      </m:e>
                    </m:d>
                  </m:oMath>
                </a14:m>
                <a:r>
                  <a:rPr lang="es-ES" b="0" spc="-5" dirty="0">
                    <a:cs typeface="Arial"/>
                  </a:rPr>
                  <a:t>= </a:t>
                </a:r>
                <a14:m>
                  <m:oMath xmlns:m="http://schemas.openxmlformats.org/officeDocument/2006/math">
                    <m:r>
                      <m:rPr>
                        <m:sty m:val="p"/>
                      </m:rPr>
                      <a:rPr lang="es-ES" spc="-5">
                        <a:latin typeface="Cambria Math" panose="02040503050406030204" pitchFamily="18" charset="0"/>
                        <a:cs typeface="Arial"/>
                      </a:rPr>
                      <m:t>Re</m:t>
                    </m:r>
                    <m:d>
                      <m:dPr>
                        <m:begChr m:val="{"/>
                        <m:endChr m:val="}"/>
                        <m:ctrlPr>
                          <a:rPr lang="es-ES" i="1" spc="-5">
                            <a:latin typeface="Cambria Math" panose="02040503050406030204" pitchFamily="18" charset="0"/>
                            <a:cs typeface="Arial"/>
                          </a:rPr>
                        </m:ctrlPr>
                      </m:dPr>
                      <m:e>
                        <m:rad>
                          <m:radPr>
                            <m:degHide m:val="on"/>
                            <m:ctrlPr>
                              <a:rPr lang="es-ES" i="1" spc="-5">
                                <a:latin typeface="Cambria Math" panose="02040503050406030204" pitchFamily="18" charset="0"/>
                                <a:cs typeface="Arial"/>
                              </a:rPr>
                            </m:ctrlPr>
                          </m:radPr>
                          <m:deg/>
                          <m:e>
                            <m:r>
                              <a:rPr lang="es-ES" i="1" spc="-5">
                                <a:latin typeface="Cambria Math" panose="02040503050406030204" pitchFamily="18" charset="0"/>
                                <a:cs typeface="Arial"/>
                              </a:rPr>
                              <m:t>2</m:t>
                            </m:r>
                          </m:e>
                        </m:rad>
                        <m:r>
                          <a:rPr lang="es-ES" i="1" spc="-5">
                            <a:latin typeface="Cambria Math" panose="02040503050406030204" pitchFamily="18" charset="0"/>
                            <a:cs typeface="Arial"/>
                          </a:rPr>
                          <m:t>𝑀</m:t>
                        </m:r>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s-ES" i="1" spc="-5">
                                <a:latin typeface="Cambria Math" panose="02040503050406030204" pitchFamily="18" charset="0"/>
                                <a:cs typeface="Arial"/>
                              </a:rPr>
                              <m:t>𝑗</m:t>
                            </m:r>
                            <m:r>
                              <a:rPr lang="es-ES" i="1" spc="-5">
                                <a:latin typeface="Cambria Math" panose="02040503050406030204" pitchFamily="18" charset="0"/>
                                <a:cs typeface="Arial"/>
                              </a:rPr>
                              <m:t>𝜔</m:t>
                            </m:r>
                            <m:r>
                              <a:rPr lang="es-ES" i="1" spc="-5">
                                <a:latin typeface="Cambria Math" panose="02040503050406030204" pitchFamily="18" charset="0"/>
                                <a:cs typeface="Arial"/>
                              </a:rPr>
                              <m:t>𝑡</m:t>
                            </m:r>
                          </m:sup>
                        </m:sSup>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n-US" b="0" i="1" spc="-5" smtClean="0">
                                <a:latin typeface="Cambria Math" panose="02040503050406030204" pitchFamily="18" charset="0"/>
                                <a:cs typeface="Arial"/>
                              </a:rPr>
                              <m:t>𝑗</m:t>
                            </m:r>
                            <m:r>
                              <a:rPr lang="es-ES" i="1" spc="-5">
                                <a:latin typeface="Cambria Math" panose="02040503050406030204" pitchFamily="18" charset="0"/>
                                <a:cs typeface="Arial"/>
                              </a:rPr>
                              <m:t>𝛼</m:t>
                            </m:r>
                          </m:sup>
                        </m:sSup>
                      </m:e>
                    </m:d>
                  </m:oMath>
                </a14:m>
                <a:r>
                  <a:rPr lang="es-ES" b="0" spc="-5" dirty="0">
                    <a:cs typeface="Arial"/>
                  </a:rPr>
                  <a:t>=</a:t>
                </a:r>
                <a14:m>
                  <m:oMath xmlns:m="http://schemas.openxmlformats.org/officeDocument/2006/math">
                    <m:r>
                      <m:rPr>
                        <m:sty m:val="p"/>
                      </m:rPr>
                      <a:rPr lang="es-ES" spc="-5" smtClean="0">
                        <a:latin typeface="Cambria Math" panose="02040503050406030204" pitchFamily="18" charset="0"/>
                        <a:cs typeface="Arial"/>
                      </a:rPr>
                      <m:t>R</m:t>
                    </m:r>
                    <m:r>
                      <m:rPr>
                        <m:sty m:val="p"/>
                      </m:rPr>
                      <a:rPr lang="es-ES" spc="-5">
                        <a:latin typeface="Cambria Math" panose="02040503050406030204" pitchFamily="18" charset="0"/>
                        <a:cs typeface="Arial"/>
                      </a:rPr>
                      <m:t>e</m:t>
                    </m:r>
                    <m:d>
                      <m:dPr>
                        <m:begChr m:val="{"/>
                        <m:endChr m:val="}"/>
                        <m:ctrlPr>
                          <a:rPr lang="es-ES" i="1" spc="-5">
                            <a:latin typeface="Cambria Math" panose="02040503050406030204" pitchFamily="18" charset="0"/>
                            <a:cs typeface="Arial"/>
                          </a:rPr>
                        </m:ctrlPr>
                      </m:dPr>
                      <m:e>
                        <m:rad>
                          <m:radPr>
                            <m:degHide m:val="on"/>
                            <m:ctrlPr>
                              <a:rPr lang="es-ES" i="1" spc="-5">
                                <a:latin typeface="Cambria Math" panose="02040503050406030204" pitchFamily="18" charset="0"/>
                                <a:cs typeface="Arial"/>
                              </a:rPr>
                            </m:ctrlPr>
                          </m:radPr>
                          <m:deg/>
                          <m:e>
                            <m:r>
                              <a:rPr lang="es-ES" i="1" spc="-5">
                                <a:latin typeface="Cambria Math" panose="02040503050406030204" pitchFamily="18" charset="0"/>
                                <a:cs typeface="Arial"/>
                              </a:rPr>
                              <m:t>2</m:t>
                            </m:r>
                          </m:e>
                        </m:rad>
                        <m:bar>
                          <m:barPr>
                            <m:ctrlPr>
                              <a:rPr lang="es-ES" i="1" spc="-5" smtClean="0">
                                <a:latin typeface="Cambria Math" panose="02040503050406030204" pitchFamily="18" charset="0"/>
                                <a:cs typeface="Arial"/>
                              </a:rPr>
                            </m:ctrlPr>
                          </m:barPr>
                          <m:e>
                            <m:r>
                              <a:rPr lang="es-ES" b="0" i="1" spc="-5" smtClean="0">
                                <a:latin typeface="Cambria Math" panose="02040503050406030204" pitchFamily="18" charset="0"/>
                                <a:cs typeface="Arial"/>
                              </a:rPr>
                              <m:t>𝑀</m:t>
                            </m:r>
                          </m:e>
                        </m:bar>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s-ES" i="1" spc="-5">
                                <a:latin typeface="Cambria Math" panose="02040503050406030204" pitchFamily="18" charset="0"/>
                                <a:cs typeface="Arial"/>
                              </a:rPr>
                              <m:t>𝑗</m:t>
                            </m:r>
                            <m:r>
                              <a:rPr lang="es-ES" i="1" spc="-5">
                                <a:latin typeface="Cambria Math" panose="02040503050406030204" pitchFamily="18" charset="0"/>
                                <a:cs typeface="Arial"/>
                              </a:rPr>
                              <m:t>𝜔</m:t>
                            </m:r>
                            <m:r>
                              <a:rPr lang="es-ES" i="1" spc="-5">
                                <a:latin typeface="Cambria Math" panose="02040503050406030204" pitchFamily="18" charset="0"/>
                                <a:cs typeface="Arial"/>
                              </a:rPr>
                              <m:t>𝑡</m:t>
                            </m:r>
                          </m:sup>
                        </m:sSup>
                      </m:e>
                    </m:d>
                  </m:oMath>
                </a14:m>
                <a:endParaRPr lang="es-ES" b="0" spc="-5" dirty="0">
                  <a:cs typeface="Arial"/>
                </a:endParaRPr>
              </a:p>
              <a:p>
                <a:pPr marL="355600" indent="-342900">
                  <a:lnSpc>
                    <a:spcPct val="150000"/>
                  </a:lnSpc>
                  <a:spcBef>
                    <a:spcPts val="100"/>
                  </a:spcBef>
                  <a:buFont typeface="Arial" panose="020B0604020202020204" pitchFamily="34" charset="0"/>
                  <a:buChar char="•"/>
                  <a:tabLst>
                    <a:tab pos="2746375" algn="l"/>
                    <a:tab pos="3133725" algn="l"/>
                    <a:tab pos="3473450" algn="l"/>
                    <a:tab pos="3985895" algn="l"/>
                    <a:tab pos="5092065" algn="l"/>
                  </a:tabLst>
                </a:pPr>
                <a:r>
                  <a:rPr lang="es-ES" spc="-5" dirty="0" err="1">
                    <a:cs typeface="Arial"/>
                  </a:rPr>
                  <a:t>Then</a:t>
                </a:r>
                <a:r>
                  <a:rPr lang="es-ES" spc="-5" dirty="0">
                    <a:cs typeface="Arial"/>
                  </a:rPr>
                  <a:t>:</a:t>
                </a:r>
              </a:p>
              <a:p>
                <a:pPr marL="355600" indent="-342900">
                  <a:lnSpc>
                    <a:spcPct val="150000"/>
                  </a:lnSpc>
                  <a:spcBef>
                    <a:spcPts val="100"/>
                  </a:spcBef>
                  <a:buFont typeface="Arial" panose="020B0604020202020204" pitchFamily="34" charset="0"/>
                  <a:buChar char="•"/>
                  <a:tabLst>
                    <a:tab pos="2746375" algn="l"/>
                    <a:tab pos="3133725" algn="l"/>
                    <a:tab pos="3473450" algn="l"/>
                    <a:tab pos="3985895" algn="l"/>
                    <a:tab pos="5092065" algn="l"/>
                  </a:tabLst>
                </a:pPr>
                <a:r>
                  <a:rPr lang="en-US" b="0" spc="-5" dirty="0">
                    <a:cs typeface="Arial"/>
                  </a:rPr>
                  <a:t>Graphic representation (counter-clockwise)</a:t>
                </a:r>
              </a:p>
              <a:p>
                <a:pPr marL="355600" indent="-342900">
                  <a:lnSpc>
                    <a:spcPct val="150000"/>
                  </a:lnSpc>
                  <a:spcBef>
                    <a:spcPts val="100"/>
                  </a:spcBef>
                  <a:buFont typeface="Arial" panose="020B0604020202020204" pitchFamily="34" charset="0"/>
                  <a:buChar char="•"/>
                  <a:tabLst>
                    <a:tab pos="2746375" algn="l"/>
                    <a:tab pos="3133725" algn="l"/>
                    <a:tab pos="3473450" algn="l"/>
                    <a:tab pos="3985895" algn="l"/>
                    <a:tab pos="5092065" algn="l"/>
                  </a:tabLst>
                </a:pPr>
                <a:r>
                  <a:rPr lang="en-US" spc="-5" dirty="0">
                    <a:cs typeface="Arial"/>
                  </a:rPr>
                  <a:t>It can also be expressed in a simplified manner (usually with</a:t>
                </a:r>
                <a:br>
                  <a:rPr lang="en-US" spc="-5" dirty="0">
                    <a:cs typeface="Arial"/>
                  </a:rPr>
                </a:br>
                <a:r>
                  <a:rPr lang="en-US" spc="-5" dirty="0">
                    <a:cs typeface="Arial"/>
                  </a:rPr>
                  <a:t>the angle expressed in degrees:</a:t>
                </a:r>
                <a:endParaRPr lang="es-ES" sz="2000" b="0" spc="-5" dirty="0">
                  <a:cs typeface="Arial"/>
                </a:endParaRPr>
              </a:p>
            </p:txBody>
          </p:sp>
        </mc:Choice>
        <mc:Fallback xmlns="">
          <p:sp>
            <p:nvSpPr>
              <p:cNvPr id="27" name="object 27"/>
              <p:cNvSpPr txBox="1">
                <a:spLocks noRot="1" noChangeAspect="1" noMove="1" noResize="1" noEditPoints="1" noAdjustHandles="1" noChangeArrowheads="1" noChangeShapeType="1" noTextEdit="1"/>
              </p:cNvSpPr>
              <p:nvPr/>
            </p:nvSpPr>
            <p:spPr>
              <a:xfrm>
                <a:off x="504089" y="1335089"/>
                <a:ext cx="10781749" cy="3715120"/>
              </a:xfrm>
              <a:prstGeom prst="rect">
                <a:avLst/>
              </a:prstGeom>
              <a:blipFill>
                <a:blip r:embed="rId7"/>
                <a:stretch>
                  <a:fillRect l="-1244" b="-1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803097" y="5413387"/>
                <a:ext cx="5606279" cy="395814"/>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bar>
                      <m:barPr>
                        <m:ctrlPr>
                          <a:rPr lang="es-ES" b="0" i="1" spc="-5" smtClean="0">
                            <a:latin typeface="Cambria Math" panose="02040503050406030204" pitchFamily="18" charset="0"/>
                            <a:cs typeface="Arial"/>
                          </a:rPr>
                        </m:ctrlPr>
                      </m:barPr>
                      <m:e>
                        <m:r>
                          <a:rPr lang="es-ES" b="0" i="1" spc="-5" smtClean="0">
                            <a:latin typeface="Cambria Math" panose="02040503050406030204" pitchFamily="18" charset="0"/>
                            <a:cs typeface="Arial"/>
                          </a:rPr>
                          <m:t>𝑀</m:t>
                        </m:r>
                      </m:e>
                    </m:bar>
                    <m:r>
                      <a:rPr lang="es-ES" b="0" i="1" spc="-5" smtClean="0">
                        <a:latin typeface="Cambria Math" panose="02040503050406030204" pitchFamily="18" charset="0"/>
                        <a:cs typeface="Arial"/>
                      </a:rPr>
                      <m:t>=</m:t>
                    </m:r>
                    <m:r>
                      <a:rPr lang="en-US" b="0" i="1" spc="-5" smtClean="0">
                        <a:latin typeface="Cambria Math" panose="02040503050406030204" pitchFamily="18" charset="0"/>
                        <a:cs typeface="Arial"/>
                      </a:rPr>
                      <m:t>𝑀</m:t>
                    </m:r>
                    <m:r>
                      <a:rPr lang="en-US" b="0" i="1" spc="-5" smtClean="0">
                        <a:latin typeface="Cambria Math" panose="02040503050406030204" pitchFamily="18" charset="0"/>
                        <a:ea typeface="Cambria Math" panose="02040503050406030204" pitchFamily="18" charset="0"/>
                        <a:cs typeface="Arial"/>
                      </a:rPr>
                      <m:t>∠</m:t>
                    </m:r>
                    <m:r>
                      <a:rPr lang="en-US" b="0" i="1" spc="-5" smtClean="0">
                        <a:latin typeface="Cambria Math" panose="02040503050406030204" pitchFamily="18" charset="0"/>
                        <a:ea typeface="Cambria Math" panose="02040503050406030204" pitchFamily="18" charset="0"/>
                        <a:cs typeface="Arial"/>
                      </a:rPr>
                      <m:t>𝛼</m:t>
                    </m:r>
                    <m:r>
                      <a:rPr lang="en-US" b="0" i="1" spc="-5" smtClean="0">
                        <a:latin typeface="Cambria Math" panose="02040503050406030204" pitchFamily="18" charset="0"/>
                        <a:cs typeface="Arial"/>
                      </a:rPr>
                      <m:t>=</m:t>
                    </m:r>
                    <m:r>
                      <a:rPr lang="es-ES" i="1" spc="-5">
                        <a:latin typeface="Cambria Math" panose="02040503050406030204" pitchFamily="18" charset="0"/>
                        <a:cs typeface="Arial"/>
                      </a:rPr>
                      <m:t>𝑀</m:t>
                    </m:r>
                    <m:sSup>
                      <m:sSupPr>
                        <m:ctrlPr>
                          <a:rPr lang="es-ES" i="1" spc="-5">
                            <a:latin typeface="Cambria Math" panose="02040503050406030204" pitchFamily="18" charset="0"/>
                            <a:cs typeface="Arial"/>
                          </a:rPr>
                        </m:ctrlPr>
                      </m:sSupPr>
                      <m:e>
                        <m:r>
                          <a:rPr lang="es-ES" i="1" spc="-5">
                            <a:latin typeface="Cambria Math" panose="02040503050406030204" pitchFamily="18" charset="0"/>
                            <a:cs typeface="Arial"/>
                          </a:rPr>
                          <m:t>𝑒</m:t>
                        </m:r>
                      </m:e>
                      <m:sup>
                        <m:r>
                          <a:rPr lang="es-ES" b="0" i="1" spc="-5" smtClean="0">
                            <a:latin typeface="Cambria Math" panose="02040503050406030204" pitchFamily="18" charset="0"/>
                            <a:cs typeface="Arial"/>
                          </a:rPr>
                          <m:t>𝑗</m:t>
                        </m:r>
                        <m:r>
                          <a:rPr lang="es-ES" i="1" spc="-5">
                            <a:latin typeface="Cambria Math" panose="02040503050406030204" pitchFamily="18" charset="0"/>
                            <a:cs typeface="Arial"/>
                          </a:rPr>
                          <m:t>𝛼</m:t>
                        </m:r>
                      </m:sup>
                    </m:sSup>
                    <m:r>
                      <a:rPr lang="en-US" b="0" i="1" spc="-5" smtClean="0">
                        <a:latin typeface="Cambria Math" panose="02040503050406030204" pitchFamily="18" charset="0"/>
                        <a:cs typeface="Arial"/>
                      </a:rPr>
                      <m:t>=</m:t>
                    </m:r>
                    <m:r>
                      <a:rPr lang="en-US" b="0" i="1" spc="-5" smtClean="0">
                        <a:latin typeface="Cambria Math" panose="02040503050406030204" pitchFamily="18" charset="0"/>
                        <a:cs typeface="Arial"/>
                      </a:rPr>
                      <m:t>𝑎</m:t>
                    </m:r>
                    <m:r>
                      <a:rPr lang="en-US" b="0" i="1" spc="-5" smtClean="0">
                        <a:latin typeface="Cambria Math" panose="02040503050406030204" pitchFamily="18" charset="0"/>
                        <a:cs typeface="Arial"/>
                      </a:rPr>
                      <m:t>+</m:t>
                    </m:r>
                    <m:r>
                      <a:rPr lang="en-US" b="0" i="1" spc="-5" smtClean="0">
                        <a:latin typeface="Cambria Math" panose="02040503050406030204" pitchFamily="18" charset="0"/>
                        <a:cs typeface="Arial"/>
                      </a:rPr>
                      <m:t>𝑗𝑏</m:t>
                    </m:r>
                    <m:r>
                      <a:rPr lang="en-US" b="0" i="1" spc="-5" smtClean="0">
                        <a:latin typeface="Cambria Math" panose="02040503050406030204" pitchFamily="18" charset="0"/>
                        <a:cs typeface="Arial"/>
                      </a:rPr>
                      <m:t>=</m:t>
                    </m:r>
                    <m:r>
                      <a:rPr lang="en-US" b="0" i="1" spc="-5" smtClean="0">
                        <a:latin typeface="Cambria Math" panose="02040503050406030204" pitchFamily="18" charset="0"/>
                        <a:cs typeface="Arial"/>
                      </a:rPr>
                      <m:t>𝑀</m:t>
                    </m:r>
                    <m:r>
                      <m:rPr>
                        <m:sty m:val="p"/>
                      </m:rPr>
                      <a:rPr lang="en-US" b="0" i="0" spc="-5" smtClean="0">
                        <a:latin typeface="Cambria Math" panose="02040503050406030204" pitchFamily="18" charset="0"/>
                        <a:cs typeface="Arial"/>
                      </a:rPr>
                      <m:t>cos</m:t>
                    </m:r>
                    <m:d>
                      <m:dPr>
                        <m:ctrlPr>
                          <a:rPr lang="en-US" b="0" i="1" spc="-5" smtClean="0">
                            <a:latin typeface="Cambria Math" panose="02040503050406030204" pitchFamily="18" charset="0"/>
                            <a:cs typeface="Arial"/>
                          </a:rPr>
                        </m:ctrlPr>
                      </m:dPr>
                      <m:e>
                        <m:r>
                          <a:rPr lang="en-US" b="0" i="1" spc="-5" smtClean="0">
                            <a:latin typeface="Cambria Math" panose="02040503050406030204" pitchFamily="18" charset="0"/>
                            <a:cs typeface="Arial"/>
                          </a:rPr>
                          <m:t>𝛼</m:t>
                        </m:r>
                      </m:e>
                    </m:d>
                    <m:r>
                      <a:rPr lang="en-US" b="0" i="1" spc="-5" smtClean="0">
                        <a:latin typeface="Cambria Math" panose="02040503050406030204" pitchFamily="18" charset="0"/>
                        <a:cs typeface="Arial"/>
                      </a:rPr>
                      <m:t>+</m:t>
                    </m:r>
                    <m:r>
                      <a:rPr lang="en-US" b="0" i="1" spc="-5" smtClean="0">
                        <a:latin typeface="Cambria Math" panose="02040503050406030204" pitchFamily="18" charset="0"/>
                        <a:cs typeface="Arial"/>
                      </a:rPr>
                      <m:t>𝑗𝑀</m:t>
                    </m:r>
                    <m:r>
                      <m:rPr>
                        <m:sty m:val="p"/>
                      </m:rPr>
                      <a:rPr lang="en-US" b="0" i="0" spc="-5" smtClean="0">
                        <a:latin typeface="Cambria Math" panose="02040503050406030204" pitchFamily="18" charset="0"/>
                        <a:cs typeface="Arial"/>
                      </a:rPr>
                      <m:t>sin</m:t>
                    </m:r>
                    <m:r>
                      <a:rPr lang="en-US" b="0" i="1" spc="-5" smtClean="0">
                        <a:latin typeface="Cambria Math" panose="02040503050406030204" pitchFamily="18" charset="0"/>
                        <a:cs typeface="Arial"/>
                      </a:rPr>
                      <m:t>(</m:t>
                    </m:r>
                    <m:r>
                      <a:rPr lang="en-US" b="0" i="1" spc="-5" smtClean="0">
                        <a:latin typeface="Cambria Math" panose="02040503050406030204" pitchFamily="18" charset="0"/>
                        <a:cs typeface="Arial"/>
                      </a:rPr>
                      <m:t>𝛼</m:t>
                    </m:r>
                    <m:r>
                      <a:rPr lang="en-US" b="0" i="1" spc="-5" smtClean="0">
                        <a:latin typeface="Cambria Math" panose="02040503050406030204" pitchFamily="18" charset="0"/>
                        <a:cs typeface="Arial"/>
                      </a:rPr>
                      <m:t>)</m:t>
                    </m:r>
                  </m:oMath>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803097" y="5413387"/>
                <a:ext cx="5606279" cy="395814"/>
              </a:xfrm>
              <a:prstGeom prst="rect">
                <a:avLst/>
              </a:prstGeom>
              <a:blipFill>
                <a:blip r:embed="rId8"/>
                <a:stretch>
                  <a:fillRect l="-762"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399676" y="5781516"/>
                <a:ext cx="370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pc="-5">
                          <a:latin typeface="Cambria Math" panose="02040503050406030204" pitchFamily="18" charset="0"/>
                          <a:cs typeface="Arial"/>
                        </a:rPr>
                        <m:t>𝑎</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399676" y="5781516"/>
                <a:ext cx="370806" cy="369332"/>
              </a:xfrm>
              <a:prstGeom prst="rect">
                <a:avLst/>
              </a:prstGeom>
              <a:blipFill>
                <a:blip r:embed="rId9"/>
                <a:stretch>
                  <a:fillRect/>
                </a:stretch>
              </a:blipFill>
            </p:spPr>
            <p:txBody>
              <a:bodyPr/>
              <a:lstStyle/>
              <a:p>
                <a:r>
                  <a:rPr lang="en-US">
                    <a:noFill/>
                  </a:rPr>
                  <a:t> </a:t>
                </a:r>
              </a:p>
            </p:txBody>
          </p:sp>
        </mc:Fallback>
      </mc:AlternateContent>
      <p:sp>
        <p:nvSpPr>
          <p:cNvPr id="3" name="Right Brace 2"/>
          <p:cNvSpPr/>
          <p:nvPr/>
        </p:nvSpPr>
        <p:spPr>
          <a:xfrm rot="5400000">
            <a:off x="4579386" y="5355888"/>
            <a:ext cx="66434" cy="8603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Rectangle 22"/>
              <p:cNvSpPr/>
              <p:nvPr/>
            </p:nvSpPr>
            <p:spPr>
              <a:xfrm>
                <a:off x="5623354" y="5781517"/>
                <a:ext cx="3670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pc="-5" smtClean="0">
                          <a:latin typeface="Cambria Math" panose="02040503050406030204" pitchFamily="18" charset="0"/>
                          <a:cs typeface="Arial"/>
                        </a:rPr>
                        <m:t>𝑏</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623354" y="5781517"/>
                <a:ext cx="367024" cy="369332"/>
              </a:xfrm>
              <a:prstGeom prst="rect">
                <a:avLst/>
              </a:prstGeom>
              <a:blipFill>
                <a:blip r:embed="rId10"/>
                <a:stretch>
                  <a:fillRect/>
                </a:stretch>
              </a:blipFill>
            </p:spPr>
            <p:txBody>
              <a:bodyPr/>
              <a:lstStyle/>
              <a:p>
                <a:r>
                  <a:rPr lang="en-US">
                    <a:noFill/>
                  </a:rPr>
                  <a:t> </a:t>
                </a:r>
              </a:p>
            </p:txBody>
          </p:sp>
        </mc:Fallback>
      </mc:AlternateContent>
      <p:sp>
        <p:nvSpPr>
          <p:cNvPr id="24" name="Right Brace 23"/>
          <p:cNvSpPr/>
          <p:nvPr/>
        </p:nvSpPr>
        <p:spPr>
          <a:xfrm rot="5400000">
            <a:off x="5803064" y="5355889"/>
            <a:ext cx="66434" cy="8603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707405E6-EDBC-4124-80F2-7B1953D4DE41}"/>
              </a:ext>
            </a:extLst>
          </p:cNvPr>
          <p:cNvSpPr/>
          <p:nvPr/>
        </p:nvSpPr>
        <p:spPr>
          <a:xfrm>
            <a:off x="428703" y="6091843"/>
            <a:ext cx="6110775" cy="369332"/>
          </a:xfrm>
          <a:prstGeom prst="rect">
            <a:avLst/>
          </a:prstGeom>
        </p:spPr>
        <p:txBody>
          <a:bodyPr wrap="none">
            <a:spAutoFit/>
          </a:bodyPr>
          <a:lstStyle/>
          <a:p>
            <a:pPr marL="285750" indent="-285750">
              <a:buFont typeface="Arial" panose="020B0604020202020204" pitchFamily="34" charset="0"/>
              <a:buChar char="•"/>
            </a:pPr>
            <a:r>
              <a:rPr lang="en-US" spc="-5" dirty="0">
                <a:cs typeface="Arial"/>
              </a:rPr>
              <a:t>You can use everything you know about complex numbers!!!</a:t>
            </a:r>
            <a:endParaRPr lang="en-US" dirty="0"/>
          </a:p>
        </p:txBody>
      </p:sp>
    </p:spTree>
    <p:extLst>
      <p:ext uri="{BB962C8B-B14F-4D97-AF65-F5344CB8AC3E}">
        <p14:creationId xmlns:p14="http://schemas.microsoft.com/office/powerpoint/2010/main" val="334861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Equivalence phasors – time domain</a:t>
            </a:r>
          </a:p>
        </p:txBody>
      </p:sp>
      <p:sp>
        <p:nvSpPr>
          <p:cNvPr id="7" name="6 CuadroTexto"/>
          <p:cNvSpPr txBox="1"/>
          <p:nvPr/>
        </p:nvSpPr>
        <p:spPr>
          <a:xfrm>
            <a:off x="5999540" y="6381328"/>
            <a:ext cx="3211135" cy="261610"/>
          </a:xfrm>
          <a:prstGeom prst="rect">
            <a:avLst/>
          </a:prstGeom>
          <a:noFill/>
        </p:spPr>
        <p:txBody>
          <a:bodyPr wrap="none" rtlCol="0">
            <a:spAutoFit/>
          </a:bodyPr>
          <a:lstStyle/>
          <a:p>
            <a:r>
              <a:rPr lang="es-ES" sz="1100" dirty="0" err="1"/>
              <a:t>Robins</a:t>
            </a:r>
            <a:r>
              <a:rPr lang="es-ES" sz="1100" dirty="0"/>
              <a:t> &amp; Miller “</a:t>
            </a:r>
            <a:r>
              <a:rPr lang="es-ES" sz="1100" dirty="0" err="1"/>
              <a:t>Circuit</a:t>
            </a:r>
            <a:r>
              <a:rPr lang="es-ES" sz="1100" dirty="0"/>
              <a:t> </a:t>
            </a:r>
            <a:r>
              <a:rPr lang="es-ES" sz="1100" dirty="0" err="1"/>
              <a:t>analysis</a:t>
            </a:r>
            <a:r>
              <a:rPr lang="es-ES" sz="1100" dirty="0"/>
              <a:t> </a:t>
            </a:r>
            <a:r>
              <a:rPr lang="es-ES" sz="1100" dirty="0" err="1"/>
              <a:t>theory</a:t>
            </a:r>
            <a:r>
              <a:rPr lang="es-ES" sz="1100" dirty="0"/>
              <a:t> and </a:t>
            </a:r>
            <a:r>
              <a:rPr lang="es-ES" sz="1100" dirty="0" err="1"/>
              <a:t>practice</a:t>
            </a:r>
            <a:r>
              <a:rPr lang="es-ES" sz="1100" dirty="0"/>
              <a:t>”</a:t>
            </a:r>
            <a:endParaRPr lang="ca-ES" sz="1100" dirty="0"/>
          </a:p>
        </p:txBody>
      </p:sp>
      <p:pic>
        <p:nvPicPr>
          <p:cNvPr id="32773" name="Picture 5"/>
          <p:cNvPicPr>
            <a:picLocks noChangeAspect="1" noChangeArrowheads="1"/>
          </p:cNvPicPr>
          <p:nvPr/>
        </p:nvPicPr>
        <p:blipFill>
          <a:blip r:embed="rId2" cstate="print"/>
          <a:srcRect/>
          <a:stretch>
            <a:fillRect/>
          </a:stretch>
        </p:blipFill>
        <p:spPr bwMode="auto">
          <a:xfrm>
            <a:off x="349195" y="1772816"/>
            <a:ext cx="8484039" cy="3516411"/>
          </a:xfrm>
          <a:prstGeom prst="rect">
            <a:avLst/>
          </a:prstGeom>
          <a:noFill/>
          <a:ln w="9525">
            <a:noFill/>
            <a:miter lim="800000"/>
            <a:headEnd/>
            <a:tailEnd/>
          </a:ln>
        </p:spPr>
      </p:pic>
      <p:sp>
        <p:nvSpPr>
          <p:cNvPr id="5" name="2 Marcador de contenido">
            <a:extLst>
              <a:ext uri="{FF2B5EF4-FFF2-40B4-BE49-F238E27FC236}">
                <a16:creationId xmlns:a16="http://schemas.microsoft.com/office/drawing/2014/main" id="{9B9EA498-001B-4E6D-A17E-9E5713FE887A}"/>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Visual interpretation</a:t>
            </a:r>
          </a:p>
        </p:txBody>
      </p:sp>
    </p:spTree>
    <p:extLst>
      <p:ext uri="{BB962C8B-B14F-4D97-AF65-F5344CB8AC3E}">
        <p14:creationId xmlns:p14="http://schemas.microsoft.com/office/powerpoint/2010/main" val="2632204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Phasor properties</a:t>
            </a:r>
          </a:p>
        </p:txBody>
      </p:sp>
      <p:sp>
        <p:nvSpPr>
          <p:cNvPr id="3" name="2 Marcador de contenido"/>
          <p:cNvSpPr>
            <a:spLocks noGrp="1"/>
          </p:cNvSpPr>
          <p:nvPr>
            <p:ph idx="1"/>
          </p:nvPr>
        </p:nvSpPr>
        <p:spPr>
          <a:xfrm>
            <a:off x="399746" y="1437350"/>
            <a:ext cx="8331016" cy="800790"/>
          </a:xfrm>
        </p:spPr>
        <p:txBody>
          <a:bodyPr/>
          <a:lstStyle/>
          <a:p>
            <a:r>
              <a:rPr lang="ca-ES" dirty="0"/>
              <a:t>Complex number-based operations</a:t>
            </a:r>
          </a:p>
        </p:txBody>
      </p:sp>
      <p:graphicFrame>
        <p:nvGraphicFramePr>
          <p:cNvPr id="29698" name="Object 2"/>
          <p:cNvGraphicFramePr>
            <a:graphicFrameLocks noChangeAspect="1"/>
          </p:cNvGraphicFramePr>
          <p:nvPr>
            <p:extLst>
              <p:ext uri="{D42A27DB-BD31-4B8C-83A1-F6EECF244321}">
                <p14:modId xmlns:p14="http://schemas.microsoft.com/office/powerpoint/2010/main" val="1750450051"/>
              </p:ext>
            </p:extLst>
          </p:nvPr>
        </p:nvGraphicFramePr>
        <p:xfrm>
          <a:off x="1323925" y="2150691"/>
          <a:ext cx="6496100" cy="438434"/>
        </p:xfrm>
        <a:graphic>
          <a:graphicData uri="http://schemas.openxmlformats.org/presentationml/2006/ole">
            <mc:AlternateContent xmlns:mc="http://schemas.openxmlformats.org/markup-compatibility/2006">
              <mc:Choice xmlns:v="urn:schemas-microsoft-com:vml" Requires="v">
                <p:oleObj spid="_x0000_s5495" name="Equation" r:id="rId3" imgW="3187440" imgH="215640" progId="Equation.3">
                  <p:embed/>
                </p:oleObj>
              </mc:Choice>
              <mc:Fallback>
                <p:oleObj name="Equation" r:id="rId3" imgW="3187440" imgH="215640" progId="Equation.3">
                  <p:embed/>
                  <p:pic>
                    <p:nvPicPr>
                      <p:cNvPr id="29698" name="Object 2"/>
                      <p:cNvPicPr>
                        <a:picLocks noChangeAspect="1" noChangeArrowheads="1"/>
                      </p:cNvPicPr>
                      <p:nvPr/>
                    </p:nvPicPr>
                    <p:blipFill>
                      <a:blip r:embed="rId4"/>
                      <a:srcRect/>
                      <a:stretch>
                        <a:fillRect/>
                      </a:stretch>
                    </p:blipFill>
                    <p:spPr bwMode="auto">
                      <a:xfrm>
                        <a:off x="1323925" y="2150691"/>
                        <a:ext cx="6496100" cy="438434"/>
                      </a:xfrm>
                      <a:prstGeom prst="rect">
                        <a:avLst/>
                      </a:prstGeom>
                      <a:no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3986133411"/>
              </p:ext>
            </p:extLst>
          </p:nvPr>
        </p:nvGraphicFramePr>
        <p:xfrm>
          <a:off x="1338737" y="3040089"/>
          <a:ext cx="2643172" cy="492896"/>
        </p:xfrm>
        <a:graphic>
          <a:graphicData uri="http://schemas.openxmlformats.org/presentationml/2006/ole">
            <mc:AlternateContent xmlns:mc="http://schemas.openxmlformats.org/markup-compatibility/2006">
              <mc:Choice xmlns:v="urn:schemas-microsoft-com:vml" Requires="v">
                <p:oleObj spid="_x0000_s5496" name="Ecuación" r:id="rId5" imgW="1358640" imgH="253800" progId="Equation.3">
                  <p:embed/>
                </p:oleObj>
              </mc:Choice>
              <mc:Fallback>
                <p:oleObj name="Ecuación" r:id="rId5" imgW="1358640" imgH="253800" progId="Equation.3">
                  <p:embed/>
                  <p:pic>
                    <p:nvPicPr>
                      <p:cNvPr id="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737" y="3040089"/>
                        <a:ext cx="2643172" cy="492896"/>
                      </a:xfrm>
                      <a:prstGeom prst="rect">
                        <a:avLst/>
                      </a:prstGeom>
                      <a:noFill/>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696450650"/>
              </p:ext>
            </p:extLst>
          </p:nvPr>
        </p:nvGraphicFramePr>
        <p:xfrm>
          <a:off x="5202039" y="2772552"/>
          <a:ext cx="2617986" cy="985790"/>
        </p:xfrm>
        <a:graphic>
          <a:graphicData uri="http://schemas.openxmlformats.org/presentationml/2006/ole">
            <mc:AlternateContent xmlns:mc="http://schemas.openxmlformats.org/markup-compatibility/2006">
              <mc:Choice xmlns:v="urn:schemas-microsoft-com:vml" Requires="v">
                <p:oleObj spid="_x0000_s5497" name="Ecuación" r:id="rId7" imgW="1346040" imgH="507960" progId="Equation.3">
                  <p:embed/>
                </p:oleObj>
              </mc:Choice>
              <mc:Fallback>
                <p:oleObj name="Ecuación" r:id="rId7" imgW="1346040" imgH="507960" progId="Equation.3">
                  <p:embed/>
                  <p:pic>
                    <p:nvPicPr>
                      <p:cNvPr id="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2039" y="2772552"/>
                        <a:ext cx="2617986" cy="985790"/>
                      </a:xfrm>
                      <a:prstGeom prst="rect">
                        <a:avLst/>
                      </a:prstGeom>
                      <a:noFill/>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4267583929"/>
              </p:ext>
            </p:extLst>
          </p:nvPr>
        </p:nvGraphicFramePr>
        <p:xfrm>
          <a:off x="1655977" y="3911220"/>
          <a:ext cx="1883180" cy="470494"/>
        </p:xfrm>
        <a:graphic>
          <a:graphicData uri="http://schemas.openxmlformats.org/presentationml/2006/ole">
            <mc:AlternateContent xmlns:mc="http://schemas.openxmlformats.org/markup-compatibility/2006">
              <mc:Choice xmlns:v="urn:schemas-microsoft-com:vml" Requires="v">
                <p:oleObj spid="_x0000_s5498" name="Ecuación" r:id="rId9" imgW="965160" imgH="241200" progId="Equation.3">
                  <p:embed/>
                </p:oleObj>
              </mc:Choice>
              <mc:Fallback>
                <p:oleObj name="Ecuación" r:id="rId9" imgW="965160" imgH="241200" progId="Equation.3">
                  <p:embed/>
                  <p:pic>
                    <p:nvPicPr>
                      <p:cNvPr id="9"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977" y="3911220"/>
                        <a:ext cx="1883180" cy="470494"/>
                      </a:xfrm>
                      <a:prstGeom prst="rect">
                        <a:avLst/>
                      </a:prstGeom>
                      <a:noFill/>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675638640"/>
              </p:ext>
            </p:extLst>
          </p:nvPr>
        </p:nvGraphicFramePr>
        <p:xfrm>
          <a:off x="2020888" y="4900613"/>
          <a:ext cx="2676525" cy="546100"/>
        </p:xfrm>
        <a:graphic>
          <a:graphicData uri="http://schemas.openxmlformats.org/presentationml/2006/ole">
            <mc:AlternateContent xmlns:mc="http://schemas.openxmlformats.org/markup-compatibility/2006">
              <mc:Choice xmlns:v="urn:schemas-microsoft-com:vml" Requires="v">
                <p:oleObj spid="_x0000_s5499" name="Equation" r:id="rId11" imgW="1371600" imgH="279360" progId="Equation.3">
                  <p:embed/>
                </p:oleObj>
              </mc:Choice>
              <mc:Fallback>
                <p:oleObj name="Equation" r:id="rId11" imgW="1371600" imgH="279360" progId="Equation.3">
                  <p:embed/>
                  <p:pic>
                    <p:nvPicPr>
                      <p:cNvPr id="10" name="Object 2"/>
                      <p:cNvPicPr>
                        <a:picLocks noChangeAspect="1" noChangeArrowheads="1"/>
                      </p:cNvPicPr>
                      <p:nvPr/>
                    </p:nvPicPr>
                    <p:blipFill>
                      <a:blip r:embed="rId12"/>
                      <a:srcRect/>
                      <a:stretch>
                        <a:fillRect/>
                      </a:stretch>
                    </p:blipFill>
                    <p:spPr bwMode="auto">
                      <a:xfrm>
                        <a:off x="2020888" y="4900613"/>
                        <a:ext cx="2676525" cy="546100"/>
                      </a:xfrm>
                      <a:prstGeom prst="rect">
                        <a:avLst/>
                      </a:prstGeom>
                      <a:noFill/>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20220538"/>
              </p:ext>
            </p:extLst>
          </p:nvPr>
        </p:nvGraphicFramePr>
        <p:xfrm>
          <a:off x="2809677" y="5808888"/>
          <a:ext cx="1714698" cy="781412"/>
        </p:xfrm>
        <a:graphic>
          <a:graphicData uri="http://schemas.openxmlformats.org/presentationml/2006/ole">
            <mc:AlternateContent xmlns:mc="http://schemas.openxmlformats.org/markup-compatibility/2006">
              <mc:Choice xmlns:v="urn:schemas-microsoft-com:vml" Requires="v">
                <p:oleObj spid="_x0000_s5500" name="Ecuación" r:id="rId13" imgW="863280" imgH="393480" progId="Equation.3">
                  <p:embed/>
                </p:oleObj>
              </mc:Choice>
              <mc:Fallback>
                <p:oleObj name="Ecuación" r:id="rId13" imgW="863280" imgH="393480" progId="Equation.3">
                  <p:embed/>
                  <p:pic>
                    <p:nvPicPr>
                      <p:cNvPr id="11"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9677" y="5808888"/>
                        <a:ext cx="1714698" cy="781412"/>
                      </a:xfrm>
                      <a:prstGeom prst="rect">
                        <a:avLst/>
                      </a:prstGeom>
                      <a:noFill/>
                    </p:spPr>
                  </p:pic>
                </p:oleObj>
              </mc:Fallback>
            </mc:AlternateContent>
          </a:graphicData>
        </a:graphic>
      </p:graphicFrame>
      <p:sp>
        <p:nvSpPr>
          <p:cNvPr id="13" name="2 Marcador de contenido"/>
          <p:cNvSpPr txBox="1">
            <a:spLocks/>
          </p:cNvSpPr>
          <p:nvPr/>
        </p:nvSpPr>
        <p:spPr>
          <a:xfrm>
            <a:off x="612768" y="1798221"/>
            <a:ext cx="8331016" cy="44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dirty="0"/>
              <a:t>Sum/subtraction:</a:t>
            </a:r>
          </a:p>
        </p:txBody>
      </p:sp>
      <p:sp>
        <p:nvSpPr>
          <p:cNvPr id="21" name="2 Marcador de contenido"/>
          <p:cNvSpPr txBox="1">
            <a:spLocks/>
          </p:cNvSpPr>
          <p:nvPr/>
        </p:nvSpPr>
        <p:spPr>
          <a:xfrm>
            <a:off x="612768" y="2649378"/>
            <a:ext cx="8331016" cy="44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dirty="0"/>
              <a:t>Product/division:</a:t>
            </a:r>
          </a:p>
        </p:txBody>
      </p:sp>
      <p:sp>
        <p:nvSpPr>
          <p:cNvPr id="22" name="2 Marcador de contenido"/>
          <p:cNvSpPr txBox="1">
            <a:spLocks/>
          </p:cNvSpPr>
          <p:nvPr/>
        </p:nvSpPr>
        <p:spPr>
          <a:xfrm>
            <a:off x="612768" y="3487785"/>
            <a:ext cx="8331016" cy="44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dirty="0"/>
              <a:t>Power:</a:t>
            </a:r>
          </a:p>
        </p:txBody>
      </p:sp>
      <p:sp>
        <p:nvSpPr>
          <p:cNvPr id="23" name="2 Marcador de contenido"/>
          <p:cNvSpPr txBox="1">
            <a:spLocks/>
          </p:cNvSpPr>
          <p:nvPr/>
        </p:nvSpPr>
        <p:spPr>
          <a:xfrm>
            <a:off x="612768" y="4519753"/>
            <a:ext cx="8331016" cy="44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dirty="0"/>
              <a:t>Complex conjugate operations:</a:t>
            </a:r>
          </a:p>
        </p:txBody>
      </p:sp>
      <p:sp>
        <p:nvSpPr>
          <p:cNvPr id="24" name="2 Marcador de contenido"/>
          <p:cNvSpPr txBox="1">
            <a:spLocks/>
          </p:cNvSpPr>
          <p:nvPr/>
        </p:nvSpPr>
        <p:spPr>
          <a:xfrm>
            <a:off x="612768" y="5605801"/>
            <a:ext cx="8331016" cy="44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dirty="0"/>
              <a:t>Derivative</a:t>
            </a:r>
          </a:p>
        </p:txBody>
      </p:sp>
      <p:graphicFrame>
        <p:nvGraphicFramePr>
          <p:cNvPr id="25" name="Object 2"/>
          <p:cNvGraphicFramePr>
            <a:graphicFrameLocks noChangeAspect="1"/>
          </p:cNvGraphicFramePr>
          <p:nvPr>
            <p:extLst>
              <p:ext uri="{D42A27DB-BD31-4B8C-83A1-F6EECF244321}">
                <p14:modId xmlns:p14="http://schemas.microsoft.com/office/powerpoint/2010/main" val="4044919897"/>
              </p:ext>
            </p:extLst>
          </p:nvPr>
        </p:nvGraphicFramePr>
        <p:xfrm>
          <a:off x="5500992" y="4900613"/>
          <a:ext cx="1511300" cy="520700"/>
        </p:xfrm>
        <a:graphic>
          <a:graphicData uri="http://schemas.openxmlformats.org/presentationml/2006/ole">
            <mc:AlternateContent xmlns:mc="http://schemas.openxmlformats.org/markup-compatibility/2006">
              <mc:Choice xmlns:v="urn:schemas-microsoft-com:vml" Requires="v">
                <p:oleObj spid="_x0000_s5501" name="Equation" r:id="rId15" imgW="774360" imgH="266400" progId="Equation.3">
                  <p:embed/>
                </p:oleObj>
              </mc:Choice>
              <mc:Fallback>
                <p:oleObj name="Equation" r:id="rId15" imgW="774360" imgH="266400" progId="Equation.3">
                  <p:embed/>
                  <p:pic>
                    <p:nvPicPr>
                      <p:cNvPr id="10" name="Object 2"/>
                      <p:cNvPicPr>
                        <a:picLocks noChangeAspect="1" noChangeArrowheads="1"/>
                      </p:cNvPicPr>
                      <p:nvPr/>
                    </p:nvPicPr>
                    <p:blipFill>
                      <a:blip r:embed="rId16"/>
                      <a:srcRect/>
                      <a:stretch>
                        <a:fillRect/>
                      </a:stretch>
                    </p:blipFill>
                    <p:spPr bwMode="auto">
                      <a:xfrm>
                        <a:off x="5500992" y="4900613"/>
                        <a:ext cx="1511300" cy="520700"/>
                      </a:xfrm>
                      <a:prstGeom prst="rect">
                        <a:avLst/>
                      </a:prstGeom>
                      <a:noFill/>
                    </p:spPr>
                  </p:pic>
                </p:oleObj>
              </mc:Fallback>
            </mc:AlternateContent>
          </a:graphicData>
        </a:graphic>
      </p:graphicFrame>
      <p:sp>
        <p:nvSpPr>
          <p:cNvPr id="17" name="2 Marcador de contenido">
            <a:extLst>
              <a:ext uri="{FF2B5EF4-FFF2-40B4-BE49-F238E27FC236}">
                <a16:creationId xmlns:a16="http://schemas.microsoft.com/office/drawing/2014/main" id="{62351410-2555-4D8E-95D9-D4DA0BA7D147}"/>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Complex-number based operations</a:t>
            </a:r>
          </a:p>
        </p:txBody>
      </p:sp>
    </p:spTree>
    <p:extLst>
      <p:ext uri="{BB962C8B-B14F-4D97-AF65-F5344CB8AC3E}">
        <p14:creationId xmlns:p14="http://schemas.microsoft.com/office/powerpoint/2010/main" val="1678053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ca-ES" dirty="0"/>
              <a:t>Phasors for RLC circuits</a:t>
            </a:r>
          </a:p>
        </p:txBody>
      </p:sp>
      <p:sp>
        <p:nvSpPr>
          <p:cNvPr id="3" name="2 Marcador de contenido"/>
          <p:cNvSpPr>
            <a:spLocks noGrp="1"/>
          </p:cNvSpPr>
          <p:nvPr>
            <p:ph idx="1"/>
          </p:nvPr>
        </p:nvSpPr>
        <p:spPr>
          <a:xfrm>
            <a:off x="399746" y="1945658"/>
            <a:ext cx="8331016" cy="410566"/>
          </a:xfrm>
        </p:spPr>
        <p:txBody>
          <a:bodyPr>
            <a:normAutofit/>
          </a:bodyPr>
          <a:lstStyle/>
          <a:p>
            <a:r>
              <a:rPr lang="ca-ES" sz="2000" dirty="0"/>
              <a:t>Resistance  </a:t>
            </a:r>
          </a:p>
        </p:txBody>
      </p:sp>
      <p:graphicFrame>
        <p:nvGraphicFramePr>
          <p:cNvPr id="5" name="4 Objeto"/>
          <p:cNvGraphicFramePr>
            <a:graphicFrameLocks noChangeAspect="1"/>
          </p:cNvGraphicFramePr>
          <p:nvPr>
            <p:extLst>
              <p:ext uri="{D42A27DB-BD31-4B8C-83A1-F6EECF244321}">
                <p14:modId xmlns:p14="http://schemas.microsoft.com/office/powerpoint/2010/main" val="1790670591"/>
              </p:ext>
            </p:extLst>
          </p:nvPr>
        </p:nvGraphicFramePr>
        <p:xfrm>
          <a:off x="2325688" y="1430338"/>
          <a:ext cx="3789362" cy="1504950"/>
        </p:xfrm>
        <a:graphic>
          <a:graphicData uri="http://schemas.openxmlformats.org/presentationml/2006/ole">
            <mc:AlternateContent xmlns:mc="http://schemas.openxmlformats.org/markup-compatibility/2006">
              <mc:Choice xmlns:v="urn:schemas-microsoft-com:vml" Requires="v">
                <p:oleObj spid="_x0000_s6344" name="Equation" r:id="rId3" imgW="2692080" imgH="1066680" progId="Equation.3">
                  <p:embed/>
                </p:oleObj>
              </mc:Choice>
              <mc:Fallback>
                <p:oleObj name="Equation" r:id="rId3" imgW="2692080" imgH="1066680" progId="Equation.3">
                  <p:embed/>
                  <p:pic>
                    <p:nvPicPr>
                      <p:cNvPr id="5" name="4 Objeto"/>
                      <p:cNvPicPr>
                        <a:picLocks noChangeAspect="1" noChangeArrowheads="1"/>
                      </p:cNvPicPr>
                      <p:nvPr/>
                    </p:nvPicPr>
                    <p:blipFill>
                      <a:blip r:embed="rId4"/>
                      <a:srcRect/>
                      <a:stretch>
                        <a:fillRect/>
                      </a:stretch>
                    </p:blipFill>
                    <p:spPr bwMode="auto">
                      <a:xfrm>
                        <a:off x="2325688" y="1430338"/>
                        <a:ext cx="3789362" cy="1504950"/>
                      </a:xfrm>
                      <a:prstGeom prst="rect">
                        <a:avLst/>
                      </a:prstGeom>
                      <a:noFill/>
                    </p:spPr>
                  </p:pic>
                </p:oleObj>
              </mc:Fallback>
            </mc:AlternateContent>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659672357"/>
              </p:ext>
            </p:extLst>
          </p:nvPr>
        </p:nvGraphicFramePr>
        <p:xfrm>
          <a:off x="2325688" y="3017279"/>
          <a:ext cx="5676110" cy="1679792"/>
        </p:xfrm>
        <a:graphic>
          <a:graphicData uri="http://schemas.openxmlformats.org/presentationml/2006/ole">
            <mc:AlternateContent xmlns:mc="http://schemas.openxmlformats.org/markup-compatibility/2006">
              <mc:Choice xmlns:v="urn:schemas-microsoft-com:vml" Requires="v">
                <p:oleObj spid="_x0000_s6345" name="Equation" r:id="rId5" imgW="3441600" imgH="1015920" progId="Equation.3">
                  <p:embed/>
                </p:oleObj>
              </mc:Choice>
              <mc:Fallback>
                <p:oleObj name="Equation" r:id="rId5" imgW="3441600" imgH="1015920" progId="Equation.3">
                  <p:embed/>
                  <p:pic>
                    <p:nvPicPr>
                      <p:cNvPr id="6" name="5 Objeto"/>
                      <p:cNvPicPr>
                        <a:picLocks noChangeAspect="1" noChangeArrowheads="1"/>
                      </p:cNvPicPr>
                      <p:nvPr/>
                    </p:nvPicPr>
                    <p:blipFill>
                      <a:blip r:embed="rId6"/>
                      <a:srcRect/>
                      <a:stretch>
                        <a:fillRect/>
                      </a:stretch>
                    </p:blipFill>
                    <p:spPr bwMode="auto">
                      <a:xfrm>
                        <a:off x="2325688" y="3017279"/>
                        <a:ext cx="5676110" cy="1679792"/>
                      </a:xfrm>
                      <a:prstGeom prst="rect">
                        <a:avLst/>
                      </a:prstGeom>
                      <a:noFill/>
                    </p:spPr>
                  </p:pic>
                </p:oleObj>
              </mc:Fallback>
            </mc:AlternateContent>
          </a:graphicData>
        </a:graphic>
      </p:graphicFrame>
      <p:graphicFrame>
        <p:nvGraphicFramePr>
          <p:cNvPr id="7" name="6 Objeto"/>
          <p:cNvGraphicFramePr>
            <a:graphicFrameLocks noChangeAspect="1"/>
          </p:cNvGraphicFramePr>
          <p:nvPr>
            <p:extLst>
              <p:ext uri="{D42A27DB-BD31-4B8C-83A1-F6EECF244321}">
                <p14:modId xmlns:p14="http://schemas.microsoft.com/office/powerpoint/2010/main" val="2718884634"/>
              </p:ext>
            </p:extLst>
          </p:nvPr>
        </p:nvGraphicFramePr>
        <p:xfrm>
          <a:off x="2325688" y="4687185"/>
          <a:ext cx="6284912" cy="1984194"/>
        </p:xfrm>
        <a:graphic>
          <a:graphicData uri="http://schemas.openxmlformats.org/presentationml/2006/ole">
            <mc:AlternateContent xmlns:mc="http://schemas.openxmlformats.org/markup-compatibility/2006">
              <mc:Choice xmlns:v="urn:schemas-microsoft-com:vml" Requires="v">
                <p:oleObj spid="_x0000_s6346" name="Equation" r:id="rId7" imgW="3949560" imgH="1244520" progId="Equation.3">
                  <p:embed/>
                </p:oleObj>
              </mc:Choice>
              <mc:Fallback>
                <p:oleObj name="Equation" r:id="rId7" imgW="3949560" imgH="1244520" progId="Equation.3">
                  <p:embed/>
                  <p:pic>
                    <p:nvPicPr>
                      <p:cNvPr id="7" name="6 Objeto"/>
                      <p:cNvPicPr>
                        <a:picLocks noChangeAspect="1" noChangeArrowheads="1"/>
                      </p:cNvPicPr>
                      <p:nvPr/>
                    </p:nvPicPr>
                    <p:blipFill>
                      <a:blip r:embed="rId8"/>
                      <a:srcRect/>
                      <a:stretch>
                        <a:fillRect/>
                      </a:stretch>
                    </p:blipFill>
                    <p:spPr bwMode="auto">
                      <a:xfrm>
                        <a:off x="2325688" y="4687185"/>
                        <a:ext cx="6284912" cy="1984194"/>
                      </a:xfrm>
                      <a:prstGeom prst="rect">
                        <a:avLst/>
                      </a:prstGeom>
                      <a:noFill/>
                    </p:spPr>
                  </p:pic>
                </p:oleObj>
              </mc:Fallback>
            </mc:AlternateContent>
          </a:graphicData>
        </a:graphic>
      </p:graphicFrame>
      <p:cxnSp>
        <p:nvCxnSpPr>
          <p:cNvPr id="18" name="17 Conector recto"/>
          <p:cNvCxnSpPr/>
          <p:nvPr/>
        </p:nvCxnSpPr>
        <p:spPr>
          <a:xfrm>
            <a:off x="0" y="468718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0" y="299138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5653337" y="3675226"/>
            <a:ext cx="238998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3" name="22 Rectángulo"/>
          <p:cNvSpPr/>
          <p:nvPr/>
        </p:nvSpPr>
        <p:spPr>
          <a:xfrm>
            <a:off x="5609828" y="5343500"/>
            <a:ext cx="233402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23 Rectángulo"/>
          <p:cNvSpPr/>
          <p:nvPr/>
        </p:nvSpPr>
        <p:spPr>
          <a:xfrm>
            <a:off x="3126755" y="1887622"/>
            <a:ext cx="1546845"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2 Marcador de contenido"/>
          <p:cNvSpPr txBox="1">
            <a:spLocks/>
          </p:cNvSpPr>
          <p:nvPr/>
        </p:nvSpPr>
        <p:spPr>
          <a:xfrm>
            <a:off x="399746" y="5394680"/>
            <a:ext cx="8331016" cy="43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Capacitor</a:t>
            </a:r>
          </a:p>
        </p:txBody>
      </p:sp>
      <p:sp>
        <p:nvSpPr>
          <p:cNvPr id="13" name="2 Marcador de contenido"/>
          <p:cNvSpPr txBox="1">
            <a:spLocks/>
          </p:cNvSpPr>
          <p:nvPr/>
        </p:nvSpPr>
        <p:spPr>
          <a:xfrm>
            <a:off x="399746" y="3708721"/>
            <a:ext cx="8331016" cy="43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Inductance</a:t>
            </a:r>
          </a:p>
        </p:txBody>
      </p:sp>
      <p:sp>
        <p:nvSpPr>
          <p:cNvPr id="14" name="2 Marcador de contenido">
            <a:extLst>
              <a:ext uri="{FF2B5EF4-FFF2-40B4-BE49-F238E27FC236}">
                <a16:creationId xmlns:a16="http://schemas.microsoft.com/office/drawing/2014/main" id="{283FACAD-4381-4050-B9E9-49F2B35B42C7}"/>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Main equations (deduction)</a:t>
            </a:r>
          </a:p>
        </p:txBody>
      </p:sp>
    </p:spTree>
    <p:extLst>
      <p:ext uri="{BB962C8B-B14F-4D97-AF65-F5344CB8AC3E}">
        <p14:creationId xmlns:p14="http://schemas.microsoft.com/office/powerpoint/2010/main" val="550052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Objeto"/>
          <p:cNvGraphicFramePr>
            <a:graphicFrameLocks noChangeAspect="1"/>
          </p:cNvGraphicFramePr>
          <p:nvPr>
            <p:extLst>
              <p:ext uri="{D42A27DB-BD31-4B8C-83A1-F6EECF244321}">
                <p14:modId xmlns:p14="http://schemas.microsoft.com/office/powerpoint/2010/main" val="763154399"/>
              </p:ext>
            </p:extLst>
          </p:nvPr>
        </p:nvGraphicFramePr>
        <p:xfrm>
          <a:off x="723689" y="1713154"/>
          <a:ext cx="1446214" cy="766110"/>
        </p:xfrm>
        <a:graphic>
          <a:graphicData uri="http://schemas.openxmlformats.org/presentationml/2006/ole">
            <mc:AlternateContent xmlns:mc="http://schemas.openxmlformats.org/markup-compatibility/2006">
              <mc:Choice xmlns:v="urn:schemas-microsoft-com:vml" Requires="v">
                <p:oleObj spid="_x0000_s7329" name="Ecuación" r:id="rId3" imgW="863280" imgH="457200" progId="Equation.3">
                  <p:embed/>
                </p:oleObj>
              </mc:Choice>
              <mc:Fallback>
                <p:oleObj name="Ecuación" r:id="rId3" imgW="863280" imgH="457200" progId="Equation.3">
                  <p:embed/>
                  <p:pic>
                    <p:nvPicPr>
                      <p:cNvPr id="5" name="4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89" y="1713154"/>
                        <a:ext cx="1446214" cy="766110"/>
                      </a:xfrm>
                      <a:prstGeom prst="rect">
                        <a:avLst/>
                      </a:prstGeom>
                      <a:noFill/>
                    </p:spPr>
                  </p:pic>
                </p:oleObj>
              </mc:Fallback>
            </mc:AlternateContent>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1794309054"/>
              </p:ext>
            </p:extLst>
          </p:nvPr>
        </p:nvGraphicFramePr>
        <p:xfrm>
          <a:off x="687943" y="2948213"/>
          <a:ext cx="2299716" cy="1304574"/>
        </p:xfrm>
        <a:graphic>
          <a:graphicData uri="http://schemas.openxmlformats.org/presentationml/2006/ole">
            <mc:AlternateContent xmlns:mc="http://schemas.openxmlformats.org/markup-compatibility/2006">
              <mc:Choice xmlns:v="urn:schemas-microsoft-com:vml" Requires="v">
                <p:oleObj spid="_x0000_s7330" name="Ecuación" r:id="rId5" imgW="1346040" imgH="761760" progId="Equation.3">
                  <p:embed/>
                </p:oleObj>
              </mc:Choice>
              <mc:Fallback>
                <p:oleObj name="Ecuación" r:id="rId5" imgW="1346040" imgH="761760" progId="Equation.3">
                  <p:embed/>
                  <p:pic>
                    <p:nvPicPr>
                      <p:cNvPr id="6" name="5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943" y="2948213"/>
                        <a:ext cx="2299716" cy="1304574"/>
                      </a:xfrm>
                      <a:prstGeom prst="rect">
                        <a:avLst/>
                      </a:prstGeom>
                      <a:noFill/>
                    </p:spPr>
                  </p:pic>
                </p:oleObj>
              </mc:Fallback>
            </mc:AlternateContent>
          </a:graphicData>
        </a:graphic>
      </p:graphicFrame>
      <p:graphicFrame>
        <p:nvGraphicFramePr>
          <p:cNvPr id="7" name="6 Objeto"/>
          <p:cNvGraphicFramePr>
            <a:graphicFrameLocks noChangeAspect="1"/>
          </p:cNvGraphicFramePr>
          <p:nvPr>
            <p:extLst>
              <p:ext uri="{D42A27DB-BD31-4B8C-83A1-F6EECF244321}">
                <p14:modId xmlns:p14="http://schemas.microsoft.com/office/powerpoint/2010/main" val="683541292"/>
              </p:ext>
            </p:extLst>
          </p:nvPr>
        </p:nvGraphicFramePr>
        <p:xfrm>
          <a:off x="716570" y="4940338"/>
          <a:ext cx="3490300" cy="1630064"/>
        </p:xfrm>
        <a:graphic>
          <a:graphicData uri="http://schemas.openxmlformats.org/presentationml/2006/ole">
            <mc:AlternateContent xmlns:mc="http://schemas.openxmlformats.org/markup-compatibility/2006">
              <mc:Choice xmlns:v="urn:schemas-microsoft-com:vml" Requires="v">
                <p:oleObj spid="_x0000_s7331" name="Ecuación" r:id="rId7" imgW="2070000" imgH="965160" progId="Equation.3">
                  <p:embed/>
                </p:oleObj>
              </mc:Choice>
              <mc:Fallback>
                <p:oleObj name="Ecuación" r:id="rId7" imgW="2070000" imgH="965160" progId="Equation.3">
                  <p:embed/>
                  <p:pic>
                    <p:nvPicPr>
                      <p:cNvPr id="7" name="6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570" y="4940338"/>
                        <a:ext cx="3490300" cy="1630064"/>
                      </a:xfrm>
                      <a:prstGeom prst="rect">
                        <a:avLst/>
                      </a:prstGeom>
                      <a:noFill/>
                    </p:spPr>
                  </p:pic>
                </p:oleObj>
              </mc:Fallback>
            </mc:AlternateContent>
          </a:graphicData>
        </a:graphic>
      </p:graphicFrame>
      <p:pic>
        <p:nvPicPr>
          <p:cNvPr id="11269" name="Picture 5"/>
          <p:cNvPicPr>
            <a:picLocks noChangeAspect="1" noChangeArrowheads="1"/>
          </p:cNvPicPr>
          <p:nvPr/>
        </p:nvPicPr>
        <p:blipFill>
          <a:blip r:embed="rId9" cstate="print"/>
          <a:srcRect/>
          <a:stretch>
            <a:fillRect/>
          </a:stretch>
        </p:blipFill>
        <p:spPr bwMode="auto">
          <a:xfrm>
            <a:off x="3551223" y="1377516"/>
            <a:ext cx="3744258" cy="1162011"/>
          </a:xfrm>
          <a:prstGeom prst="rect">
            <a:avLst/>
          </a:prstGeom>
          <a:noFill/>
          <a:ln w="9525">
            <a:noFill/>
            <a:miter lim="800000"/>
            <a:headEnd/>
            <a:tailEnd/>
          </a:ln>
        </p:spPr>
      </p:pic>
      <p:pic>
        <p:nvPicPr>
          <p:cNvPr id="11270" name="Picture 6"/>
          <p:cNvPicPr>
            <a:picLocks noChangeAspect="1" noChangeArrowheads="1"/>
          </p:cNvPicPr>
          <p:nvPr/>
        </p:nvPicPr>
        <p:blipFill>
          <a:blip r:embed="rId10" cstate="print"/>
          <a:srcRect/>
          <a:stretch>
            <a:fillRect/>
          </a:stretch>
        </p:blipFill>
        <p:spPr bwMode="auto">
          <a:xfrm>
            <a:off x="3810316" y="2852936"/>
            <a:ext cx="1477722" cy="1195028"/>
          </a:xfrm>
          <a:prstGeom prst="rect">
            <a:avLst/>
          </a:prstGeom>
          <a:noFill/>
          <a:ln w="9525">
            <a:noFill/>
            <a:miter lim="800000"/>
            <a:headEnd/>
            <a:tailEnd/>
          </a:ln>
        </p:spPr>
      </p:pic>
      <p:pic>
        <p:nvPicPr>
          <p:cNvPr id="11271" name="Picture 7"/>
          <p:cNvPicPr>
            <a:picLocks noChangeAspect="1" noChangeArrowheads="1"/>
          </p:cNvPicPr>
          <p:nvPr/>
        </p:nvPicPr>
        <p:blipFill>
          <a:blip r:embed="rId11" cstate="print"/>
          <a:srcRect l="5334"/>
          <a:stretch>
            <a:fillRect/>
          </a:stretch>
        </p:blipFill>
        <p:spPr bwMode="auto">
          <a:xfrm>
            <a:off x="5423352" y="2941728"/>
            <a:ext cx="2461016" cy="1192421"/>
          </a:xfrm>
          <a:prstGeom prst="rect">
            <a:avLst/>
          </a:prstGeom>
          <a:noFill/>
          <a:ln w="9525">
            <a:noFill/>
            <a:miter lim="800000"/>
            <a:headEnd/>
            <a:tailEnd/>
          </a:ln>
        </p:spPr>
      </p:pic>
      <p:pic>
        <p:nvPicPr>
          <p:cNvPr id="11272" name="Picture 8"/>
          <p:cNvPicPr>
            <a:picLocks noChangeAspect="1" noChangeArrowheads="1"/>
          </p:cNvPicPr>
          <p:nvPr/>
        </p:nvPicPr>
        <p:blipFill>
          <a:blip r:embed="rId12" cstate="print"/>
          <a:srcRect/>
          <a:stretch>
            <a:fillRect/>
          </a:stretch>
        </p:blipFill>
        <p:spPr bwMode="auto">
          <a:xfrm>
            <a:off x="3275856" y="4509120"/>
            <a:ext cx="1280616" cy="1178749"/>
          </a:xfrm>
          <a:prstGeom prst="rect">
            <a:avLst/>
          </a:prstGeom>
          <a:noFill/>
          <a:ln w="9525">
            <a:noFill/>
            <a:miter lim="800000"/>
            <a:headEnd/>
            <a:tailEnd/>
          </a:ln>
        </p:spPr>
      </p:pic>
      <p:pic>
        <p:nvPicPr>
          <p:cNvPr id="11273" name="Picture 9"/>
          <p:cNvPicPr>
            <a:picLocks noChangeAspect="1" noChangeArrowheads="1"/>
          </p:cNvPicPr>
          <p:nvPr/>
        </p:nvPicPr>
        <p:blipFill>
          <a:blip r:embed="rId13" cstate="print"/>
          <a:srcRect/>
          <a:stretch>
            <a:fillRect/>
          </a:stretch>
        </p:blipFill>
        <p:spPr bwMode="auto">
          <a:xfrm>
            <a:off x="5220072" y="4739935"/>
            <a:ext cx="2359361" cy="1216058"/>
          </a:xfrm>
          <a:prstGeom prst="rect">
            <a:avLst/>
          </a:prstGeom>
          <a:noFill/>
          <a:ln w="9525">
            <a:noFill/>
            <a:miter lim="800000"/>
            <a:headEnd/>
            <a:tailEnd/>
          </a:ln>
        </p:spPr>
      </p:pic>
      <p:sp>
        <p:nvSpPr>
          <p:cNvPr id="13" name="12 CuadroTexto"/>
          <p:cNvSpPr txBox="1"/>
          <p:nvPr/>
        </p:nvSpPr>
        <p:spPr>
          <a:xfrm>
            <a:off x="5098790" y="6381328"/>
            <a:ext cx="4045210" cy="307777"/>
          </a:xfrm>
          <a:prstGeom prst="rect">
            <a:avLst/>
          </a:prstGeom>
          <a:noFill/>
        </p:spPr>
        <p:txBody>
          <a:bodyPr wrap="none" rtlCol="0">
            <a:spAutoFit/>
          </a:bodyPr>
          <a:lstStyle/>
          <a:p>
            <a:r>
              <a:rPr lang="es-ES" sz="1400" dirty="0" err="1"/>
              <a:t>Robins</a:t>
            </a:r>
            <a:r>
              <a:rPr lang="es-ES" sz="1400" dirty="0"/>
              <a:t> &amp; Miller “</a:t>
            </a:r>
            <a:r>
              <a:rPr lang="es-ES" sz="1400" dirty="0" err="1"/>
              <a:t>Circuit</a:t>
            </a:r>
            <a:r>
              <a:rPr lang="es-ES" sz="1400" dirty="0"/>
              <a:t> </a:t>
            </a:r>
            <a:r>
              <a:rPr lang="es-ES" sz="1400" dirty="0" err="1"/>
              <a:t>analysis</a:t>
            </a:r>
            <a:r>
              <a:rPr lang="es-ES" sz="1400" dirty="0"/>
              <a:t> </a:t>
            </a:r>
            <a:r>
              <a:rPr lang="es-ES" sz="1400" dirty="0" err="1"/>
              <a:t>theory</a:t>
            </a:r>
            <a:r>
              <a:rPr lang="es-ES" sz="1400" dirty="0"/>
              <a:t> and </a:t>
            </a:r>
            <a:r>
              <a:rPr lang="es-ES" sz="1400" dirty="0" err="1"/>
              <a:t>practice</a:t>
            </a:r>
            <a:r>
              <a:rPr lang="es-ES" sz="1400" dirty="0"/>
              <a:t>”</a:t>
            </a:r>
            <a:endParaRPr lang="ca-ES" sz="1400" dirty="0"/>
          </a:p>
        </p:txBody>
      </p:sp>
      <p:pic>
        <p:nvPicPr>
          <p:cNvPr id="12293" name="Picture 5"/>
          <p:cNvPicPr>
            <a:picLocks noChangeAspect="1" noChangeArrowheads="1"/>
          </p:cNvPicPr>
          <p:nvPr/>
        </p:nvPicPr>
        <p:blipFill>
          <a:blip r:embed="rId14" cstate="print"/>
          <a:srcRect/>
          <a:stretch>
            <a:fillRect/>
          </a:stretch>
        </p:blipFill>
        <p:spPr bwMode="auto">
          <a:xfrm>
            <a:off x="7596335" y="4661912"/>
            <a:ext cx="1378393" cy="1287368"/>
          </a:xfrm>
          <a:prstGeom prst="rect">
            <a:avLst/>
          </a:prstGeom>
          <a:noFill/>
          <a:ln w="9525">
            <a:noFill/>
            <a:miter lim="800000"/>
            <a:headEnd/>
            <a:tailEnd/>
          </a:ln>
        </p:spPr>
      </p:pic>
      <p:pic>
        <p:nvPicPr>
          <p:cNvPr id="12294" name="Picture 6"/>
          <p:cNvPicPr>
            <a:picLocks noChangeAspect="1" noChangeArrowheads="1"/>
          </p:cNvPicPr>
          <p:nvPr/>
        </p:nvPicPr>
        <p:blipFill>
          <a:blip r:embed="rId15" cstate="print"/>
          <a:srcRect/>
          <a:stretch>
            <a:fillRect/>
          </a:stretch>
        </p:blipFill>
        <p:spPr bwMode="auto">
          <a:xfrm>
            <a:off x="7530852" y="2858422"/>
            <a:ext cx="1612459" cy="1326378"/>
          </a:xfrm>
          <a:prstGeom prst="rect">
            <a:avLst/>
          </a:prstGeom>
          <a:noFill/>
          <a:ln w="9525">
            <a:noFill/>
            <a:miter lim="800000"/>
            <a:headEnd/>
            <a:tailEnd/>
          </a:ln>
        </p:spPr>
      </p:pic>
      <p:pic>
        <p:nvPicPr>
          <p:cNvPr id="12295" name="Picture 7"/>
          <p:cNvPicPr>
            <a:picLocks noChangeAspect="1" noChangeArrowheads="1"/>
          </p:cNvPicPr>
          <p:nvPr/>
        </p:nvPicPr>
        <p:blipFill>
          <a:blip r:embed="rId16" cstate="print"/>
          <a:srcRect r="2465"/>
          <a:stretch>
            <a:fillRect/>
          </a:stretch>
        </p:blipFill>
        <p:spPr bwMode="auto">
          <a:xfrm>
            <a:off x="7659789" y="1381103"/>
            <a:ext cx="1198056" cy="1152902"/>
          </a:xfrm>
          <a:prstGeom prst="rect">
            <a:avLst/>
          </a:prstGeom>
          <a:noFill/>
          <a:ln w="9525">
            <a:noFill/>
            <a:miter lim="800000"/>
            <a:headEnd/>
            <a:tailEnd/>
          </a:ln>
        </p:spPr>
      </p:pic>
      <p:cxnSp>
        <p:nvCxnSpPr>
          <p:cNvPr id="18" name="17 Conector recto"/>
          <p:cNvCxnSpPr/>
          <p:nvPr/>
        </p:nvCxnSpPr>
        <p:spPr>
          <a:xfrm>
            <a:off x="0" y="4437112"/>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0" y="2564904"/>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2 Marcador de contenido"/>
          <p:cNvSpPr txBox="1">
            <a:spLocks/>
          </p:cNvSpPr>
          <p:nvPr/>
        </p:nvSpPr>
        <p:spPr>
          <a:xfrm>
            <a:off x="399746" y="1308529"/>
            <a:ext cx="8331016" cy="410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Resistance  </a:t>
            </a:r>
          </a:p>
        </p:txBody>
      </p:sp>
      <p:sp>
        <p:nvSpPr>
          <p:cNvPr id="23" name="2 Marcador de contenido"/>
          <p:cNvSpPr txBox="1">
            <a:spLocks/>
          </p:cNvSpPr>
          <p:nvPr/>
        </p:nvSpPr>
        <p:spPr>
          <a:xfrm>
            <a:off x="399746" y="4464943"/>
            <a:ext cx="8331016" cy="43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Capacitor</a:t>
            </a:r>
          </a:p>
        </p:txBody>
      </p:sp>
      <p:sp>
        <p:nvSpPr>
          <p:cNvPr id="24" name="2 Marcador de contenido"/>
          <p:cNvSpPr txBox="1">
            <a:spLocks/>
          </p:cNvSpPr>
          <p:nvPr/>
        </p:nvSpPr>
        <p:spPr>
          <a:xfrm>
            <a:off x="399746" y="2584656"/>
            <a:ext cx="8331016" cy="43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Inductance</a:t>
            </a:r>
          </a:p>
        </p:txBody>
      </p:sp>
      <p:sp>
        <p:nvSpPr>
          <p:cNvPr id="20" name="2 Marcador de contenido">
            <a:extLst>
              <a:ext uri="{FF2B5EF4-FFF2-40B4-BE49-F238E27FC236}">
                <a16:creationId xmlns:a16="http://schemas.microsoft.com/office/drawing/2014/main" id="{94371A2D-BFD9-42D8-98AA-20FE0A72202B}"/>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Phasors (summary)</a:t>
            </a:r>
          </a:p>
        </p:txBody>
      </p:sp>
      <p:sp>
        <p:nvSpPr>
          <p:cNvPr id="25" name="1 Título">
            <a:extLst>
              <a:ext uri="{FF2B5EF4-FFF2-40B4-BE49-F238E27FC236}">
                <a16:creationId xmlns:a16="http://schemas.microsoft.com/office/drawing/2014/main" id="{5C85EF00-6B38-4F0B-8A41-C20E36249FDA}"/>
              </a:ext>
            </a:extLst>
          </p:cNvPr>
          <p:cNvSpPr>
            <a:spLocks noGrp="1"/>
          </p:cNvSpPr>
          <p:nvPr>
            <p:ph type="title"/>
          </p:nvPr>
        </p:nvSpPr>
        <p:spPr>
          <a:xfrm>
            <a:off x="399746" y="224265"/>
            <a:ext cx="8331016" cy="734084"/>
          </a:xfrm>
        </p:spPr>
        <p:txBody>
          <a:bodyPr>
            <a:normAutofit/>
          </a:bodyPr>
          <a:lstStyle/>
          <a:p>
            <a:r>
              <a:rPr lang="ca-ES" dirty="0"/>
              <a:t>Phasors for RLC circuits</a:t>
            </a:r>
          </a:p>
        </p:txBody>
      </p:sp>
    </p:spTree>
    <p:extLst>
      <p:ext uri="{BB962C8B-B14F-4D97-AF65-F5344CB8AC3E}">
        <p14:creationId xmlns:p14="http://schemas.microsoft.com/office/powerpoint/2010/main" val="3513229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 and DC current</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99746" y="1369755"/>
                <a:ext cx="4253735" cy="4655894"/>
              </a:xfrm>
            </p:spPr>
            <p:txBody>
              <a:bodyPr/>
              <a:lstStyle/>
              <a:p>
                <a:r>
                  <a:rPr lang="ca-ES" sz="1800" dirty="0"/>
                  <a:t>DC (Direct Current)</a:t>
                </a:r>
              </a:p>
              <a:p>
                <a:pPr lvl="1"/>
                <a:r>
                  <a:rPr lang="ca-ES" sz="1800" dirty="0"/>
                  <a:t>Less losses</a:t>
                </a:r>
              </a:p>
              <a:p>
                <a:pPr lvl="1"/>
                <a:r>
                  <a:rPr lang="ca-ES" sz="1800" dirty="0"/>
                  <a:t>No distance limitation</a:t>
                </a:r>
              </a:p>
              <a:p>
                <a:pPr lvl="1"/>
                <a:r>
                  <a:rPr lang="ca-ES" sz="1800" dirty="0"/>
                  <a:t>No reactive power </a:t>
                </a:r>
              </a:p>
              <a:p>
                <a:pPr lvl="1"/>
                <a:r>
                  <a:rPr lang="ca-ES" sz="1800" dirty="0"/>
                  <a:t>More complex to change the voltage levels</a:t>
                </a:r>
                <a14:m>
                  <m:oMath xmlns:m="http://schemas.openxmlformats.org/officeDocument/2006/math">
                    <m:r>
                      <a:rPr lang="ca-ES" sz="1800" i="1" dirty="0" smtClean="0">
                        <a:latin typeface="Cambria Math" panose="02040503050406030204" pitchFamily="18" charset="0"/>
                      </a:rPr>
                      <m:t>→</m:t>
                    </m:r>
                  </m:oMath>
                </a14:m>
                <a:r>
                  <a:rPr lang="ca-ES" sz="1800" dirty="0"/>
                  <a:t> Power electronics required</a:t>
                </a:r>
              </a:p>
              <a:p>
                <a:pPr lvl="1"/>
                <a:r>
                  <a:rPr lang="ca-ES" sz="1800" dirty="0"/>
                  <a:t>More complex breakers (no zero crossing currents)</a:t>
                </a:r>
              </a:p>
              <a:p>
                <a:pPr lvl="1"/>
                <a:endParaRPr lang="ca-ES"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99746" y="1369755"/>
                <a:ext cx="4253735" cy="4655894"/>
              </a:xfrm>
              <a:blipFill>
                <a:blip r:embed="rId2"/>
                <a:stretch>
                  <a:fillRect l="-1004" t="-1311"/>
                </a:stretch>
              </a:blipFill>
            </p:spPr>
            <p:txBody>
              <a:bodyPr/>
              <a:lstStyle/>
              <a:p>
                <a:r>
                  <a:rPr lang="en-US">
                    <a:noFill/>
                  </a:rPr>
                  <a:t> </a:t>
                </a:r>
              </a:p>
            </p:txBody>
          </p:sp>
        </mc:Fallback>
      </mc:AlternateContent>
      <p:sp>
        <p:nvSpPr>
          <p:cNvPr id="4" name="3 Marcador de contenido"/>
          <p:cNvSpPr>
            <a:spLocks noGrp="1"/>
          </p:cNvSpPr>
          <p:nvPr>
            <p:ph sz="half" idx="4294967295"/>
          </p:nvPr>
        </p:nvSpPr>
        <p:spPr>
          <a:xfrm>
            <a:off x="4814888" y="1369755"/>
            <a:ext cx="4329112" cy="4525963"/>
          </a:xfrm>
        </p:spPr>
        <p:txBody>
          <a:bodyPr>
            <a:normAutofit/>
          </a:bodyPr>
          <a:lstStyle/>
          <a:p>
            <a:r>
              <a:rPr lang="ca-ES" sz="1800" dirty="0"/>
              <a:t>AC (Alternating current)</a:t>
            </a:r>
          </a:p>
          <a:p>
            <a:pPr lvl="1"/>
            <a:r>
              <a:rPr lang="ca-ES" sz="1800" dirty="0"/>
              <a:t>Three-phase allows to generate a rotating magnetic field in electrical machines, enabling ‘simple’ generation.</a:t>
            </a:r>
          </a:p>
          <a:p>
            <a:pPr lvl="1"/>
            <a:r>
              <a:rPr lang="ca-ES" sz="1800" dirty="0"/>
              <a:t>Simple voltage change (step-up/step-down) - Transformers</a:t>
            </a:r>
          </a:p>
          <a:p>
            <a:pPr lvl="1"/>
            <a:r>
              <a:rPr lang="ca-ES" sz="1800" dirty="0"/>
              <a:t>‘Simple’ breakers (zero crossing currents)</a:t>
            </a:r>
          </a:p>
        </p:txBody>
      </p:sp>
      <p:sp>
        <p:nvSpPr>
          <p:cNvPr id="9" name="8 CuadroTexto"/>
          <p:cNvSpPr txBox="1"/>
          <p:nvPr/>
        </p:nvSpPr>
        <p:spPr>
          <a:xfrm>
            <a:off x="82921" y="6381328"/>
            <a:ext cx="3482492" cy="276999"/>
          </a:xfrm>
          <a:prstGeom prst="rect">
            <a:avLst/>
          </a:prstGeom>
          <a:noFill/>
        </p:spPr>
        <p:txBody>
          <a:bodyPr wrap="none" rtlCol="0">
            <a:spAutoFit/>
          </a:bodyPr>
          <a:lstStyle/>
          <a:p>
            <a:r>
              <a:rPr lang="es-ES" sz="1200" dirty="0" err="1"/>
              <a:t>Robins</a:t>
            </a:r>
            <a:r>
              <a:rPr lang="es-ES" sz="1200" dirty="0"/>
              <a:t> &amp; Miller “</a:t>
            </a:r>
            <a:r>
              <a:rPr lang="es-ES" sz="1200" dirty="0" err="1"/>
              <a:t>Circuit</a:t>
            </a:r>
            <a:r>
              <a:rPr lang="es-ES" sz="1200" dirty="0"/>
              <a:t> </a:t>
            </a:r>
            <a:r>
              <a:rPr lang="es-ES" sz="1200" dirty="0" err="1"/>
              <a:t>analysis</a:t>
            </a:r>
            <a:r>
              <a:rPr lang="es-ES" sz="1200" dirty="0"/>
              <a:t> </a:t>
            </a:r>
            <a:r>
              <a:rPr lang="es-ES" sz="1200" dirty="0" err="1"/>
              <a:t>theory</a:t>
            </a:r>
            <a:r>
              <a:rPr lang="es-ES" sz="1200" dirty="0"/>
              <a:t> and </a:t>
            </a:r>
            <a:r>
              <a:rPr lang="es-ES" sz="1200" dirty="0" err="1"/>
              <a:t>practice</a:t>
            </a:r>
            <a:r>
              <a:rPr lang="es-ES" sz="1200" dirty="0"/>
              <a:t>”</a:t>
            </a:r>
            <a:endParaRPr lang="ca-ES" sz="1200" dirty="0"/>
          </a:p>
        </p:txBody>
      </p:sp>
      <p:pic>
        <p:nvPicPr>
          <p:cNvPr id="5" name="Picture 4"/>
          <p:cNvPicPr>
            <a:picLocks noChangeAspect="1"/>
          </p:cNvPicPr>
          <p:nvPr/>
        </p:nvPicPr>
        <p:blipFill>
          <a:blip r:embed="rId3"/>
          <a:stretch>
            <a:fillRect/>
          </a:stretch>
        </p:blipFill>
        <p:spPr>
          <a:xfrm>
            <a:off x="988714" y="4062357"/>
            <a:ext cx="3259248" cy="1912492"/>
          </a:xfrm>
          <a:prstGeom prst="rect">
            <a:avLst/>
          </a:prstGeom>
        </p:spPr>
      </p:pic>
      <p:pic>
        <p:nvPicPr>
          <p:cNvPr id="6" name="Picture 5"/>
          <p:cNvPicPr>
            <a:picLocks noChangeAspect="1"/>
          </p:cNvPicPr>
          <p:nvPr/>
        </p:nvPicPr>
        <p:blipFill rotWithShape="1">
          <a:blip r:embed="rId4"/>
          <a:srcRect r="40371"/>
          <a:stretch/>
        </p:blipFill>
        <p:spPr>
          <a:xfrm>
            <a:off x="4794405" y="3870696"/>
            <a:ext cx="3972942" cy="1612706"/>
          </a:xfrm>
          <a:prstGeom prst="rect">
            <a:avLst/>
          </a:prstGeom>
        </p:spPr>
      </p:pic>
      <p:pic>
        <p:nvPicPr>
          <p:cNvPr id="10" name="Picture 9"/>
          <p:cNvPicPr>
            <a:picLocks noChangeAspect="1"/>
          </p:cNvPicPr>
          <p:nvPr/>
        </p:nvPicPr>
        <p:blipFill rotWithShape="1">
          <a:blip r:embed="rId4"/>
          <a:srcRect l="65732" b="36965"/>
          <a:stretch/>
        </p:blipFill>
        <p:spPr>
          <a:xfrm>
            <a:off x="5746367" y="5483402"/>
            <a:ext cx="2464100" cy="1097102"/>
          </a:xfrm>
          <a:prstGeom prst="rect">
            <a:avLst/>
          </a:prstGeom>
        </p:spPr>
      </p:pic>
      <p:cxnSp>
        <p:nvCxnSpPr>
          <p:cNvPr id="8" name="Straight Connector 7"/>
          <p:cNvCxnSpPr/>
          <p:nvPr/>
        </p:nvCxnSpPr>
        <p:spPr>
          <a:xfrm>
            <a:off x="4572000" y="1530036"/>
            <a:ext cx="0" cy="4851292"/>
          </a:xfrm>
          <a:prstGeom prst="line">
            <a:avLst/>
          </a:prstGeom>
        </p:spPr>
        <p:style>
          <a:lnRef idx="1">
            <a:schemeClr val="accent1"/>
          </a:lnRef>
          <a:fillRef idx="0">
            <a:schemeClr val="accent1"/>
          </a:fillRef>
          <a:effectRef idx="0">
            <a:schemeClr val="accent1"/>
          </a:effectRef>
          <a:fontRef idx="minor">
            <a:schemeClr val="tx1"/>
          </a:fontRef>
        </p:style>
      </p:cxnSp>
      <p:sp>
        <p:nvSpPr>
          <p:cNvPr id="11" name="2 Marcador de contenido">
            <a:extLst>
              <a:ext uri="{FF2B5EF4-FFF2-40B4-BE49-F238E27FC236}">
                <a16:creationId xmlns:a16="http://schemas.microsoft.com/office/drawing/2014/main" id="{444AC828-FCE3-4551-AB18-69DD3D025055}"/>
              </a:ext>
            </a:extLst>
          </p:cNvPr>
          <p:cNvSpPr txBox="1">
            <a:spLocks/>
          </p:cNvSpPr>
          <p:nvPr/>
        </p:nvSpPr>
        <p:spPr>
          <a:xfrm>
            <a:off x="406492" y="973460"/>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 Main characteristics</a:t>
            </a:r>
          </a:p>
        </p:txBody>
      </p:sp>
    </p:spTree>
    <p:extLst>
      <p:ext uri="{BB962C8B-B14F-4D97-AF65-F5344CB8AC3E}">
        <p14:creationId xmlns:p14="http://schemas.microsoft.com/office/powerpoint/2010/main" val="1949214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Impedance (Z) and admitance (Y)</a:t>
            </a:r>
          </a:p>
        </p:txBody>
      </p:sp>
      <p:sp>
        <p:nvSpPr>
          <p:cNvPr id="12" name="11 Marcador de contenido"/>
          <p:cNvSpPr>
            <a:spLocks noGrp="1"/>
          </p:cNvSpPr>
          <p:nvPr>
            <p:ph idx="1"/>
          </p:nvPr>
        </p:nvSpPr>
        <p:spPr>
          <a:xfrm>
            <a:off x="399746" y="1319340"/>
            <a:ext cx="8331016" cy="4655894"/>
          </a:xfrm>
        </p:spPr>
        <p:txBody>
          <a:bodyPr>
            <a:normAutofit/>
          </a:bodyPr>
          <a:lstStyle/>
          <a:p>
            <a:r>
              <a:rPr lang="ca-ES" sz="2000" dirty="0"/>
              <a:t>Sing criteria</a:t>
            </a:r>
          </a:p>
          <a:p>
            <a:endParaRPr lang="ca-ES" sz="2000" dirty="0"/>
          </a:p>
          <a:p>
            <a:pPr>
              <a:buNone/>
            </a:pPr>
            <a:endParaRPr lang="ca-ES" sz="2000" dirty="0"/>
          </a:p>
          <a:p>
            <a:endParaRPr lang="ca-ES" sz="2000" dirty="0"/>
          </a:p>
          <a:p>
            <a:r>
              <a:rPr lang="ca-ES" sz="2000" dirty="0"/>
              <a:t>Series association (</a:t>
            </a:r>
            <a:r>
              <a:rPr lang="ca-ES" sz="2000" i="1" u="sng" dirty="0"/>
              <a:t>I</a:t>
            </a:r>
            <a:r>
              <a:rPr lang="ca-ES" sz="2000" dirty="0"/>
              <a:t> does not change) </a:t>
            </a:r>
          </a:p>
          <a:p>
            <a:endParaRPr lang="ca-ES" sz="2000" dirty="0"/>
          </a:p>
          <a:p>
            <a:endParaRPr lang="ca-ES" sz="2000" dirty="0"/>
          </a:p>
          <a:p>
            <a:pPr marL="0" indent="0">
              <a:buNone/>
            </a:pPr>
            <a:r>
              <a:rPr lang="ca-ES" sz="2000" dirty="0"/>
              <a:t/>
            </a:r>
            <a:br>
              <a:rPr lang="ca-ES" sz="2000" dirty="0"/>
            </a:br>
            <a:endParaRPr lang="ca-ES" sz="2000" dirty="0"/>
          </a:p>
          <a:p>
            <a:r>
              <a:rPr lang="ca-ES" sz="2000" dirty="0"/>
              <a:t>Parallel association (</a:t>
            </a:r>
            <a:r>
              <a:rPr lang="ca-ES" sz="2000" i="1" u="sng" dirty="0"/>
              <a:t>V</a:t>
            </a:r>
            <a:r>
              <a:rPr lang="ca-ES" sz="2000" dirty="0"/>
              <a:t> does not change) </a:t>
            </a:r>
          </a:p>
        </p:txBody>
      </p:sp>
      <p:pic>
        <p:nvPicPr>
          <p:cNvPr id="13318" name="Picture 6"/>
          <p:cNvPicPr>
            <a:picLocks noChangeAspect="1" noChangeArrowheads="1"/>
          </p:cNvPicPr>
          <p:nvPr/>
        </p:nvPicPr>
        <p:blipFill>
          <a:blip r:embed="rId3" cstate="print"/>
          <a:srcRect/>
          <a:stretch>
            <a:fillRect/>
          </a:stretch>
        </p:blipFill>
        <p:spPr bwMode="auto">
          <a:xfrm>
            <a:off x="6419850" y="5108779"/>
            <a:ext cx="2724150" cy="1076325"/>
          </a:xfrm>
          <a:prstGeom prst="rect">
            <a:avLst/>
          </a:prstGeom>
          <a:noFill/>
          <a:ln w="9525">
            <a:noFill/>
            <a:miter lim="800000"/>
            <a:headEnd/>
            <a:tailEnd/>
          </a:ln>
        </p:spPr>
      </p:pic>
      <p:pic>
        <p:nvPicPr>
          <p:cNvPr id="13319" name="Picture 7"/>
          <p:cNvPicPr>
            <a:picLocks noChangeAspect="1" noChangeArrowheads="1"/>
          </p:cNvPicPr>
          <p:nvPr/>
        </p:nvPicPr>
        <p:blipFill>
          <a:blip r:embed="rId4" cstate="print"/>
          <a:srcRect/>
          <a:stretch>
            <a:fillRect/>
          </a:stretch>
        </p:blipFill>
        <p:spPr bwMode="auto">
          <a:xfrm>
            <a:off x="4875125" y="2803781"/>
            <a:ext cx="1115244" cy="1869871"/>
          </a:xfrm>
          <a:prstGeom prst="rect">
            <a:avLst/>
          </a:prstGeom>
          <a:noFill/>
          <a:ln w="9525">
            <a:noFill/>
            <a:miter lim="800000"/>
            <a:headEnd/>
            <a:tailEnd/>
          </a:ln>
        </p:spPr>
      </p:pic>
      <p:sp>
        <p:nvSpPr>
          <p:cNvPr id="11" name="10 CuadroTexto"/>
          <p:cNvSpPr txBox="1"/>
          <p:nvPr/>
        </p:nvSpPr>
        <p:spPr>
          <a:xfrm>
            <a:off x="5195806" y="6381328"/>
            <a:ext cx="4045210" cy="307777"/>
          </a:xfrm>
          <a:prstGeom prst="rect">
            <a:avLst/>
          </a:prstGeom>
          <a:noFill/>
        </p:spPr>
        <p:txBody>
          <a:bodyPr wrap="none" rtlCol="0">
            <a:spAutoFit/>
          </a:bodyPr>
          <a:lstStyle/>
          <a:p>
            <a:r>
              <a:rPr lang="es-ES" sz="1400" dirty="0" err="1"/>
              <a:t>Robins</a:t>
            </a:r>
            <a:r>
              <a:rPr lang="es-ES" sz="1400" dirty="0"/>
              <a:t> &amp; Miller “</a:t>
            </a:r>
            <a:r>
              <a:rPr lang="es-ES" sz="1400" dirty="0" err="1"/>
              <a:t>Circuit</a:t>
            </a:r>
            <a:r>
              <a:rPr lang="es-ES" sz="1400" dirty="0"/>
              <a:t> </a:t>
            </a:r>
            <a:r>
              <a:rPr lang="es-ES" sz="1400" dirty="0" err="1"/>
              <a:t>analysis</a:t>
            </a:r>
            <a:r>
              <a:rPr lang="es-ES" sz="1400" dirty="0"/>
              <a:t> </a:t>
            </a:r>
            <a:r>
              <a:rPr lang="es-ES" sz="1400" dirty="0" err="1"/>
              <a:t>theory</a:t>
            </a:r>
            <a:r>
              <a:rPr lang="es-ES" sz="1400" dirty="0"/>
              <a:t> and </a:t>
            </a:r>
            <a:r>
              <a:rPr lang="es-ES" sz="1400" dirty="0" err="1"/>
              <a:t>practice</a:t>
            </a:r>
            <a:r>
              <a:rPr lang="es-ES" sz="1400" dirty="0"/>
              <a:t>”</a:t>
            </a:r>
            <a:endParaRPr lang="ca-ES" sz="1400" dirty="0"/>
          </a:p>
        </p:txBody>
      </p:sp>
      <p:graphicFrame>
        <p:nvGraphicFramePr>
          <p:cNvPr id="13320" name="Object 8"/>
          <p:cNvGraphicFramePr>
            <a:graphicFrameLocks noChangeAspect="1"/>
          </p:cNvGraphicFramePr>
          <p:nvPr>
            <p:extLst>
              <p:ext uri="{D42A27DB-BD31-4B8C-83A1-F6EECF244321}">
                <p14:modId xmlns:p14="http://schemas.microsoft.com/office/powerpoint/2010/main" val="3115921516"/>
              </p:ext>
            </p:extLst>
          </p:nvPr>
        </p:nvGraphicFramePr>
        <p:xfrm>
          <a:off x="1867266" y="1697397"/>
          <a:ext cx="688975" cy="692150"/>
        </p:xfrm>
        <a:graphic>
          <a:graphicData uri="http://schemas.openxmlformats.org/presentationml/2006/ole">
            <mc:AlternateContent xmlns:mc="http://schemas.openxmlformats.org/markup-compatibility/2006">
              <mc:Choice xmlns:v="urn:schemas-microsoft-com:vml" Requires="v">
                <p:oleObj spid="_x0000_s8464" name="Equation" r:id="rId5" imgW="419040" imgH="419040" progId="Equation.3">
                  <p:embed/>
                </p:oleObj>
              </mc:Choice>
              <mc:Fallback>
                <p:oleObj name="Equation" r:id="rId5" imgW="419040" imgH="419040" progId="Equation.3">
                  <p:embed/>
                  <p:pic>
                    <p:nvPicPr>
                      <p:cNvPr id="13320" name="Object 8"/>
                      <p:cNvPicPr>
                        <a:picLocks noChangeAspect="1" noChangeArrowheads="1"/>
                      </p:cNvPicPr>
                      <p:nvPr/>
                    </p:nvPicPr>
                    <p:blipFill>
                      <a:blip r:embed="rId6"/>
                      <a:srcRect/>
                      <a:stretch>
                        <a:fillRect/>
                      </a:stretch>
                    </p:blipFill>
                    <p:spPr bwMode="auto">
                      <a:xfrm>
                        <a:off x="1867266" y="1697397"/>
                        <a:ext cx="688975" cy="692150"/>
                      </a:xfrm>
                      <a:prstGeom prst="rect">
                        <a:avLst/>
                      </a:prstGeom>
                      <a:noFill/>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3458155402"/>
              </p:ext>
            </p:extLst>
          </p:nvPr>
        </p:nvGraphicFramePr>
        <p:xfrm>
          <a:off x="4875125" y="1850235"/>
          <a:ext cx="836264" cy="316286"/>
        </p:xfrm>
        <a:graphic>
          <a:graphicData uri="http://schemas.openxmlformats.org/presentationml/2006/ole">
            <mc:AlternateContent xmlns:mc="http://schemas.openxmlformats.org/markup-compatibility/2006">
              <mc:Choice xmlns:v="urn:schemas-microsoft-com:vml" Requires="v">
                <p:oleObj spid="_x0000_s8465" name="Ecuación" r:id="rId7" imgW="571320" imgH="215640" progId="Equation.3">
                  <p:embed/>
                </p:oleObj>
              </mc:Choice>
              <mc:Fallback>
                <p:oleObj name="Ecuación" r:id="rId7" imgW="571320" imgH="215640" progId="Equation.3">
                  <p:embed/>
                  <p:pic>
                    <p:nvPicPr>
                      <p:cNvPr id="1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5125" y="1850235"/>
                        <a:ext cx="836264" cy="316286"/>
                      </a:xfrm>
                      <a:prstGeom prst="rect">
                        <a:avLst/>
                      </a:prstGeom>
                      <a:noFill/>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1788056377"/>
              </p:ext>
            </p:extLst>
          </p:nvPr>
        </p:nvGraphicFramePr>
        <p:xfrm>
          <a:off x="1073706" y="3343282"/>
          <a:ext cx="2449598" cy="411647"/>
        </p:xfrm>
        <a:graphic>
          <a:graphicData uri="http://schemas.openxmlformats.org/presentationml/2006/ole">
            <mc:AlternateContent xmlns:mc="http://schemas.openxmlformats.org/markup-compatibility/2006">
              <mc:Choice xmlns:v="urn:schemas-microsoft-com:vml" Requires="v">
                <p:oleObj spid="_x0000_s8466" name="Ecuación" r:id="rId9" imgW="1434960" imgH="241200" progId="Equation.3">
                  <p:embed/>
                </p:oleObj>
              </mc:Choice>
              <mc:Fallback>
                <p:oleObj name="Ecuación" r:id="rId9" imgW="1434960" imgH="241200" progId="Equation.3">
                  <p:embed/>
                  <p:pic>
                    <p:nvPicPr>
                      <p:cNvPr id="1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3706" y="3343282"/>
                        <a:ext cx="2449598" cy="411647"/>
                      </a:xfrm>
                      <a:prstGeom prst="rect">
                        <a:avLst/>
                      </a:prstGeom>
                      <a:noFill/>
                    </p:spPr>
                  </p:pic>
                </p:oleObj>
              </mc:Fallback>
            </mc:AlternateContent>
          </a:graphicData>
        </a:graphic>
      </p:graphicFrame>
      <p:graphicFrame>
        <p:nvGraphicFramePr>
          <p:cNvPr id="16" name="Object 8"/>
          <p:cNvGraphicFramePr>
            <a:graphicFrameLocks noChangeAspect="1"/>
          </p:cNvGraphicFramePr>
          <p:nvPr>
            <p:extLst>
              <p:ext uri="{D42A27DB-BD31-4B8C-83A1-F6EECF244321}">
                <p14:modId xmlns:p14="http://schemas.microsoft.com/office/powerpoint/2010/main" val="4287429503"/>
              </p:ext>
            </p:extLst>
          </p:nvPr>
        </p:nvGraphicFramePr>
        <p:xfrm>
          <a:off x="874415" y="5313485"/>
          <a:ext cx="5152838" cy="729229"/>
        </p:xfrm>
        <a:graphic>
          <a:graphicData uri="http://schemas.openxmlformats.org/presentationml/2006/ole">
            <mc:AlternateContent xmlns:mc="http://schemas.openxmlformats.org/markup-compatibility/2006">
              <mc:Choice xmlns:v="urn:schemas-microsoft-com:vml" Requires="v">
                <p:oleObj spid="_x0000_s8467" name="Ecuación" r:id="rId11" imgW="3136680" imgH="444240" progId="Equation.3">
                  <p:embed/>
                </p:oleObj>
              </mc:Choice>
              <mc:Fallback>
                <p:oleObj name="Ecuación" r:id="rId11" imgW="3136680" imgH="444240" progId="Equation.3">
                  <p:embed/>
                  <p:pic>
                    <p:nvPicPr>
                      <p:cNvPr id="1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4415" y="5313485"/>
                        <a:ext cx="5152838" cy="729229"/>
                      </a:xfrm>
                      <a:prstGeom prst="rect">
                        <a:avLst/>
                      </a:prstGeom>
                      <a:noFill/>
                    </p:spPr>
                  </p:pic>
                </p:oleObj>
              </mc:Fallback>
            </mc:AlternateContent>
          </a:graphicData>
        </a:graphic>
      </p:graphicFrame>
      <p:cxnSp>
        <p:nvCxnSpPr>
          <p:cNvPr id="18" name="17 Conector recto"/>
          <p:cNvCxnSpPr/>
          <p:nvPr/>
        </p:nvCxnSpPr>
        <p:spPr>
          <a:xfrm>
            <a:off x="3653976" y="1606268"/>
            <a:ext cx="0" cy="9877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rot="5400000">
            <a:off x="3042702" y="2073526"/>
            <a:ext cx="6480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rot="5400000">
            <a:off x="3581968" y="1534260"/>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3581968" y="1750284"/>
            <a:ext cx="144016"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3" name="22 CuadroTexto"/>
          <p:cNvSpPr txBox="1"/>
          <p:nvPr/>
        </p:nvSpPr>
        <p:spPr>
          <a:xfrm>
            <a:off x="3365944" y="1606268"/>
            <a:ext cx="360040" cy="369332"/>
          </a:xfrm>
          <a:prstGeom prst="rect">
            <a:avLst/>
          </a:prstGeom>
          <a:noFill/>
        </p:spPr>
        <p:txBody>
          <a:bodyPr wrap="square" rtlCol="0">
            <a:spAutoFit/>
          </a:bodyPr>
          <a:lstStyle/>
          <a:p>
            <a:r>
              <a:rPr lang="es-ES" dirty="0"/>
              <a:t>+</a:t>
            </a:r>
            <a:endParaRPr lang="ca-ES" dirty="0"/>
          </a:p>
        </p:txBody>
      </p:sp>
      <p:sp>
        <p:nvSpPr>
          <p:cNvPr id="24" name="23 CuadroTexto"/>
          <p:cNvSpPr txBox="1"/>
          <p:nvPr/>
        </p:nvSpPr>
        <p:spPr>
          <a:xfrm>
            <a:off x="3365944" y="2182332"/>
            <a:ext cx="360040" cy="369332"/>
          </a:xfrm>
          <a:prstGeom prst="rect">
            <a:avLst/>
          </a:prstGeom>
          <a:noFill/>
        </p:spPr>
        <p:txBody>
          <a:bodyPr wrap="square" rtlCol="0">
            <a:spAutoFit/>
          </a:bodyPr>
          <a:lstStyle/>
          <a:p>
            <a:r>
              <a:rPr lang="es-ES" dirty="0"/>
              <a:t>-</a:t>
            </a:r>
            <a:endParaRPr lang="ca-ES" dirty="0"/>
          </a:p>
        </p:txBody>
      </p:sp>
      <p:sp>
        <p:nvSpPr>
          <p:cNvPr id="25" name="24 CuadroTexto"/>
          <p:cNvSpPr txBox="1"/>
          <p:nvPr/>
        </p:nvSpPr>
        <p:spPr>
          <a:xfrm>
            <a:off x="3077912" y="1894300"/>
            <a:ext cx="316112" cy="369332"/>
          </a:xfrm>
          <a:prstGeom prst="rect">
            <a:avLst/>
          </a:prstGeom>
          <a:noFill/>
        </p:spPr>
        <p:txBody>
          <a:bodyPr wrap="none" rtlCol="0">
            <a:spAutoFit/>
          </a:bodyPr>
          <a:lstStyle/>
          <a:p>
            <a:r>
              <a:rPr lang="es-ES" i="1" u="sng" dirty="0"/>
              <a:t>V</a:t>
            </a:r>
            <a:endParaRPr lang="ca-ES" i="1" u="sng" dirty="0"/>
          </a:p>
        </p:txBody>
      </p:sp>
      <p:sp>
        <p:nvSpPr>
          <p:cNvPr id="26" name="25 CuadroTexto"/>
          <p:cNvSpPr txBox="1"/>
          <p:nvPr/>
        </p:nvSpPr>
        <p:spPr>
          <a:xfrm>
            <a:off x="3797992" y="1318236"/>
            <a:ext cx="242374" cy="369332"/>
          </a:xfrm>
          <a:prstGeom prst="rect">
            <a:avLst/>
          </a:prstGeom>
          <a:noFill/>
        </p:spPr>
        <p:txBody>
          <a:bodyPr wrap="none" rtlCol="0">
            <a:spAutoFit/>
          </a:bodyPr>
          <a:lstStyle/>
          <a:p>
            <a:r>
              <a:rPr lang="es-ES" i="1" u="sng" dirty="0"/>
              <a:t>I</a:t>
            </a:r>
            <a:endParaRPr lang="ca-ES" i="1" u="sng" dirty="0"/>
          </a:p>
        </p:txBody>
      </p:sp>
      <p:cxnSp>
        <p:nvCxnSpPr>
          <p:cNvPr id="28" name="27 Conector recto"/>
          <p:cNvCxnSpPr/>
          <p:nvPr/>
        </p:nvCxnSpPr>
        <p:spPr>
          <a:xfrm>
            <a:off x="6603317" y="1548054"/>
            <a:ext cx="0" cy="1084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rot="5400000">
            <a:off x="5992043" y="2057715"/>
            <a:ext cx="6480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rot="16200000" flipV="1">
            <a:off x="6530912" y="1518052"/>
            <a:ext cx="28803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Rectángulo"/>
          <p:cNvSpPr/>
          <p:nvPr/>
        </p:nvSpPr>
        <p:spPr>
          <a:xfrm>
            <a:off x="6531309" y="1734473"/>
            <a:ext cx="144016"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2" name="31 CuadroTexto"/>
          <p:cNvSpPr txBox="1"/>
          <p:nvPr/>
        </p:nvSpPr>
        <p:spPr>
          <a:xfrm>
            <a:off x="6315285" y="1590457"/>
            <a:ext cx="360040" cy="369332"/>
          </a:xfrm>
          <a:prstGeom prst="rect">
            <a:avLst/>
          </a:prstGeom>
          <a:noFill/>
        </p:spPr>
        <p:txBody>
          <a:bodyPr wrap="square" rtlCol="0">
            <a:spAutoFit/>
          </a:bodyPr>
          <a:lstStyle/>
          <a:p>
            <a:r>
              <a:rPr lang="es-ES" dirty="0"/>
              <a:t>+</a:t>
            </a:r>
            <a:endParaRPr lang="ca-ES" dirty="0"/>
          </a:p>
        </p:txBody>
      </p:sp>
      <p:sp>
        <p:nvSpPr>
          <p:cNvPr id="33" name="32 CuadroTexto"/>
          <p:cNvSpPr txBox="1"/>
          <p:nvPr/>
        </p:nvSpPr>
        <p:spPr>
          <a:xfrm>
            <a:off x="6315285" y="2166521"/>
            <a:ext cx="360040" cy="369332"/>
          </a:xfrm>
          <a:prstGeom prst="rect">
            <a:avLst/>
          </a:prstGeom>
          <a:noFill/>
        </p:spPr>
        <p:txBody>
          <a:bodyPr wrap="square" rtlCol="0">
            <a:spAutoFit/>
          </a:bodyPr>
          <a:lstStyle/>
          <a:p>
            <a:r>
              <a:rPr lang="es-ES" dirty="0"/>
              <a:t>-</a:t>
            </a:r>
            <a:endParaRPr lang="ca-ES" dirty="0"/>
          </a:p>
        </p:txBody>
      </p:sp>
      <p:sp>
        <p:nvSpPr>
          <p:cNvPr id="34" name="33 CuadroTexto"/>
          <p:cNvSpPr txBox="1"/>
          <p:nvPr/>
        </p:nvSpPr>
        <p:spPr>
          <a:xfrm>
            <a:off x="6027253" y="1878489"/>
            <a:ext cx="316112" cy="369332"/>
          </a:xfrm>
          <a:prstGeom prst="rect">
            <a:avLst/>
          </a:prstGeom>
          <a:noFill/>
        </p:spPr>
        <p:txBody>
          <a:bodyPr wrap="none" rtlCol="0">
            <a:spAutoFit/>
          </a:bodyPr>
          <a:lstStyle/>
          <a:p>
            <a:r>
              <a:rPr lang="es-ES" i="1" u="sng" dirty="0"/>
              <a:t>V</a:t>
            </a:r>
            <a:endParaRPr lang="ca-ES" i="1" u="sng" dirty="0"/>
          </a:p>
        </p:txBody>
      </p:sp>
      <p:sp>
        <p:nvSpPr>
          <p:cNvPr id="35" name="34 CuadroTexto"/>
          <p:cNvSpPr txBox="1"/>
          <p:nvPr/>
        </p:nvSpPr>
        <p:spPr>
          <a:xfrm>
            <a:off x="6747333" y="1302425"/>
            <a:ext cx="242374" cy="369332"/>
          </a:xfrm>
          <a:prstGeom prst="rect">
            <a:avLst/>
          </a:prstGeom>
          <a:noFill/>
        </p:spPr>
        <p:txBody>
          <a:bodyPr wrap="none" rtlCol="0">
            <a:spAutoFit/>
          </a:bodyPr>
          <a:lstStyle/>
          <a:p>
            <a:r>
              <a:rPr lang="es-ES" i="1" u="sng" dirty="0"/>
              <a:t>I</a:t>
            </a:r>
            <a:endParaRPr lang="ca-ES" i="1" u="sng" dirty="0"/>
          </a:p>
        </p:txBody>
      </p:sp>
      <p:graphicFrame>
        <p:nvGraphicFramePr>
          <p:cNvPr id="27" name="Object 8"/>
          <p:cNvGraphicFramePr>
            <a:graphicFrameLocks noChangeAspect="1"/>
          </p:cNvGraphicFramePr>
          <p:nvPr>
            <p:extLst>
              <p:ext uri="{D42A27DB-BD31-4B8C-83A1-F6EECF244321}">
                <p14:modId xmlns:p14="http://schemas.microsoft.com/office/powerpoint/2010/main" val="2303979198"/>
              </p:ext>
            </p:extLst>
          </p:nvPr>
        </p:nvGraphicFramePr>
        <p:xfrm>
          <a:off x="961004" y="1672663"/>
          <a:ext cx="793750" cy="712787"/>
        </p:xfrm>
        <a:graphic>
          <a:graphicData uri="http://schemas.openxmlformats.org/presentationml/2006/ole">
            <mc:AlternateContent xmlns:mc="http://schemas.openxmlformats.org/markup-compatibility/2006">
              <mc:Choice xmlns:v="urn:schemas-microsoft-com:vml" Requires="v">
                <p:oleObj spid="_x0000_s8468" name="Equation" r:id="rId13" imgW="482400" imgH="431640" progId="Equation.3">
                  <p:embed/>
                </p:oleObj>
              </mc:Choice>
              <mc:Fallback>
                <p:oleObj name="Equation" r:id="rId13" imgW="482400" imgH="431640" progId="Equation.3">
                  <p:embed/>
                  <p:pic>
                    <p:nvPicPr>
                      <p:cNvPr id="13320" name="Object 8"/>
                      <p:cNvPicPr>
                        <a:picLocks noChangeAspect="1" noChangeArrowheads="1"/>
                      </p:cNvPicPr>
                      <p:nvPr/>
                    </p:nvPicPr>
                    <p:blipFill>
                      <a:blip r:embed="rId14"/>
                      <a:srcRect/>
                      <a:stretch>
                        <a:fillRect/>
                      </a:stretch>
                    </p:blipFill>
                    <p:spPr bwMode="auto">
                      <a:xfrm>
                        <a:off x="961004" y="1672663"/>
                        <a:ext cx="793750" cy="712787"/>
                      </a:xfrm>
                      <a:prstGeom prst="rect">
                        <a:avLst/>
                      </a:prstGeom>
                      <a:noFill/>
                    </p:spPr>
                  </p:pic>
                </p:oleObj>
              </mc:Fallback>
            </mc:AlternateContent>
          </a:graphicData>
        </a:graphic>
      </p:graphicFrame>
      <p:cxnSp>
        <p:nvCxnSpPr>
          <p:cNvPr id="19" name="Straight Connector 18"/>
          <p:cNvCxnSpPr/>
          <p:nvPr/>
        </p:nvCxnSpPr>
        <p:spPr>
          <a:xfrm>
            <a:off x="581025" y="2761186"/>
            <a:ext cx="8258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95800" y="1548054"/>
            <a:ext cx="0" cy="1046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1025" y="4759377"/>
            <a:ext cx="825817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2 Marcador de contenido">
            <a:extLst>
              <a:ext uri="{FF2B5EF4-FFF2-40B4-BE49-F238E27FC236}">
                <a16:creationId xmlns:a16="http://schemas.microsoft.com/office/drawing/2014/main" id="{0C11B2E8-748F-4FEB-90CE-76C9EFD1893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Association and sign criteria</a:t>
            </a:r>
          </a:p>
        </p:txBody>
      </p:sp>
    </p:spTree>
    <p:extLst>
      <p:ext uri="{BB962C8B-B14F-4D97-AF65-F5344CB8AC3E}">
        <p14:creationId xmlns:p14="http://schemas.microsoft.com/office/powerpoint/2010/main" val="3019122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Activity III</a:t>
            </a:r>
          </a:p>
        </p:txBody>
      </p:sp>
      <p:sp>
        <p:nvSpPr>
          <p:cNvPr id="23" name="2 Marcador de contenido">
            <a:extLst>
              <a:ext uri="{FF2B5EF4-FFF2-40B4-BE49-F238E27FC236}">
                <a16:creationId xmlns:a16="http://schemas.microsoft.com/office/drawing/2014/main" id="{1A44D951-F629-47B9-8B8A-A1F75C5E54C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Illustrative example in AC – Simulations to solve differential equations</a:t>
            </a:r>
          </a:p>
        </p:txBody>
      </p:sp>
      <p:sp>
        <p:nvSpPr>
          <p:cNvPr id="6" name="Rectangle 5">
            <a:extLst>
              <a:ext uri="{FF2B5EF4-FFF2-40B4-BE49-F238E27FC236}">
                <a16:creationId xmlns:a16="http://schemas.microsoft.com/office/drawing/2014/main" id="{FCF8B9D5-F250-4C8C-B5B1-96DB374A69FF}"/>
              </a:ext>
            </a:extLst>
          </p:cNvPr>
          <p:cNvSpPr/>
          <p:nvPr/>
        </p:nvSpPr>
        <p:spPr>
          <a:xfrm>
            <a:off x="406492" y="1575877"/>
            <a:ext cx="3358933" cy="369332"/>
          </a:xfrm>
          <a:prstGeom prst="rect">
            <a:avLst/>
          </a:prstGeom>
        </p:spPr>
        <p:txBody>
          <a:bodyPr wrap="none">
            <a:spAutoFit/>
          </a:bodyPr>
          <a:lstStyle/>
          <a:p>
            <a:pPr marL="285750" indent="-285750">
              <a:buFont typeface="Arial" panose="020B0604020202020204" pitchFamily="34" charset="0"/>
              <a:buChar char="•"/>
            </a:pPr>
            <a:r>
              <a:rPr lang="ca-ES" dirty="0"/>
              <a:t>Circuit 1 – Resistive circuit (AC)</a:t>
            </a:r>
          </a:p>
        </p:txBody>
      </p:sp>
      <p:sp>
        <p:nvSpPr>
          <p:cNvPr id="28" name="Rectangle 27">
            <a:extLst>
              <a:ext uri="{FF2B5EF4-FFF2-40B4-BE49-F238E27FC236}">
                <a16:creationId xmlns:a16="http://schemas.microsoft.com/office/drawing/2014/main" id="{E6020197-3B7C-484F-812F-C30F7DE893B5}"/>
              </a:ext>
            </a:extLst>
          </p:cNvPr>
          <p:cNvSpPr/>
          <p:nvPr/>
        </p:nvSpPr>
        <p:spPr>
          <a:xfrm>
            <a:off x="406492" y="2301263"/>
            <a:ext cx="3509807" cy="369332"/>
          </a:xfrm>
          <a:prstGeom prst="rect">
            <a:avLst/>
          </a:prstGeom>
        </p:spPr>
        <p:txBody>
          <a:bodyPr wrap="none">
            <a:spAutoFit/>
          </a:bodyPr>
          <a:lstStyle/>
          <a:p>
            <a:pPr marL="285750" indent="-285750">
              <a:buFont typeface="Arial" panose="020B0604020202020204" pitchFamily="34" charset="0"/>
              <a:buChar char="•"/>
            </a:pPr>
            <a:r>
              <a:rPr lang="ca-ES" dirty="0"/>
              <a:t>Circuit 2 – Capacitive circuit (AC)</a:t>
            </a:r>
          </a:p>
        </p:txBody>
      </p:sp>
      <p:sp>
        <p:nvSpPr>
          <p:cNvPr id="31" name="Rectangle 30">
            <a:extLst>
              <a:ext uri="{FF2B5EF4-FFF2-40B4-BE49-F238E27FC236}">
                <a16:creationId xmlns:a16="http://schemas.microsoft.com/office/drawing/2014/main" id="{EC10512E-99CD-48A9-8ED1-59C1322D038C}"/>
              </a:ext>
            </a:extLst>
          </p:cNvPr>
          <p:cNvSpPr/>
          <p:nvPr/>
        </p:nvSpPr>
        <p:spPr>
          <a:xfrm>
            <a:off x="406492" y="3026649"/>
            <a:ext cx="3413627" cy="369332"/>
          </a:xfrm>
          <a:prstGeom prst="rect">
            <a:avLst/>
          </a:prstGeom>
        </p:spPr>
        <p:txBody>
          <a:bodyPr wrap="none">
            <a:spAutoFit/>
          </a:bodyPr>
          <a:lstStyle/>
          <a:p>
            <a:pPr marL="285750" indent="-285750">
              <a:buFont typeface="Arial" panose="020B0604020202020204" pitchFamily="34" charset="0"/>
              <a:buChar char="•"/>
            </a:pPr>
            <a:r>
              <a:rPr lang="ca-ES" dirty="0"/>
              <a:t>Circuit 3 – Inductive circuit (AC)</a:t>
            </a:r>
          </a:p>
        </p:txBody>
      </p:sp>
      <p:sp>
        <p:nvSpPr>
          <p:cNvPr id="3" name="Rectangle 2">
            <a:extLst>
              <a:ext uri="{FF2B5EF4-FFF2-40B4-BE49-F238E27FC236}">
                <a16:creationId xmlns:a16="http://schemas.microsoft.com/office/drawing/2014/main" id="{8597E940-343D-4D5E-9C75-DC9557E0B0A7}"/>
              </a:ext>
            </a:extLst>
          </p:cNvPr>
          <p:cNvSpPr/>
          <p:nvPr/>
        </p:nvSpPr>
        <p:spPr>
          <a:xfrm>
            <a:off x="406492" y="3770507"/>
            <a:ext cx="7357142" cy="923330"/>
          </a:xfrm>
          <a:prstGeom prst="rect">
            <a:avLst/>
          </a:prstGeom>
        </p:spPr>
        <p:txBody>
          <a:bodyPr wrap="none">
            <a:spAutoFit/>
          </a:bodyPr>
          <a:lstStyle/>
          <a:p>
            <a:pPr marL="342900" indent="-342900">
              <a:buFont typeface="Arial" panose="020B0604020202020204" pitchFamily="34" charset="0"/>
              <a:buChar char="•"/>
            </a:pPr>
            <a:r>
              <a:rPr lang="en-US" dirty="0"/>
              <a:t>Simulations are useful, but analytically, </a:t>
            </a:r>
            <a:r>
              <a:rPr lang="en-US" b="1" dirty="0"/>
              <a:t>phasors </a:t>
            </a:r>
            <a:r>
              <a:rPr lang="en-US" dirty="0"/>
              <a:t>will simplify the analysis!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See *.m file</a:t>
            </a:r>
          </a:p>
        </p:txBody>
      </p:sp>
    </p:spTree>
    <p:extLst>
      <p:ext uri="{BB962C8B-B14F-4D97-AF65-F5344CB8AC3E}">
        <p14:creationId xmlns:p14="http://schemas.microsoft.com/office/powerpoint/2010/main" val="1762353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 power calculation</a:t>
            </a:r>
          </a:p>
        </p:txBody>
      </p:sp>
      <p:graphicFrame>
        <p:nvGraphicFramePr>
          <p:cNvPr id="33794" name="Object 2"/>
          <p:cNvGraphicFramePr>
            <a:graphicFrameLocks noChangeAspect="1"/>
          </p:cNvGraphicFramePr>
          <p:nvPr>
            <p:extLst>
              <p:ext uri="{D42A27DB-BD31-4B8C-83A1-F6EECF244321}">
                <p14:modId xmlns:p14="http://schemas.microsoft.com/office/powerpoint/2010/main" val="954934445"/>
              </p:ext>
            </p:extLst>
          </p:nvPr>
        </p:nvGraphicFramePr>
        <p:xfrm>
          <a:off x="9739802" y="3175292"/>
          <a:ext cx="4176464" cy="1260196"/>
        </p:xfrm>
        <a:graphic>
          <a:graphicData uri="http://schemas.openxmlformats.org/presentationml/2006/ole">
            <mc:AlternateContent xmlns:mc="http://schemas.openxmlformats.org/markup-compatibility/2006">
              <mc:Choice xmlns:v="urn:schemas-microsoft-com:vml" Requires="v">
                <p:oleObj spid="_x0000_s9413" name="Equation" r:id="rId3" imgW="2565360" imgH="774360" progId="Equation.3">
                  <p:embed/>
                </p:oleObj>
              </mc:Choice>
              <mc:Fallback>
                <p:oleObj name="Equation" r:id="rId3" imgW="2565360" imgH="774360" progId="Equation.3">
                  <p:embed/>
                  <p:pic>
                    <p:nvPicPr>
                      <p:cNvPr id="33794" name="Object 2"/>
                      <p:cNvPicPr>
                        <a:picLocks noChangeAspect="1" noChangeArrowheads="1"/>
                      </p:cNvPicPr>
                      <p:nvPr/>
                    </p:nvPicPr>
                    <p:blipFill>
                      <a:blip r:embed="rId4"/>
                      <a:srcRect/>
                      <a:stretch>
                        <a:fillRect/>
                      </a:stretch>
                    </p:blipFill>
                    <p:spPr bwMode="auto">
                      <a:xfrm>
                        <a:off x="9739802" y="3175292"/>
                        <a:ext cx="4176464" cy="1260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127415547"/>
              </p:ext>
            </p:extLst>
          </p:nvPr>
        </p:nvGraphicFramePr>
        <p:xfrm>
          <a:off x="9667138" y="4444280"/>
          <a:ext cx="5399087" cy="2733675"/>
        </p:xfrm>
        <a:graphic>
          <a:graphicData uri="http://schemas.openxmlformats.org/presentationml/2006/ole">
            <mc:AlternateContent xmlns:mc="http://schemas.openxmlformats.org/markup-compatibility/2006">
              <mc:Choice xmlns:v="urn:schemas-microsoft-com:vml" Requires="v">
                <p:oleObj spid="_x0000_s9414" name="Ecuación" r:id="rId5" imgW="2755800" imgH="1396800" progId="Equation.3">
                  <p:embed/>
                </p:oleObj>
              </mc:Choice>
              <mc:Fallback>
                <p:oleObj name="Ecuación" r:id="rId5" imgW="2755800" imgH="1396800" progId="Equation.3">
                  <p:embed/>
                  <p:pic>
                    <p:nvPicPr>
                      <p:cNvPr id="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7138" y="4444280"/>
                        <a:ext cx="5399087" cy="2733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3696544180"/>
              </p:ext>
            </p:extLst>
          </p:nvPr>
        </p:nvGraphicFramePr>
        <p:xfrm>
          <a:off x="9753766" y="1435392"/>
          <a:ext cx="3779837" cy="1739900"/>
        </p:xfrm>
        <a:graphic>
          <a:graphicData uri="http://schemas.openxmlformats.org/presentationml/2006/ole">
            <mc:AlternateContent xmlns:mc="http://schemas.openxmlformats.org/markup-compatibility/2006">
              <mc:Choice xmlns:v="urn:schemas-microsoft-com:vml" Requires="v">
                <p:oleObj spid="_x0000_s9415" name="Equation" r:id="rId7" imgW="1930320" imgH="888840" progId="Equation.3">
                  <p:embed/>
                </p:oleObj>
              </mc:Choice>
              <mc:Fallback>
                <p:oleObj name="Equation" r:id="rId7" imgW="1930320" imgH="888840" progId="Equation.3">
                  <p:embed/>
                  <p:pic>
                    <p:nvPicPr>
                      <p:cNvPr id="11" name="Object 2"/>
                      <p:cNvPicPr>
                        <a:picLocks noChangeAspect="1" noChangeArrowheads="1"/>
                      </p:cNvPicPr>
                      <p:nvPr/>
                    </p:nvPicPr>
                    <p:blipFill>
                      <a:blip r:embed="rId8"/>
                      <a:srcRect/>
                      <a:stretch>
                        <a:fillRect/>
                      </a:stretch>
                    </p:blipFill>
                    <p:spPr bwMode="auto">
                      <a:xfrm>
                        <a:off x="9753766" y="1435392"/>
                        <a:ext cx="3779837" cy="173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 name="TextBox 3"/>
              <p:cNvSpPr txBox="1"/>
              <p:nvPr/>
            </p:nvSpPr>
            <p:spPr>
              <a:xfrm>
                <a:off x="913929" y="1379235"/>
                <a:ext cx="3818288" cy="329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𝑣</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s-ES" b="0" i="1" smtClean="0">
                          <a:latin typeface="Cambria Math" panose="02040503050406030204" pitchFamily="18" charset="0"/>
                        </a:rPr>
                        <m:t>𝑉</m:t>
                      </m:r>
                      <m:r>
                        <m:rPr>
                          <m:sty m:val="p"/>
                        </m:rPr>
                        <a:rPr lang="en-US" b="0" i="0" smtClean="0">
                          <a:latin typeface="Cambria Math" panose="02040503050406030204" pitchFamily="18" charset="0"/>
                        </a:rPr>
                        <m:t>cos</m:t>
                      </m:r>
                      <m:d>
                        <m:dPr>
                          <m:ctrlPr>
                            <a:rPr lang="en-US" b="0" i="1" smtClean="0">
                              <a:latin typeface="Cambria Math" panose="02040503050406030204" pitchFamily="18" charset="0"/>
                            </a:rPr>
                          </m:ctrlPr>
                        </m:dPr>
                        <m:e>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𝑉</m:t>
                              </m:r>
                            </m:sub>
                          </m:sSub>
                        </m:e>
                      </m:d>
                      <m:r>
                        <a:rPr lang="es-ES" b="0" i="1" smtClean="0">
                          <a:latin typeface="Cambria Math" panose="02040503050406030204" pitchFamily="18" charset="0"/>
                        </a:rPr>
                        <m:t>→</m:t>
                      </m:r>
                      <m:bar>
                        <m:barPr>
                          <m:ctrlPr>
                            <a:rPr lang="es-ES" b="0" i="1" smtClean="0">
                              <a:latin typeface="Cambria Math" panose="02040503050406030204" pitchFamily="18" charset="0"/>
                            </a:rPr>
                          </m:ctrlPr>
                        </m:barPr>
                        <m:e>
                          <m:r>
                            <a:rPr lang="es-ES" b="0" i="1" smtClean="0">
                              <a:latin typeface="Cambria Math" panose="02040503050406030204" pitchFamily="18" charset="0"/>
                            </a:rPr>
                            <m:t>𝑉</m:t>
                          </m:r>
                        </m:e>
                      </m:bar>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𝜃</m:t>
                          </m:r>
                        </m:e>
                        <m:sub>
                          <m:r>
                            <a:rPr lang="es-ES" b="0" i="1" smtClean="0">
                              <a:latin typeface="Cambria Math" panose="02040503050406030204" pitchFamily="18" charset="0"/>
                            </a:rPr>
                            <m:t>𝑉</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913929" y="1379235"/>
                <a:ext cx="3818288" cy="329064"/>
              </a:xfrm>
              <a:prstGeom prst="rect">
                <a:avLst/>
              </a:prstGeom>
              <a:blipFill>
                <a:blip r:embed="rId9"/>
                <a:stretch>
                  <a:fillRect l="-479" r="-160" b="-259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90054" y="1775735"/>
                <a:ext cx="3707040" cy="606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s-ES" b="0" i="1" smtClean="0">
                          <a:latin typeface="Cambria Math" panose="02040503050406030204" pitchFamily="18" charset="0"/>
                        </a:rPr>
                        <m:t>𝐼</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𝐼</m:t>
                          </m:r>
                        </m:sub>
                      </m:sSub>
                      <m:r>
                        <a:rPr lang="es-ES" b="0" i="1" smtClean="0">
                          <a:latin typeface="Cambria Math" panose="02040503050406030204" pitchFamily="18" charset="0"/>
                        </a:rPr>
                        <m:t>)</m:t>
                      </m:r>
                      <m:r>
                        <a:rPr lang="es-ES" i="1">
                          <a:latin typeface="Cambria Math" panose="02040503050406030204" pitchFamily="18" charset="0"/>
                        </a:rPr>
                        <m:t>→</m:t>
                      </m:r>
                      <m:bar>
                        <m:barPr>
                          <m:ctrlPr>
                            <a:rPr lang="es-ES" i="1">
                              <a:latin typeface="Cambria Math" panose="02040503050406030204" pitchFamily="18" charset="0"/>
                            </a:rPr>
                          </m:ctrlPr>
                        </m:barPr>
                        <m:e>
                          <m:r>
                            <a:rPr lang="es-ES" b="0" i="1" smtClean="0">
                              <a:latin typeface="Cambria Math" panose="02040503050406030204" pitchFamily="18" charset="0"/>
                            </a:rPr>
                            <m:t>𝐼</m:t>
                          </m:r>
                        </m:e>
                      </m:bar>
                      <m:r>
                        <a:rPr lang="es-ES" i="1">
                          <a:latin typeface="Cambria Math" panose="02040503050406030204" pitchFamily="18" charset="0"/>
                        </a:rPr>
                        <m:t>=</m:t>
                      </m:r>
                      <m:r>
                        <a:rPr lang="es-ES" i="1" smtClean="0">
                          <a:latin typeface="Cambria Math" panose="02040503050406030204" pitchFamily="18" charset="0"/>
                        </a:rPr>
                        <m:t>𝐼</m:t>
                      </m:r>
                      <m:r>
                        <a:rPr lang="es-E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𝜃</m:t>
                          </m:r>
                        </m:e>
                        <m:sub>
                          <m:r>
                            <a:rPr lang="es-ES" b="0" i="1" smtClean="0">
                              <a:latin typeface="Cambria Math" panose="02040503050406030204" pitchFamily="18" charset="0"/>
                            </a:rPr>
                            <m:t>𝐼</m:t>
                          </m:r>
                        </m:sub>
                      </m:sSub>
                    </m:oMath>
                  </m:oMathPara>
                </a14:m>
                <a:endParaRPr lang="en-US" dirty="0"/>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890054" y="1775735"/>
                <a:ext cx="3707040" cy="60606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75418" y="2233937"/>
                <a:ext cx="5632504" cy="857992"/>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𝑝</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𝑣</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𝑖</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s-ES" b="0" i="1" smtClean="0">
                        <a:latin typeface="Cambria Math" panose="02040503050406030204" pitchFamily="18" charset="0"/>
                      </a:rPr>
                      <m:t>𝐼</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𝐼</m:t>
                        </m:r>
                      </m:sub>
                    </m:sSub>
                    <m:r>
                      <a:rPr lang="es-ES" b="0" i="1" smtClean="0">
                        <a:latin typeface="Cambria Math" panose="02040503050406030204" pitchFamily="18" charset="0"/>
                      </a:rPr>
                      <m:t>)</m:t>
                    </m:r>
                  </m:oMath>
                </a14:m>
                <a:r>
                  <a:rPr lang="en-US" dirty="0"/>
                  <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s-ES" b="0" i="1" smtClean="0">
                        <a:latin typeface="Cambria Math" panose="02040503050406030204" pitchFamily="18" charset="0"/>
                      </a:rPr>
                      <m:t>𝑉</m:t>
                    </m:r>
                    <m:r>
                      <m:rPr>
                        <m:sty m:val="p"/>
                      </m:rPr>
                      <a:rPr lang="en-US">
                        <a:latin typeface="Cambria Math" panose="02040503050406030204" pitchFamily="18" charset="0"/>
                      </a:rPr>
                      <m:t>cos</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𝜃</m:t>
                            </m:r>
                          </m:e>
                          <m:sub>
                            <m:r>
                              <a:rPr lang="es-ES" b="0" i="1" smtClean="0">
                                <a:latin typeface="Cambria Math" panose="02040503050406030204" pitchFamily="18" charset="0"/>
                              </a:rPr>
                              <m:t>𝑉</m:t>
                            </m:r>
                          </m:sub>
                        </m:sSub>
                      </m:e>
                    </m:d>
                    <m:r>
                      <a:rPr lang="es-ES" b="0" i="1" smtClean="0">
                        <a:latin typeface="Cambria Math" panose="02040503050406030204" pitchFamily="18" charset="0"/>
                      </a:rPr>
                      <m:t>=</m:t>
                    </m:r>
                  </m:oMath>
                </a14:m>
                <a:endParaRPr lang="en-US" dirty="0"/>
              </a:p>
              <a:p>
                <a:endParaRPr lang="en-US" dirty="0"/>
              </a:p>
              <a:p>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75418" y="2233937"/>
                <a:ext cx="5632504" cy="857992"/>
              </a:xfrm>
              <a:prstGeom prst="rect">
                <a:avLst/>
              </a:prstGeom>
              <a:blipFill>
                <a:blip r:embed="rId11"/>
                <a:stretch>
                  <a:fillRect l="-1515" t="-5674" r="-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333450" y="2709311"/>
                <a:ext cx="3502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=2</m:t>
                      </m:r>
                      <m:r>
                        <a:rPr lang="es-ES" b="0" i="1" smtClean="0">
                          <a:latin typeface="Cambria Math" panose="02040503050406030204" pitchFamily="18" charset="0"/>
                        </a:rPr>
                        <m:t>𝑉𝐼</m:t>
                      </m:r>
                      <m:r>
                        <a:rPr lang="es-ES" b="0" i="0" smtClean="0">
                          <a:latin typeface="Cambria Math" panose="02040503050406030204" pitchFamily="18" charset="0"/>
                        </a:rPr>
                        <m:t> </m:t>
                      </m:r>
                      <m:r>
                        <m:rPr>
                          <m:sty m:val="p"/>
                        </m:rPr>
                        <a:rPr lang="es-ES" b="0" i="0" smtClean="0">
                          <a:latin typeface="Cambria Math" panose="02040503050406030204" pitchFamily="18" charset="0"/>
                        </a:rPr>
                        <m:t>cos</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𝑉</m:t>
                              </m:r>
                            </m:sub>
                          </m:sSub>
                          <m:r>
                            <a:rPr lang="es-ES" b="0" i="1" smtClean="0">
                              <a:latin typeface="Cambria Math" panose="02040503050406030204" pitchFamily="18" charset="0"/>
                            </a:rPr>
                            <m:t>+</m:t>
                          </m:r>
                          <m:r>
                            <a:rPr lang="es-ES" b="0" i="1" smtClean="0">
                              <a:latin typeface="Cambria Math" panose="02040503050406030204" pitchFamily="18" charset="0"/>
                            </a:rPr>
                            <m:t>𝜔</m:t>
                          </m:r>
                          <m:r>
                            <a:rPr lang="es-ES" b="0" i="1" smtClean="0">
                              <a:latin typeface="Cambria Math" panose="02040503050406030204" pitchFamily="18" charset="0"/>
                            </a:rPr>
                            <m:t>𝑡</m:t>
                          </m:r>
                        </m:e>
                      </m:d>
                      <m:r>
                        <m:rPr>
                          <m:sty m:val="p"/>
                        </m:rPr>
                        <a:rPr lang="es-ES" b="0" i="0" smtClean="0">
                          <a:latin typeface="Cambria Math" panose="02040503050406030204" pitchFamily="18" charset="0"/>
                        </a:rPr>
                        <m:t>cos</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𝐼</m:t>
                              </m:r>
                            </m:sub>
                          </m:sSub>
                          <m:r>
                            <a:rPr lang="es-ES" b="0" i="1" smtClean="0">
                              <a:latin typeface="Cambria Math" panose="02040503050406030204" pitchFamily="18" charset="0"/>
                            </a:rPr>
                            <m:t>+</m:t>
                          </m:r>
                          <m:r>
                            <a:rPr lang="es-ES" b="0" i="1" smtClean="0">
                              <a:latin typeface="Cambria Math" panose="02040503050406030204" pitchFamily="18" charset="0"/>
                            </a:rPr>
                            <m:t>𝜔</m:t>
                          </m:r>
                          <m:r>
                            <a:rPr lang="es-ES" b="0" i="1" smtClean="0">
                              <a:latin typeface="Cambria Math" panose="02040503050406030204" pitchFamily="18" charset="0"/>
                            </a:rPr>
                            <m:t>𝑡</m:t>
                          </m:r>
                        </m:e>
                      </m:d>
                      <m:r>
                        <a:rPr lang="es-E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333450" y="2709311"/>
                <a:ext cx="3502369" cy="276999"/>
              </a:xfrm>
              <a:prstGeom prst="rect">
                <a:avLst/>
              </a:prstGeom>
              <a:blipFill>
                <a:blip r:embed="rId12"/>
                <a:stretch>
                  <a:fillRect l="-348" r="-174"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333450" y="3019165"/>
                <a:ext cx="603293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=2</m:t>
                      </m:r>
                      <m:r>
                        <a:rPr lang="es-ES" b="0" i="1" smtClean="0">
                          <a:latin typeface="Cambria Math" panose="02040503050406030204" pitchFamily="18" charset="0"/>
                        </a:rPr>
                        <m:t>𝑉𝐼</m:t>
                      </m:r>
                      <m:f>
                        <m:fPr>
                          <m:ctrlPr>
                            <a:rPr lang="es-ES" b="0" i="1" smtClean="0">
                              <a:solidFill>
                                <a:srgbClr val="376091"/>
                              </a:solidFill>
                              <a:latin typeface="Cambria Math" panose="02040503050406030204" pitchFamily="18" charset="0"/>
                            </a:rPr>
                          </m:ctrlPr>
                        </m:fPr>
                        <m:num>
                          <m:r>
                            <a:rPr lang="es-ES" b="0" i="1" smtClean="0">
                              <a:solidFill>
                                <a:srgbClr val="376091"/>
                              </a:solidFill>
                              <a:latin typeface="Cambria Math" panose="02040503050406030204" pitchFamily="18" charset="0"/>
                            </a:rPr>
                            <m:t>1</m:t>
                          </m:r>
                        </m:num>
                        <m:den>
                          <m:r>
                            <a:rPr lang="es-ES" b="0" i="1" smtClean="0">
                              <a:solidFill>
                                <a:srgbClr val="376091"/>
                              </a:solidFill>
                              <a:latin typeface="Cambria Math" panose="02040503050406030204" pitchFamily="18" charset="0"/>
                            </a:rPr>
                            <m:t>2</m:t>
                          </m:r>
                        </m:den>
                      </m:f>
                      <m:r>
                        <a:rPr lang="es-ES" b="0" i="1" smtClean="0">
                          <a:solidFill>
                            <a:srgbClr val="376091"/>
                          </a:solidFill>
                          <a:latin typeface="Cambria Math" panose="02040503050406030204" pitchFamily="18" charset="0"/>
                        </a:rPr>
                        <m:t> </m:t>
                      </m:r>
                      <m:d>
                        <m:dPr>
                          <m:ctrlPr>
                            <a:rPr lang="es-ES" b="0" i="1" smtClean="0">
                              <a:solidFill>
                                <a:srgbClr val="376091"/>
                              </a:solidFill>
                              <a:latin typeface="Cambria Math" panose="02040503050406030204" pitchFamily="18" charset="0"/>
                            </a:rPr>
                          </m:ctrlPr>
                        </m:dPr>
                        <m:e>
                          <m:r>
                            <m:rPr>
                              <m:sty m:val="p"/>
                            </m:rPr>
                            <a:rPr lang="es-ES">
                              <a:solidFill>
                                <a:srgbClr val="376091"/>
                              </a:solidFill>
                              <a:latin typeface="Cambria Math" panose="02040503050406030204" pitchFamily="18" charset="0"/>
                            </a:rPr>
                            <m:t>cos</m:t>
                          </m:r>
                          <m:d>
                            <m:dPr>
                              <m:ctrlPr>
                                <a:rPr lang="es-ES" i="1">
                                  <a:solidFill>
                                    <a:srgbClr val="376091"/>
                                  </a:solidFill>
                                  <a:latin typeface="Cambria Math" panose="02040503050406030204" pitchFamily="18" charset="0"/>
                                </a:rPr>
                              </m:ctrlPr>
                            </m:dPr>
                            <m:e>
                              <m:sSub>
                                <m:sSubPr>
                                  <m:ctrlPr>
                                    <a:rPr lang="es-ES" i="1">
                                      <a:solidFill>
                                        <a:srgbClr val="376091"/>
                                      </a:solidFill>
                                      <a:latin typeface="Cambria Math" panose="02040503050406030204" pitchFamily="18" charset="0"/>
                                    </a:rPr>
                                  </m:ctrlPr>
                                </m:sSubPr>
                                <m:e>
                                  <m:r>
                                    <a:rPr lang="es-ES" i="1">
                                      <a:solidFill>
                                        <a:srgbClr val="376091"/>
                                      </a:solidFill>
                                      <a:latin typeface="Cambria Math" panose="02040503050406030204" pitchFamily="18" charset="0"/>
                                    </a:rPr>
                                    <m:t>𝜃</m:t>
                                  </m:r>
                                </m:e>
                                <m:sub>
                                  <m:r>
                                    <a:rPr lang="es-ES" i="1">
                                      <a:solidFill>
                                        <a:srgbClr val="376091"/>
                                      </a:solidFill>
                                      <a:latin typeface="Cambria Math" panose="02040503050406030204" pitchFamily="18" charset="0"/>
                                    </a:rPr>
                                    <m:t>𝑉</m:t>
                                  </m:r>
                                </m:sub>
                              </m:sSub>
                              <m:r>
                                <a:rPr lang="es-ES" i="1">
                                  <a:solidFill>
                                    <a:srgbClr val="376091"/>
                                  </a:solidFill>
                                  <a:latin typeface="Cambria Math" panose="02040503050406030204" pitchFamily="18" charset="0"/>
                                </a:rPr>
                                <m:t>+</m:t>
                              </m:r>
                              <m:r>
                                <a:rPr lang="es-ES" i="1">
                                  <a:solidFill>
                                    <a:srgbClr val="376091"/>
                                  </a:solidFill>
                                  <a:latin typeface="Cambria Math" panose="02040503050406030204" pitchFamily="18" charset="0"/>
                                </a:rPr>
                                <m:t>𝜔</m:t>
                              </m:r>
                              <m:r>
                                <a:rPr lang="es-ES" i="1">
                                  <a:solidFill>
                                    <a:srgbClr val="376091"/>
                                  </a:solidFill>
                                  <a:latin typeface="Cambria Math" panose="02040503050406030204" pitchFamily="18" charset="0"/>
                                </a:rPr>
                                <m:t>𝑡</m:t>
                              </m:r>
                              <m:r>
                                <a:rPr lang="es-ES" i="1">
                                  <a:solidFill>
                                    <a:srgbClr val="376091"/>
                                  </a:solidFill>
                                  <a:latin typeface="Cambria Math" panose="02040503050406030204" pitchFamily="18" charset="0"/>
                                </a:rPr>
                                <m:t>+</m:t>
                              </m:r>
                              <m:sSub>
                                <m:sSubPr>
                                  <m:ctrlPr>
                                    <a:rPr lang="es-ES" i="1">
                                      <a:solidFill>
                                        <a:srgbClr val="376091"/>
                                      </a:solidFill>
                                      <a:latin typeface="Cambria Math" panose="02040503050406030204" pitchFamily="18" charset="0"/>
                                    </a:rPr>
                                  </m:ctrlPr>
                                </m:sSubPr>
                                <m:e>
                                  <m:r>
                                    <a:rPr lang="es-ES" i="1">
                                      <a:solidFill>
                                        <a:srgbClr val="376091"/>
                                      </a:solidFill>
                                      <a:latin typeface="Cambria Math" panose="02040503050406030204" pitchFamily="18" charset="0"/>
                                    </a:rPr>
                                    <m:t>𝜃</m:t>
                                  </m:r>
                                </m:e>
                                <m:sub>
                                  <m:r>
                                    <a:rPr lang="es-ES" i="1">
                                      <a:solidFill>
                                        <a:srgbClr val="376091"/>
                                      </a:solidFill>
                                      <a:latin typeface="Cambria Math" panose="02040503050406030204" pitchFamily="18" charset="0"/>
                                    </a:rPr>
                                    <m:t>𝐼</m:t>
                                  </m:r>
                                </m:sub>
                              </m:sSub>
                              <m:r>
                                <a:rPr lang="es-ES" i="1">
                                  <a:solidFill>
                                    <a:srgbClr val="376091"/>
                                  </a:solidFill>
                                  <a:latin typeface="Cambria Math" panose="02040503050406030204" pitchFamily="18" charset="0"/>
                                </a:rPr>
                                <m:t>+</m:t>
                              </m:r>
                              <m:r>
                                <a:rPr lang="es-ES" i="1">
                                  <a:solidFill>
                                    <a:srgbClr val="376091"/>
                                  </a:solidFill>
                                  <a:latin typeface="Cambria Math" panose="02040503050406030204" pitchFamily="18" charset="0"/>
                                </a:rPr>
                                <m:t>𝜔</m:t>
                              </m:r>
                              <m:r>
                                <a:rPr lang="es-ES" i="1">
                                  <a:solidFill>
                                    <a:srgbClr val="376091"/>
                                  </a:solidFill>
                                  <a:latin typeface="Cambria Math" panose="02040503050406030204" pitchFamily="18" charset="0"/>
                                </a:rPr>
                                <m:t>𝑡</m:t>
                              </m:r>
                            </m:e>
                          </m:d>
                          <m:r>
                            <a:rPr lang="es-ES" b="0" i="1" smtClean="0">
                              <a:solidFill>
                                <a:srgbClr val="376091"/>
                              </a:solidFill>
                              <a:latin typeface="Cambria Math" panose="02040503050406030204" pitchFamily="18" charset="0"/>
                            </a:rPr>
                            <m:t>+</m:t>
                          </m:r>
                          <m:r>
                            <m:rPr>
                              <m:sty m:val="p"/>
                            </m:rPr>
                            <a:rPr lang="es-ES">
                              <a:solidFill>
                                <a:srgbClr val="376091"/>
                              </a:solidFill>
                              <a:latin typeface="Cambria Math" panose="02040503050406030204" pitchFamily="18" charset="0"/>
                            </a:rPr>
                            <m:t>cos</m:t>
                          </m:r>
                          <m:d>
                            <m:dPr>
                              <m:ctrlPr>
                                <a:rPr lang="es-ES" i="1">
                                  <a:solidFill>
                                    <a:srgbClr val="376091"/>
                                  </a:solidFill>
                                  <a:latin typeface="Cambria Math" panose="02040503050406030204" pitchFamily="18" charset="0"/>
                                </a:rPr>
                              </m:ctrlPr>
                            </m:dPr>
                            <m:e>
                              <m:sSub>
                                <m:sSubPr>
                                  <m:ctrlPr>
                                    <a:rPr lang="es-ES" i="1">
                                      <a:solidFill>
                                        <a:srgbClr val="376091"/>
                                      </a:solidFill>
                                      <a:latin typeface="Cambria Math" panose="02040503050406030204" pitchFamily="18" charset="0"/>
                                    </a:rPr>
                                  </m:ctrlPr>
                                </m:sSubPr>
                                <m:e>
                                  <m:r>
                                    <a:rPr lang="es-ES" i="1">
                                      <a:solidFill>
                                        <a:srgbClr val="376091"/>
                                      </a:solidFill>
                                      <a:latin typeface="Cambria Math" panose="02040503050406030204" pitchFamily="18" charset="0"/>
                                    </a:rPr>
                                    <m:t>𝜃</m:t>
                                  </m:r>
                                </m:e>
                                <m:sub>
                                  <m:r>
                                    <a:rPr lang="es-ES" i="1">
                                      <a:solidFill>
                                        <a:srgbClr val="376091"/>
                                      </a:solidFill>
                                      <a:latin typeface="Cambria Math" panose="02040503050406030204" pitchFamily="18" charset="0"/>
                                    </a:rPr>
                                    <m:t>𝑉</m:t>
                                  </m:r>
                                </m:sub>
                              </m:sSub>
                              <m:r>
                                <a:rPr lang="es-ES" i="1">
                                  <a:solidFill>
                                    <a:srgbClr val="376091"/>
                                  </a:solidFill>
                                  <a:latin typeface="Cambria Math" panose="02040503050406030204" pitchFamily="18" charset="0"/>
                                </a:rPr>
                                <m:t>+</m:t>
                              </m:r>
                              <m:r>
                                <a:rPr lang="es-ES" i="1">
                                  <a:solidFill>
                                    <a:srgbClr val="376091"/>
                                  </a:solidFill>
                                  <a:latin typeface="Cambria Math" panose="02040503050406030204" pitchFamily="18" charset="0"/>
                                </a:rPr>
                                <m:t>𝜔</m:t>
                              </m:r>
                              <m:r>
                                <a:rPr lang="es-ES" i="1">
                                  <a:solidFill>
                                    <a:srgbClr val="376091"/>
                                  </a:solidFill>
                                  <a:latin typeface="Cambria Math" panose="02040503050406030204" pitchFamily="18" charset="0"/>
                                </a:rPr>
                                <m:t>𝑡</m:t>
                              </m:r>
                              <m:r>
                                <a:rPr lang="es-ES" b="0" i="1" smtClean="0">
                                  <a:solidFill>
                                    <a:srgbClr val="376091"/>
                                  </a:solidFill>
                                  <a:latin typeface="Cambria Math" panose="02040503050406030204" pitchFamily="18" charset="0"/>
                                </a:rPr>
                                <m:t>−</m:t>
                              </m:r>
                              <m:sSub>
                                <m:sSubPr>
                                  <m:ctrlPr>
                                    <a:rPr lang="es-ES" i="1">
                                      <a:solidFill>
                                        <a:srgbClr val="376091"/>
                                      </a:solidFill>
                                      <a:latin typeface="Cambria Math" panose="02040503050406030204" pitchFamily="18" charset="0"/>
                                    </a:rPr>
                                  </m:ctrlPr>
                                </m:sSubPr>
                                <m:e>
                                  <m:r>
                                    <a:rPr lang="es-ES" i="1">
                                      <a:solidFill>
                                        <a:srgbClr val="376091"/>
                                      </a:solidFill>
                                      <a:latin typeface="Cambria Math" panose="02040503050406030204" pitchFamily="18" charset="0"/>
                                    </a:rPr>
                                    <m:t>𝜃</m:t>
                                  </m:r>
                                </m:e>
                                <m:sub>
                                  <m:r>
                                    <a:rPr lang="es-ES" i="1">
                                      <a:solidFill>
                                        <a:srgbClr val="376091"/>
                                      </a:solidFill>
                                      <a:latin typeface="Cambria Math" panose="02040503050406030204" pitchFamily="18" charset="0"/>
                                    </a:rPr>
                                    <m:t>𝐼</m:t>
                                  </m:r>
                                </m:sub>
                              </m:sSub>
                              <m:r>
                                <a:rPr lang="es-ES" b="0" i="1" smtClean="0">
                                  <a:solidFill>
                                    <a:srgbClr val="376091"/>
                                  </a:solidFill>
                                  <a:latin typeface="Cambria Math" panose="02040503050406030204" pitchFamily="18" charset="0"/>
                                </a:rPr>
                                <m:t>−</m:t>
                              </m:r>
                              <m:r>
                                <a:rPr lang="es-ES" i="1">
                                  <a:solidFill>
                                    <a:srgbClr val="376091"/>
                                  </a:solidFill>
                                  <a:latin typeface="Cambria Math" panose="02040503050406030204" pitchFamily="18" charset="0"/>
                                </a:rPr>
                                <m:t>𝜔</m:t>
                              </m:r>
                              <m:r>
                                <a:rPr lang="es-ES" i="1">
                                  <a:solidFill>
                                    <a:srgbClr val="376091"/>
                                  </a:solidFill>
                                  <a:latin typeface="Cambria Math" panose="02040503050406030204" pitchFamily="18" charset="0"/>
                                </a:rPr>
                                <m:t>𝑡</m:t>
                              </m:r>
                            </m:e>
                          </m:d>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333450" y="3019165"/>
                <a:ext cx="6032934" cy="51860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333450" y="3611132"/>
                <a:ext cx="4446667"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𝑉𝐼</m:t>
                      </m:r>
                      <m:r>
                        <a:rPr lang="es-ES" b="0" i="1" smtClean="0">
                          <a:latin typeface="Cambria Math" panose="02040503050406030204" pitchFamily="18" charset="0"/>
                        </a:rPr>
                        <m:t> </m:t>
                      </m:r>
                      <m:d>
                        <m:dPr>
                          <m:ctrlPr>
                            <a:rPr lang="es-ES" b="0" i="1" smtClean="0">
                              <a:latin typeface="Cambria Math" panose="02040503050406030204" pitchFamily="18" charset="0"/>
                            </a:rPr>
                          </m:ctrlPr>
                        </m:dPr>
                        <m:e>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r>
                                <a:rPr lang="es-ES" i="1">
                                  <a:latin typeface="Cambria Math" panose="02040503050406030204" pitchFamily="18" charset="0"/>
                                </a:rPr>
                                <m:t>+</m:t>
                              </m:r>
                              <m:r>
                                <a:rPr lang="es-ES" b="0" i="1" smtClean="0">
                                  <a:latin typeface="Cambria Math" panose="02040503050406030204" pitchFamily="18" charset="0"/>
                                </a:rPr>
                                <m:t>2</m:t>
                              </m:r>
                              <m:r>
                                <a:rPr lang="es-ES" i="1">
                                  <a:latin typeface="Cambria Math" panose="02040503050406030204" pitchFamily="18" charset="0"/>
                                </a:rPr>
                                <m:t>𝜔</m:t>
                              </m:r>
                              <m:r>
                                <a:rPr lang="es-ES" i="1">
                                  <a:latin typeface="Cambria Math" panose="02040503050406030204" pitchFamily="18" charset="0"/>
                                </a:rPr>
                                <m:t>𝑡</m:t>
                              </m:r>
                            </m:e>
                          </m:d>
                          <m:r>
                            <a:rPr lang="es-ES" b="0" i="1" smtClean="0">
                              <a:latin typeface="Cambria Math" panose="02040503050406030204" pitchFamily="18" charset="0"/>
                            </a:rPr>
                            <m:t>+</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e>
                      </m:d>
                      <m:r>
                        <a:rPr lang="es-ES" b="0" i="1" smtClean="0">
                          <a:latin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333450" y="3611132"/>
                <a:ext cx="4446667" cy="312650"/>
              </a:xfrm>
              <a:prstGeom prst="rect">
                <a:avLst/>
              </a:prstGeom>
              <a:blipFill>
                <a:blip r:embed="rId14"/>
                <a:stretch>
                  <a:fillRect l="-137" b="-9615"/>
                </a:stretch>
              </a:blipFill>
            </p:spPr>
            <p:txBody>
              <a:bodyPr/>
              <a:lstStyle/>
              <a:p>
                <a:r>
                  <a:rPr lang="en-US">
                    <a:noFill/>
                  </a:rPr>
                  <a:t> </a:t>
                </a:r>
              </a:p>
            </p:txBody>
          </p:sp>
        </mc:Fallback>
      </mc:AlternateContent>
      <p:sp>
        <p:nvSpPr>
          <p:cNvPr id="18" name="2 Marcador de contenido"/>
          <p:cNvSpPr txBox="1">
            <a:spLocks/>
          </p:cNvSpPr>
          <p:nvPr/>
        </p:nvSpPr>
        <p:spPr>
          <a:xfrm>
            <a:off x="399746" y="4400260"/>
            <a:ext cx="8331016" cy="410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Average power</a:t>
            </a:r>
          </a:p>
        </p:txBody>
      </p:sp>
      <mc:AlternateContent xmlns:mc="http://schemas.openxmlformats.org/markup-compatibility/2006" xmlns:a14="http://schemas.microsoft.com/office/drawing/2010/main">
        <mc:Choice Requires="a14">
          <p:sp>
            <p:nvSpPr>
              <p:cNvPr id="19" name="Rectangle 18"/>
              <p:cNvSpPr/>
              <p:nvPr/>
            </p:nvSpPr>
            <p:spPr>
              <a:xfrm>
                <a:off x="940858" y="4701221"/>
                <a:ext cx="7681205"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𝑃</m:t>
                      </m:r>
                      <m:r>
                        <a:rPr lang="es-ES" b="0" i="1" smtClean="0">
                          <a:latin typeface="Cambria Math" panose="02040503050406030204" pitchFamily="18" charset="0"/>
                        </a:rPr>
                        <m:t>=</m:t>
                      </m:r>
                      <m:r>
                        <a:rPr lang="es-ES" i="1">
                          <a:latin typeface="Cambria Math" panose="02040503050406030204" pitchFamily="18" charset="0"/>
                        </a:rPr>
                        <m:t>𝑉𝐼</m:t>
                      </m:r>
                      <m:r>
                        <a:rPr lang="es-ES" i="1">
                          <a:latin typeface="Cambria Math" panose="02040503050406030204" pitchFamily="18" charset="0"/>
                        </a:rPr>
                        <m:t> </m:t>
                      </m:r>
                      <m:d>
                        <m:dPr>
                          <m:ctrlPr>
                            <a:rPr lang="es-ES" i="1">
                              <a:latin typeface="Cambria Math" panose="02040503050406030204" pitchFamily="18" charset="0"/>
                            </a:rPr>
                          </m:ctrlPr>
                        </m:dPr>
                        <m:e>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r>
                                <a:rPr lang="es-ES" i="1">
                                  <a:latin typeface="Cambria Math" panose="02040503050406030204" pitchFamily="18" charset="0"/>
                                </a:rPr>
                                <m:t>+2</m:t>
                              </m:r>
                              <m:r>
                                <a:rPr lang="es-ES" i="1">
                                  <a:latin typeface="Cambria Math" panose="02040503050406030204" pitchFamily="18" charset="0"/>
                                </a:rPr>
                                <m:t>𝜔</m:t>
                              </m:r>
                              <m:r>
                                <a:rPr lang="es-ES" i="1">
                                  <a:latin typeface="Cambria Math" panose="02040503050406030204" pitchFamily="18" charset="0"/>
                                </a:rPr>
                                <m:t>𝑡</m:t>
                              </m:r>
                            </m:e>
                          </m:d>
                          <m:r>
                            <a:rPr lang="es-ES" i="1">
                              <a:latin typeface="Cambria Math" panose="02040503050406030204" pitchFamily="18" charset="0"/>
                            </a:rPr>
                            <m:t>+</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e>
                      </m:d>
                      <m:r>
                        <a:rPr lang="es-ES" b="0" i="0" smtClean="0">
                          <a:latin typeface="Cambria Math" panose="02040503050406030204" pitchFamily="18" charset="0"/>
                        </a:rPr>
                        <m:t>=</m:t>
                      </m:r>
                      <m:r>
                        <a:rPr lang="es-ES" b="0" i="1" smtClean="0">
                          <a:latin typeface="Cambria Math" panose="02040503050406030204" pitchFamily="18" charset="0"/>
                        </a:rPr>
                        <m:t>𝑉𝐼</m:t>
                      </m:r>
                      <m:r>
                        <a:rPr lang="es-ES" b="0" i="0" smtClean="0">
                          <a:latin typeface="Cambria Math" panose="02040503050406030204" pitchFamily="18" charset="0"/>
                        </a:rPr>
                        <m:t> </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r>
                        <a:rPr lang="es-ES" b="0" i="0" smtClean="0">
                          <a:latin typeface="Cambria Math" panose="02040503050406030204" pitchFamily="18" charset="0"/>
                        </a:rPr>
                        <m:t>=</m:t>
                      </m:r>
                      <m:r>
                        <a:rPr lang="es-ES" i="1">
                          <a:latin typeface="Cambria Math" panose="02040503050406030204" pitchFamily="18" charset="0"/>
                        </a:rPr>
                        <m:t>𝑉𝐼</m:t>
                      </m:r>
                      <m:r>
                        <a:rPr lang="es-ES">
                          <a:latin typeface="Cambria Math" panose="02040503050406030204" pitchFamily="18" charset="0"/>
                        </a:rPr>
                        <m:t> </m:t>
                      </m:r>
                      <m:r>
                        <m:rPr>
                          <m:sty m:val="p"/>
                        </m:rPr>
                        <a:rPr lang="es-ES">
                          <a:latin typeface="Cambria Math" panose="02040503050406030204" pitchFamily="18" charset="0"/>
                        </a:rPr>
                        <m:t>cos</m:t>
                      </m:r>
                      <m:r>
                        <a:rPr lang="es-ES" b="0" i="1" smtClean="0">
                          <a:latin typeface="Cambria Math" panose="02040503050406030204" pitchFamily="18" charset="0"/>
                        </a:rPr>
                        <m:t>(</m:t>
                      </m:r>
                      <m:r>
                        <a:rPr lang="en-US" i="1">
                          <a:latin typeface="Cambria Math" panose="02040503050406030204" pitchFamily="18" charset="0"/>
                        </a:rPr>
                        <m:t>𝜑</m:t>
                      </m:r>
                      <m:r>
                        <a:rPr lang="es-ES" b="0" i="1" smtClean="0">
                          <a:latin typeface="Cambria Math" panose="02040503050406030204" pitchFamily="18" charset="0"/>
                        </a:rPr>
                        <m:t>)</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940858" y="4701221"/>
                <a:ext cx="7681205" cy="404983"/>
              </a:xfrm>
              <a:prstGeom prst="rect">
                <a:avLst/>
              </a:prstGeom>
              <a:blipFill>
                <a:blip r:embed="rId15"/>
                <a:stretch>
                  <a:fillRect b="-8955"/>
                </a:stretch>
              </a:blipFill>
            </p:spPr>
            <p:txBody>
              <a:bodyPr/>
              <a:lstStyle/>
              <a:p>
                <a:r>
                  <a:rPr lang="en-US">
                    <a:noFill/>
                  </a:rPr>
                  <a:t> </a:t>
                </a:r>
              </a:p>
            </p:txBody>
          </p:sp>
        </mc:Fallback>
      </mc:AlternateContent>
      <p:cxnSp>
        <p:nvCxnSpPr>
          <p:cNvPr id="21" name="Straight Connector 20"/>
          <p:cNvCxnSpPr/>
          <p:nvPr/>
        </p:nvCxnSpPr>
        <p:spPr>
          <a:xfrm flipV="1">
            <a:off x="2082800" y="4799129"/>
            <a:ext cx="1509834" cy="26759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890054" y="5423251"/>
                <a:ext cx="24542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smtClean="0">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r>
                        <a:rPr lang="es-ES" b="0" i="0" smtClean="0">
                          <a:latin typeface="Cambria Math" panose="02040503050406030204" pitchFamily="18" charset="0"/>
                        </a:rPr>
                        <m:t>=</m:t>
                      </m:r>
                      <m:r>
                        <m:rPr>
                          <m:sty m:val="p"/>
                        </m:rPr>
                        <a:rPr lang="es-ES" b="0" i="0" smtClean="0">
                          <a:latin typeface="Cambria Math" panose="02040503050406030204" pitchFamily="18" charset="0"/>
                        </a:rPr>
                        <m:t>cos</m:t>
                      </m:r>
                      <m:r>
                        <a:rPr lang="es-ES" b="0" i="0" smtClean="0">
                          <a:latin typeface="Cambria Math" panose="02040503050406030204" pitchFamily="18" charset="0"/>
                        </a:rPr>
                        <m:t>(</m:t>
                      </m:r>
                      <m:r>
                        <a:rPr lang="en-US" b="0" i="1" smtClean="0">
                          <a:latin typeface="Cambria Math" panose="02040503050406030204" pitchFamily="18" charset="0"/>
                        </a:rPr>
                        <m:t>𝜑</m:t>
                      </m:r>
                      <m:r>
                        <a:rPr lang="es-ES" b="0" i="1" smtClean="0">
                          <a:latin typeface="Cambria Math" panose="02040503050406030204" pitchFamily="18" charset="0"/>
                        </a:rPr>
                        <m:t>)</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890054" y="5423251"/>
                <a:ext cx="2454262" cy="369332"/>
              </a:xfrm>
              <a:prstGeom prst="rect">
                <a:avLst/>
              </a:prstGeom>
              <a:blipFill>
                <a:blip r:embed="rId16"/>
                <a:stretch>
                  <a:fillRect b="-13333"/>
                </a:stretch>
              </a:blipFill>
            </p:spPr>
            <p:txBody>
              <a:bodyPr/>
              <a:lstStyle/>
              <a:p>
                <a:r>
                  <a:rPr lang="en-US">
                    <a:noFill/>
                  </a:rPr>
                  <a:t> </a:t>
                </a:r>
              </a:p>
            </p:txBody>
          </p:sp>
        </mc:Fallback>
      </mc:AlternateContent>
      <p:sp>
        <p:nvSpPr>
          <p:cNvPr id="25" name="2 Marcador de contenido"/>
          <p:cNvSpPr txBox="1">
            <a:spLocks/>
          </p:cNvSpPr>
          <p:nvPr/>
        </p:nvSpPr>
        <p:spPr>
          <a:xfrm>
            <a:off x="399746" y="5088341"/>
            <a:ext cx="8331016" cy="410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Power factor</a:t>
            </a:r>
          </a:p>
        </p:txBody>
      </p:sp>
      <p:sp>
        <p:nvSpPr>
          <p:cNvPr id="26" name="2 Marcador de contenido"/>
          <p:cNvSpPr txBox="1">
            <a:spLocks/>
          </p:cNvSpPr>
          <p:nvPr/>
        </p:nvSpPr>
        <p:spPr>
          <a:xfrm>
            <a:off x="399746" y="5827131"/>
            <a:ext cx="8331016" cy="410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000" dirty="0"/>
              <a:t>Apparent power</a:t>
            </a:r>
          </a:p>
        </p:txBody>
      </p:sp>
      <mc:AlternateContent xmlns:mc="http://schemas.openxmlformats.org/markup-compatibility/2006" xmlns:a14="http://schemas.microsoft.com/office/drawing/2010/main">
        <mc:Choice Requires="a14">
          <p:sp>
            <p:nvSpPr>
              <p:cNvPr id="27" name="Rectangle 26"/>
              <p:cNvSpPr/>
              <p:nvPr/>
            </p:nvSpPr>
            <p:spPr>
              <a:xfrm>
                <a:off x="890054" y="6109630"/>
                <a:ext cx="9049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m:t>
                      </m:r>
                      <m:r>
                        <a:rPr lang="es-ES" b="0" i="1" smtClean="0">
                          <a:latin typeface="Cambria Math" panose="02040503050406030204" pitchFamily="18" charset="0"/>
                        </a:rPr>
                        <m:t>=</m:t>
                      </m:r>
                      <m:r>
                        <a:rPr lang="es-ES" b="0" i="1" smtClean="0">
                          <a:latin typeface="Cambria Math" panose="02040503050406030204" pitchFamily="18" charset="0"/>
                        </a:rPr>
                        <m:t>𝑉𝐼</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890054" y="6109630"/>
                <a:ext cx="904991"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333450" y="4015548"/>
                <a:ext cx="7046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i="1">
                          <a:latin typeface="Cambria Math" panose="02040503050406030204" pitchFamily="18" charset="0"/>
                        </a:rPr>
                        <m:t>𝑉𝐼</m:t>
                      </m:r>
                      <m:r>
                        <a:rPr lang="es-ES" i="1">
                          <a:latin typeface="Cambria Math" panose="02040503050406030204" pitchFamily="18" charset="0"/>
                        </a:rPr>
                        <m:t> </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r>
                        <a:rPr lang="es-ES" b="0" i="1" smtClean="0">
                          <a:latin typeface="Cambria Math" panose="02040503050406030204" pitchFamily="18" charset="0"/>
                        </a:rPr>
                        <m:t>+</m:t>
                      </m:r>
                      <m:r>
                        <a:rPr lang="es-ES" b="0" i="1" smtClean="0">
                          <a:latin typeface="Cambria Math" panose="02040503050406030204" pitchFamily="18" charset="0"/>
                        </a:rPr>
                        <m:t>𝑉𝐼</m:t>
                      </m:r>
                      <m:r>
                        <a:rPr lang="es-ES" b="0" i="0" smtClean="0">
                          <a:latin typeface="Cambria Math" panose="02040503050406030204" pitchFamily="18" charset="0"/>
                        </a:rPr>
                        <m:t> </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r>
                            <a:rPr lang="es-ES" i="1">
                              <a:latin typeface="Cambria Math" panose="02040503050406030204" pitchFamily="18" charset="0"/>
                            </a:rPr>
                            <m:t>+2</m:t>
                          </m:r>
                          <m:r>
                            <a:rPr lang="es-ES" i="1">
                              <a:latin typeface="Cambria Math" panose="02040503050406030204" pitchFamily="18" charset="0"/>
                            </a:rPr>
                            <m:t>𝜔</m:t>
                          </m:r>
                          <m:r>
                            <a:rPr lang="es-ES" i="1">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𝑆</m:t>
                      </m:r>
                      <m:r>
                        <a:rPr lang="es-ES" b="0" i="0" smtClean="0">
                          <a:latin typeface="Cambria Math" panose="02040503050406030204" pitchFamily="18" charset="0"/>
                        </a:rPr>
                        <m:t> </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r>
                            <a:rPr lang="es-ES" i="1">
                              <a:latin typeface="Cambria Math" panose="02040503050406030204" pitchFamily="18" charset="0"/>
                            </a:rPr>
                            <m:t>+2</m:t>
                          </m:r>
                          <m:r>
                            <a:rPr lang="es-ES" i="1">
                              <a:latin typeface="Cambria Math" panose="02040503050406030204" pitchFamily="18" charset="0"/>
                            </a:rPr>
                            <m:t>𝜔</m:t>
                          </m:r>
                          <m:r>
                            <a:rPr lang="es-ES" i="1">
                              <a:latin typeface="Cambria Math" panose="02040503050406030204" pitchFamily="18" charset="0"/>
                            </a:rPr>
                            <m:t>𝑡</m:t>
                          </m:r>
                        </m:e>
                      </m:d>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333450" y="4015548"/>
                <a:ext cx="7046737" cy="276999"/>
              </a:xfrm>
              <a:prstGeom prst="rect">
                <a:avLst/>
              </a:prstGeom>
              <a:blipFill>
                <a:blip r:embed="rId18"/>
                <a:stretch>
                  <a:fillRect l="-346" b="-15556"/>
                </a:stretch>
              </a:blipFill>
            </p:spPr>
            <p:txBody>
              <a:bodyPr/>
              <a:lstStyle/>
              <a:p>
                <a:r>
                  <a:rPr lang="en-US">
                    <a:noFill/>
                  </a:rPr>
                  <a:t> </a:t>
                </a:r>
              </a:p>
            </p:txBody>
          </p:sp>
        </mc:Fallback>
      </mc:AlternateContent>
      <p:sp>
        <p:nvSpPr>
          <p:cNvPr id="24" name="Curved Left Arrow 23"/>
          <p:cNvSpPr/>
          <p:nvPr/>
        </p:nvSpPr>
        <p:spPr>
          <a:xfrm>
            <a:off x="8509000" y="4114800"/>
            <a:ext cx="482600" cy="167778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30" name="2 Marcador de contenido"/>
              <p:cNvSpPr txBox="1">
                <a:spLocks/>
              </p:cNvSpPr>
              <p:nvPr/>
            </p:nvSpPr>
            <p:spPr>
              <a:xfrm>
                <a:off x="6908015" y="5177920"/>
                <a:ext cx="1472172" cy="1059777"/>
              </a:xfrm>
              <a:prstGeom prst="rect">
                <a:avLst/>
              </a:prstGeom>
              <a:ln>
                <a:solidFill>
                  <a:srgbClr val="37609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ca-ES" sz="2000" dirty="0"/>
                  <a:t>Average: P</a:t>
                </a:r>
              </a:p>
              <a:p>
                <a:pPr marL="0" indent="0" algn="ctr">
                  <a:buNone/>
                </a:pPr>
                <a:r>
                  <a:rPr lang="ca-ES" sz="2000" dirty="0"/>
                  <a:t>Max: </a:t>
                </a:r>
                <a14:m>
                  <m:oMath xmlns:m="http://schemas.openxmlformats.org/officeDocument/2006/math">
                    <m:r>
                      <a:rPr lang="ca-ES" sz="2000" i="1" dirty="0" smtClean="0">
                        <a:latin typeface="Cambria Math" panose="02040503050406030204" pitchFamily="18" charset="0"/>
                      </a:rPr>
                      <m:t>𝑃</m:t>
                    </m:r>
                    <m:r>
                      <a:rPr lang="ca-ES" sz="2000" i="1" dirty="0" smtClean="0">
                        <a:latin typeface="Cambria Math" panose="02040503050406030204" pitchFamily="18" charset="0"/>
                      </a:rPr>
                      <m:t>+</m:t>
                    </m:r>
                    <m:r>
                      <a:rPr lang="ca-ES" sz="2000" i="1" dirty="0" smtClean="0">
                        <a:latin typeface="Cambria Math" panose="02040503050406030204" pitchFamily="18" charset="0"/>
                      </a:rPr>
                      <m:t>𝑆</m:t>
                    </m:r>
                  </m:oMath>
                </a14:m>
                <a:endParaRPr lang="ca-ES" sz="2000" dirty="0"/>
              </a:p>
              <a:p>
                <a:pPr marL="0" indent="0" algn="ctr">
                  <a:buNone/>
                </a:pPr>
                <a:r>
                  <a:rPr lang="ca-ES" sz="2000" dirty="0"/>
                  <a:t>Min: </a:t>
                </a:r>
                <a14:m>
                  <m:oMath xmlns:m="http://schemas.openxmlformats.org/officeDocument/2006/math">
                    <m:r>
                      <a:rPr lang="ca-ES" sz="2000" i="1" dirty="0" smtClean="0">
                        <a:latin typeface="Cambria Math" panose="02040503050406030204" pitchFamily="18" charset="0"/>
                      </a:rPr>
                      <m:t>𝑃</m:t>
                    </m:r>
                    <m:r>
                      <a:rPr lang="ca-ES" sz="2000" i="1" dirty="0" smtClean="0">
                        <a:latin typeface="Cambria Math" panose="02040503050406030204" pitchFamily="18" charset="0"/>
                      </a:rPr>
                      <m:t>−</m:t>
                    </m:r>
                    <m:r>
                      <a:rPr lang="ca-ES" sz="2000" i="1" dirty="0" smtClean="0">
                        <a:latin typeface="Cambria Math" panose="02040503050406030204" pitchFamily="18" charset="0"/>
                      </a:rPr>
                      <m:t>𝑆</m:t>
                    </m:r>
                  </m:oMath>
                </a14:m>
                <a:endParaRPr lang="ca-ES" sz="2000" dirty="0"/>
              </a:p>
              <a:p>
                <a:pPr marL="0" indent="0" algn="ctr">
                  <a:buNone/>
                </a:pPr>
                <a:endParaRPr lang="ca-ES" sz="2000" dirty="0"/>
              </a:p>
            </p:txBody>
          </p:sp>
        </mc:Choice>
        <mc:Fallback xmlns="">
          <p:sp>
            <p:nvSpPr>
              <p:cNvPr id="30" name="2 Marcador de contenido"/>
              <p:cNvSpPr txBox="1">
                <a:spLocks noRot="1" noChangeAspect="1" noMove="1" noResize="1" noEditPoints="1" noAdjustHandles="1" noChangeArrowheads="1" noChangeShapeType="1" noTextEdit="1"/>
              </p:cNvSpPr>
              <p:nvPr/>
            </p:nvSpPr>
            <p:spPr>
              <a:xfrm>
                <a:off x="6908015" y="5177920"/>
                <a:ext cx="1472172" cy="1059777"/>
              </a:xfrm>
              <a:prstGeom prst="rect">
                <a:avLst/>
              </a:prstGeom>
              <a:blipFill>
                <a:blip r:embed="rId19"/>
                <a:stretch>
                  <a:fillRect t="-6818" b="-7955"/>
                </a:stretch>
              </a:blipFill>
              <a:ln>
                <a:solidFill>
                  <a:srgbClr val="376091"/>
                </a:solidFill>
              </a:ln>
            </p:spPr>
            <p:txBody>
              <a:bodyPr/>
              <a:lstStyle/>
              <a:p>
                <a:r>
                  <a:rPr lang="en-US">
                    <a:noFill/>
                  </a:rPr>
                  <a:t> </a:t>
                </a:r>
              </a:p>
            </p:txBody>
          </p:sp>
        </mc:Fallback>
      </mc:AlternateContent>
      <p:sp>
        <p:nvSpPr>
          <p:cNvPr id="29" name="2 Marcador de contenido">
            <a:extLst>
              <a:ext uri="{FF2B5EF4-FFF2-40B4-BE49-F238E27FC236}">
                <a16:creationId xmlns:a16="http://schemas.microsoft.com/office/drawing/2014/main" id="{6228A55A-AC0A-42AF-8BEB-F9F1717F5F1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Derivation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205AB91-40C3-41F8-8061-2BD26855D2C7}"/>
                  </a:ext>
                </a:extLst>
              </p:cNvPr>
              <p:cNvSpPr txBox="1"/>
              <p:nvPr/>
            </p:nvSpPr>
            <p:spPr>
              <a:xfrm>
                <a:off x="5261540" y="1385044"/>
                <a:ext cx="3730060" cy="304186"/>
              </a:xfrm>
              <a:prstGeom prst="rect">
                <a:avLst/>
              </a:prstGeom>
              <a:noFill/>
            </p:spPr>
            <p:txBody>
              <a:bodyPr wrap="none" lIns="0" tIns="0" rIns="0" bIns="0" rtlCol="0">
                <a:spAutoFit/>
              </a:bodyPr>
              <a:lstStyle/>
              <a:p>
                <a14:m>
                  <m:oMath xmlns:m="http://schemas.openxmlformats.org/officeDocument/2006/math">
                    <m:r>
                      <m:rPr>
                        <m:sty m:val="p"/>
                      </m:rPr>
                      <a:rPr lang="en-US" sz="1400" b="0" i="0" smtClean="0">
                        <a:solidFill>
                          <a:srgbClr val="376091"/>
                        </a:solidFill>
                        <a:latin typeface="Cambria Math" panose="02040503050406030204" pitchFamily="18" charset="0"/>
                      </a:rPr>
                      <m:t>cos</m:t>
                    </m:r>
                    <m:r>
                      <a:rPr lang="en-US" sz="1400" b="0" i="1" smtClean="0">
                        <a:solidFill>
                          <a:srgbClr val="376091"/>
                        </a:solidFill>
                        <a:latin typeface="Cambria Math" panose="02040503050406030204" pitchFamily="18" charset="0"/>
                      </a:rPr>
                      <m:t>⁡(</m:t>
                    </m:r>
                    <m:sSub>
                      <m:sSubPr>
                        <m:ctrlPr>
                          <a:rPr lang="en-US" sz="1400" b="0" i="1" smtClean="0">
                            <a:solidFill>
                              <a:srgbClr val="376091"/>
                            </a:solidFill>
                            <a:latin typeface="Cambria Math" panose="02040503050406030204" pitchFamily="18" charset="0"/>
                          </a:rPr>
                        </m:ctrlPr>
                      </m:sSubPr>
                      <m:e>
                        <m:r>
                          <a:rPr lang="en-US" sz="1400" b="0" i="1" smtClean="0">
                            <a:solidFill>
                              <a:srgbClr val="376091"/>
                            </a:solidFill>
                            <a:latin typeface="Cambria Math" panose="02040503050406030204" pitchFamily="18" charset="0"/>
                          </a:rPr>
                          <m:t>𝜃</m:t>
                        </m:r>
                      </m:e>
                      <m:sub>
                        <m:r>
                          <a:rPr lang="en-US" sz="1400" b="0" i="1" smtClean="0">
                            <a:solidFill>
                              <a:srgbClr val="376091"/>
                            </a:solidFill>
                            <a:latin typeface="Cambria Math" panose="02040503050406030204" pitchFamily="18" charset="0"/>
                          </a:rPr>
                          <m:t>1</m:t>
                        </m:r>
                      </m:sub>
                    </m:sSub>
                    <m:r>
                      <a:rPr lang="en-US" sz="1400" b="0" i="1" smtClean="0">
                        <a:solidFill>
                          <a:srgbClr val="376091"/>
                        </a:solidFill>
                        <a:latin typeface="Cambria Math" panose="02040503050406030204" pitchFamily="18" charset="0"/>
                      </a:rPr>
                      <m:t>)</m:t>
                    </m:r>
                  </m:oMath>
                </a14:m>
                <a:r>
                  <a:rPr lang="en-US" sz="1400" dirty="0">
                    <a:solidFill>
                      <a:srgbClr val="376091"/>
                    </a:solidFill>
                  </a:rPr>
                  <a:t> </a:t>
                </a:r>
                <a14:m>
                  <m:oMath xmlns:m="http://schemas.openxmlformats.org/officeDocument/2006/math">
                    <m:func>
                      <m:funcPr>
                        <m:ctrlPr>
                          <a:rPr lang="en-US" sz="1400" i="1">
                            <a:solidFill>
                              <a:srgbClr val="376091"/>
                            </a:solidFill>
                            <a:latin typeface="Cambria Math" panose="02040503050406030204" pitchFamily="18" charset="0"/>
                          </a:rPr>
                        </m:ctrlPr>
                      </m:funcPr>
                      <m:fName>
                        <m:r>
                          <m:rPr>
                            <m:sty m:val="p"/>
                          </m:rPr>
                          <a:rPr lang="en-US" sz="1400">
                            <a:solidFill>
                              <a:srgbClr val="376091"/>
                            </a:solidFill>
                            <a:latin typeface="Cambria Math" panose="02040503050406030204" pitchFamily="18" charset="0"/>
                          </a:rPr>
                          <m:t>cos</m:t>
                        </m:r>
                      </m:fName>
                      <m:e>
                        <m:d>
                          <m:dPr>
                            <m:ctrlPr>
                              <a:rPr lang="en-US" sz="1400" i="1">
                                <a:solidFill>
                                  <a:srgbClr val="376091"/>
                                </a:solidFill>
                                <a:latin typeface="Cambria Math" panose="02040503050406030204" pitchFamily="18" charset="0"/>
                              </a:rPr>
                            </m:ctrlPr>
                          </m:dPr>
                          <m:e>
                            <m:sSub>
                              <m:sSubPr>
                                <m:ctrlPr>
                                  <a:rPr lang="en-US" sz="1400" i="1">
                                    <a:solidFill>
                                      <a:srgbClr val="376091"/>
                                    </a:solidFill>
                                    <a:latin typeface="Cambria Math" panose="02040503050406030204" pitchFamily="18" charset="0"/>
                                  </a:rPr>
                                </m:ctrlPr>
                              </m:sSubPr>
                              <m:e>
                                <m:r>
                                  <a:rPr lang="en-US" sz="1400" i="1">
                                    <a:solidFill>
                                      <a:srgbClr val="376091"/>
                                    </a:solidFill>
                                    <a:latin typeface="Cambria Math" panose="02040503050406030204" pitchFamily="18" charset="0"/>
                                  </a:rPr>
                                  <m:t>𝜃</m:t>
                                </m:r>
                              </m:e>
                              <m:sub>
                                <m:r>
                                  <a:rPr lang="en-US" sz="1400" b="0" i="1" smtClean="0">
                                    <a:solidFill>
                                      <a:srgbClr val="376091"/>
                                    </a:solidFill>
                                    <a:latin typeface="Cambria Math" panose="02040503050406030204" pitchFamily="18" charset="0"/>
                                  </a:rPr>
                                  <m:t>2</m:t>
                                </m:r>
                              </m:sub>
                            </m:sSub>
                          </m:e>
                        </m:d>
                      </m:e>
                    </m:func>
                    <m:r>
                      <a:rPr lang="en-US" sz="1400" b="0" i="1" smtClean="0">
                        <a:solidFill>
                          <a:srgbClr val="376091"/>
                        </a:solidFill>
                        <a:latin typeface="Cambria Math" panose="02040503050406030204" pitchFamily="18" charset="0"/>
                      </a:rPr>
                      <m:t>=</m:t>
                    </m:r>
                    <m:f>
                      <m:fPr>
                        <m:ctrlPr>
                          <a:rPr lang="en-US" sz="1400" b="0" i="1" smtClean="0">
                            <a:solidFill>
                              <a:srgbClr val="376091"/>
                            </a:solidFill>
                            <a:latin typeface="Cambria Math" panose="02040503050406030204" pitchFamily="18" charset="0"/>
                          </a:rPr>
                        </m:ctrlPr>
                      </m:fPr>
                      <m:num>
                        <m:r>
                          <a:rPr lang="en-US" sz="1400" b="0" i="1" smtClean="0">
                            <a:solidFill>
                              <a:srgbClr val="376091"/>
                            </a:solidFill>
                            <a:latin typeface="Cambria Math" panose="02040503050406030204" pitchFamily="18" charset="0"/>
                          </a:rPr>
                          <m:t>1</m:t>
                        </m:r>
                      </m:num>
                      <m:den>
                        <m:r>
                          <a:rPr lang="en-US" sz="1400" b="0" i="1" smtClean="0">
                            <a:solidFill>
                              <a:srgbClr val="376091"/>
                            </a:solidFill>
                            <a:latin typeface="Cambria Math" panose="02040503050406030204" pitchFamily="18" charset="0"/>
                          </a:rPr>
                          <m:t>2</m:t>
                        </m:r>
                      </m:den>
                    </m:f>
                    <m:r>
                      <a:rPr lang="en-US" sz="1400" b="0" i="1" smtClean="0">
                        <a:solidFill>
                          <a:srgbClr val="376091"/>
                        </a:solidFill>
                        <a:latin typeface="Cambria Math" panose="02040503050406030204" pitchFamily="18" charset="0"/>
                      </a:rPr>
                      <m:t>(</m:t>
                    </m:r>
                    <m:r>
                      <m:rPr>
                        <m:sty m:val="p"/>
                      </m:rPr>
                      <a:rPr lang="en-US" sz="1400" b="0" i="0" smtClean="0">
                        <a:solidFill>
                          <a:srgbClr val="376091"/>
                        </a:solidFill>
                        <a:latin typeface="Cambria Math" panose="02040503050406030204" pitchFamily="18" charset="0"/>
                      </a:rPr>
                      <m:t>cos</m:t>
                    </m:r>
                    <m:r>
                      <a:rPr lang="en-US" sz="1400" b="0" i="1" smtClean="0">
                        <a:solidFill>
                          <a:srgbClr val="376091"/>
                        </a:solidFill>
                        <a:latin typeface="Cambria Math" panose="02040503050406030204" pitchFamily="18" charset="0"/>
                      </a:rPr>
                      <m:t>⁡(</m:t>
                    </m:r>
                    <m:sSub>
                      <m:sSubPr>
                        <m:ctrlPr>
                          <a:rPr lang="en-US" sz="1400" b="0" i="1" smtClean="0">
                            <a:solidFill>
                              <a:srgbClr val="376091"/>
                            </a:solidFill>
                            <a:latin typeface="Cambria Math" panose="02040503050406030204" pitchFamily="18" charset="0"/>
                          </a:rPr>
                        </m:ctrlPr>
                      </m:sSubPr>
                      <m:e>
                        <m:r>
                          <a:rPr lang="en-US" sz="1400" b="0" i="1" smtClean="0">
                            <a:solidFill>
                              <a:srgbClr val="376091"/>
                            </a:solidFill>
                            <a:latin typeface="Cambria Math" panose="02040503050406030204" pitchFamily="18" charset="0"/>
                          </a:rPr>
                          <m:t>𝜃</m:t>
                        </m:r>
                      </m:e>
                      <m:sub>
                        <m:r>
                          <a:rPr lang="en-US" sz="1400" b="0" i="1" smtClean="0">
                            <a:solidFill>
                              <a:srgbClr val="376091"/>
                            </a:solidFill>
                            <a:latin typeface="Cambria Math" panose="02040503050406030204" pitchFamily="18" charset="0"/>
                          </a:rPr>
                          <m:t>1</m:t>
                        </m:r>
                      </m:sub>
                    </m:sSub>
                    <m:r>
                      <a:rPr lang="en-US" sz="1400" b="0" i="1" smtClean="0">
                        <a:solidFill>
                          <a:srgbClr val="376091"/>
                        </a:solidFill>
                        <a:latin typeface="Cambria Math" panose="02040503050406030204" pitchFamily="18" charset="0"/>
                      </a:rPr>
                      <m:t>+</m:t>
                    </m:r>
                    <m:sSub>
                      <m:sSubPr>
                        <m:ctrlPr>
                          <a:rPr lang="en-US" sz="1400" i="1">
                            <a:solidFill>
                              <a:srgbClr val="376091"/>
                            </a:solidFill>
                            <a:latin typeface="Cambria Math" panose="02040503050406030204" pitchFamily="18" charset="0"/>
                          </a:rPr>
                        </m:ctrlPr>
                      </m:sSubPr>
                      <m:e>
                        <m:r>
                          <a:rPr lang="en-US" sz="1400" i="1">
                            <a:solidFill>
                              <a:srgbClr val="376091"/>
                            </a:solidFill>
                            <a:latin typeface="Cambria Math" panose="02040503050406030204" pitchFamily="18" charset="0"/>
                          </a:rPr>
                          <m:t>𝜃</m:t>
                        </m:r>
                      </m:e>
                      <m:sub>
                        <m:r>
                          <a:rPr lang="en-US" sz="1400" b="0" i="1" smtClean="0">
                            <a:solidFill>
                              <a:srgbClr val="376091"/>
                            </a:solidFill>
                            <a:latin typeface="Cambria Math" panose="02040503050406030204" pitchFamily="18" charset="0"/>
                          </a:rPr>
                          <m:t>2</m:t>
                        </m:r>
                      </m:sub>
                    </m:sSub>
                    <m:r>
                      <a:rPr lang="en-US" sz="1400" b="0" i="1" smtClean="0">
                        <a:solidFill>
                          <a:srgbClr val="376091"/>
                        </a:solidFill>
                        <a:latin typeface="Cambria Math" panose="02040503050406030204" pitchFamily="18" charset="0"/>
                      </a:rPr>
                      <m:t>)</m:t>
                    </m:r>
                  </m:oMath>
                </a14:m>
                <a:r>
                  <a:rPr lang="en-US" sz="1400" dirty="0">
                    <a:solidFill>
                      <a:srgbClr val="376091"/>
                    </a:solidFill>
                  </a:rPr>
                  <a:t>+ </a:t>
                </a:r>
                <a14:m>
                  <m:oMath xmlns:m="http://schemas.openxmlformats.org/officeDocument/2006/math">
                    <m:r>
                      <m:rPr>
                        <m:sty m:val="p"/>
                      </m:rPr>
                      <a:rPr lang="en-US" sz="1400">
                        <a:solidFill>
                          <a:srgbClr val="376091"/>
                        </a:solidFill>
                        <a:latin typeface="Cambria Math" panose="02040503050406030204" pitchFamily="18" charset="0"/>
                      </a:rPr>
                      <m:t>cos</m:t>
                    </m:r>
                    <m:r>
                      <a:rPr lang="en-US" sz="1400" i="1">
                        <a:solidFill>
                          <a:srgbClr val="376091"/>
                        </a:solidFill>
                        <a:latin typeface="Cambria Math" panose="02040503050406030204" pitchFamily="18" charset="0"/>
                      </a:rPr>
                      <m:t>⁡(</m:t>
                    </m:r>
                    <m:sSub>
                      <m:sSubPr>
                        <m:ctrlPr>
                          <a:rPr lang="en-US" sz="1400" i="1">
                            <a:solidFill>
                              <a:srgbClr val="376091"/>
                            </a:solidFill>
                            <a:latin typeface="Cambria Math" panose="02040503050406030204" pitchFamily="18" charset="0"/>
                          </a:rPr>
                        </m:ctrlPr>
                      </m:sSubPr>
                      <m:e>
                        <m:r>
                          <a:rPr lang="en-US" sz="1400" i="1">
                            <a:solidFill>
                              <a:srgbClr val="376091"/>
                            </a:solidFill>
                            <a:latin typeface="Cambria Math" panose="02040503050406030204" pitchFamily="18" charset="0"/>
                          </a:rPr>
                          <m:t>𝜃</m:t>
                        </m:r>
                      </m:e>
                      <m:sub>
                        <m:r>
                          <a:rPr lang="en-US" sz="1400" i="1">
                            <a:solidFill>
                              <a:srgbClr val="376091"/>
                            </a:solidFill>
                            <a:latin typeface="Cambria Math" panose="02040503050406030204" pitchFamily="18" charset="0"/>
                          </a:rPr>
                          <m:t>1</m:t>
                        </m:r>
                      </m:sub>
                    </m:sSub>
                    <m:r>
                      <a:rPr lang="en-US" sz="1400" b="0" i="1" smtClean="0">
                        <a:solidFill>
                          <a:srgbClr val="376091"/>
                        </a:solidFill>
                        <a:latin typeface="Cambria Math" panose="02040503050406030204" pitchFamily="18" charset="0"/>
                      </a:rPr>
                      <m:t>−</m:t>
                    </m:r>
                    <m:sSub>
                      <m:sSubPr>
                        <m:ctrlPr>
                          <a:rPr lang="en-US" sz="1400" i="1">
                            <a:solidFill>
                              <a:srgbClr val="376091"/>
                            </a:solidFill>
                            <a:latin typeface="Cambria Math" panose="02040503050406030204" pitchFamily="18" charset="0"/>
                          </a:rPr>
                        </m:ctrlPr>
                      </m:sSubPr>
                      <m:e>
                        <m:r>
                          <a:rPr lang="en-US" sz="1400" i="1">
                            <a:solidFill>
                              <a:srgbClr val="376091"/>
                            </a:solidFill>
                            <a:latin typeface="Cambria Math" panose="02040503050406030204" pitchFamily="18" charset="0"/>
                          </a:rPr>
                          <m:t>𝜃</m:t>
                        </m:r>
                      </m:e>
                      <m:sub>
                        <m:r>
                          <a:rPr lang="en-US" sz="1400" i="1">
                            <a:solidFill>
                              <a:srgbClr val="376091"/>
                            </a:solidFill>
                            <a:latin typeface="Cambria Math" panose="02040503050406030204" pitchFamily="18" charset="0"/>
                          </a:rPr>
                          <m:t>2</m:t>
                        </m:r>
                      </m:sub>
                    </m:sSub>
                    <m:r>
                      <a:rPr lang="en-US" sz="1400" i="1">
                        <a:solidFill>
                          <a:srgbClr val="376091"/>
                        </a:solidFill>
                        <a:latin typeface="Cambria Math" panose="02040503050406030204" pitchFamily="18" charset="0"/>
                      </a:rPr>
                      <m:t>)</m:t>
                    </m:r>
                    <m:r>
                      <a:rPr lang="en-US" sz="1400" b="0" i="1" smtClean="0">
                        <a:solidFill>
                          <a:srgbClr val="376091"/>
                        </a:solidFill>
                        <a:latin typeface="Cambria Math" panose="02040503050406030204" pitchFamily="18" charset="0"/>
                      </a:rPr>
                      <m:t>)</m:t>
                    </m:r>
                  </m:oMath>
                </a14:m>
                <a:endParaRPr lang="en-US" sz="1400" dirty="0">
                  <a:solidFill>
                    <a:srgbClr val="376091"/>
                  </a:solidFill>
                </a:endParaRPr>
              </a:p>
            </p:txBody>
          </p:sp>
        </mc:Choice>
        <mc:Fallback xmlns="">
          <p:sp>
            <p:nvSpPr>
              <p:cNvPr id="8" name="TextBox 7">
                <a:extLst>
                  <a:ext uri="{FF2B5EF4-FFF2-40B4-BE49-F238E27FC236}">
                    <a16:creationId xmlns:a16="http://schemas.microsoft.com/office/drawing/2014/main" id="{8205AB91-40C3-41F8-8061-2BD26855D2C7}"/>
                  </a:ext>
                </a:extLst>
              </p:cNvPr>
              <p:cNvSpPr txBox="1">
                <a:spLocks noRot="1" noChangeAspect="1" noMove="1" noResize="1" noEditPoints="1" noAdjustHandles="1" noChangeArrowheads="1" noChangeShapeType="1" noTextEdit="1"/>
              </p:cNvSpPr>
              <p:nvPr/>
            </p:nvSpPr>
            <p:spPr>
              <a:xfrm>
                <a:off x="5261540" y="1385044"/>
                <a:ext cx="3730060" cy="304186"/>
              </a:xfrm>
              <a:prstGeom prst="rect">
                <a:avLst/>
              </a:prstGeom>
              <a:blipFill>
                <a:blip r:embed="rId20"/>
                <a:stretch>
                  <a:fillRect l="-1144" t="-2000" r="-1307" b="-22000"/>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0F20828-B615-485C-90AC-39A32DBEFD1A}"/>
              </a:ext>
            </a:extLst>
          </p:cNvPr>
          <p:cNvCxnSpPr/>
          <p:nvPr/>
        </p:nvCxnSpPr>
        <p:spPr>
          <a:xfrm flipH="1">
            <a:off x="6255657" y="1708299"/>
            <a:ext cx="1388444" cy="1383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107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Marcador de contenido"/>
          <p:cNvSpPr>
            <a:spLocks noGrp="1"/>
          </p:cNvSpPr>
          <p:nvPr>
            <p:ph idx="1"/>
          </p:nvPr>
        </p:nvSpPr>
        <p:spPr>
          <a:xfrm>
            <a:off x="399746" y="1400395"/>
            <a:ext cx="8331016" cy="410566"/>
          </a:xfrm>
        </p:spPr>
        <p:txBody>
          <a:bodyPr>
            <a:normAutofit/>
          </a:bodyPr>
          <a:lstStyle/>
          <a:p>
            <a:r>
              <a:rPr lang="ca-ES" sz="2000" dirty="0"/>
              <a:t>Power calculation (phasor domain)</a:t>
            </a:r>
          </a:p>
        </p:txBody>
      </p:sp>
      <mc:AlternateContent xmlns:mc="http://schemas.openxmlformats.org/markup-compatibility/2006" xmlns:a14="http://schemas.microsoft.com/office/drawing/2010/main">
        <mc:Choice Requires="a14">
          <p:sp>
            <p:nvSpPr>
              <p:cNvPr id="15" name="TextBox 14"/>
              <p:cNvSpPr txBox="1"/>
              <p:nvPr/>
            </p:nvSpPr>
            <p:spPr>
              <a:xfrm>
                <a:off x="975418" y="1805095"/>
                <a:ext cx="5632504" cy="857992"/>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𝑝</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𝑣</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𝑖</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s-ES" b="0" i="1" smtClean="0">
                        <a:latin typeface="Cambria Math" panose="02040503050406030204" pitchFamily="18" charset="0"/>
                      </a:rPr>
                      <m:t>𝐼</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s-ES" b="0" i="1" smtClean="0">
                            <a:latin typeface="Cambria Math" panose="02040503050406030204" pitchFamily="18" charset="0"/>
                          </a:rPr>
                          <m:t>𝜃</m:t>
                        </m:r>
                      </m:e>
                      <m:sub>
                        <m:r>
                          <a:rPr lang="es-ES" b="0" i="1" smtClean="0">
                            <a:latin typeface="Cambria Math" panose="02040503050406030204" pitchFamily="18" charset="0"/>
                          </a:rPr>
                          <m:t>𝐼</m:t>
                        </m:r>
                      </m:sub>
                    </m:sSub>
                    <m:r>
                      <a:rPr lang="es-ES" b="0" i="1" smtClean="0">
                        <a:latin typeface="Cambria Math" panose="02040503050406030204" pitchFamily="18" charset="0"/>
                      </a:rPr>
                      <m:t>)</m:t>
                    </m:r>
                  </m:oMath>
                </a14:m>
                <a:r>
                  <a:rPr lang="en-US" dirty="0"/>
                  <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s-ES" b="0" i="1" smtClean="0">
                        <a:latin typeface="Cambria Math" panose="02040503050406030204" pitchFamily="18" charset="0"/>
                      </a:rPr>
                      <m:t>𝑉</m:t>
                    </m:r>
                    <m:r>
                      <m:rPr>
                        <m:sty m:val="p"/>
                      </m:rPr>
                      <a:rPr lang="en-US">
                        <a:latin typeface="Cambria Math" panose="02040503050406030204" pitchFamily="18" charset="0"/>
                      </a:rPr>
                      <m:t>cos</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𝜃</m:t>
                            </m:r>
                          </m:e>
                          <m:sub>
                            <m:r>
                              <a:rPr lang="es-ES" b="0" i="1" smtClean="0">
                                <a:latin typeface="Cambria Math" panose="02040503050406030204" pitchFamily="18" charset="0"/>
                              </a:rPr>
                              <m:t>𝑉</m:t>
                            </m:r>
                          </m:sub>
                        </m:sSub>
                      </m:e>
                    </m:d>
                    <m:r>
                      <a:rPr lang="es-ES" b="0" i="1" smtClean="0">
                        <a:latin typeface="Cambria Math" panose="02040503050406030204" pitchFamily="18" charset="0"/>
                      </a:rPr>
                      <m:t>=</m:t>
                    </m:r>
                  </m:oMath>
                </a14:m>
                <a:endParaRPr lang="en-US" dirty="0"/>
              </a:p>
              <a:p>
                <a:endParaRPr lang="en-US" dirty="0"/>
              </a:p>
              <a:p>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75418" y="1805095"/>
                <a:ext cx="5632504" cy="857992"/>
              </a:xfrm>
              <a:prstGeom prst="rect">
                <a:avLst/>
              </a:prstGeom>
              <a:blipFill>
                <a:blip r:embed="rId9"/>
                <a:stretch>
                  <a:fillRect l="-1515" t="-5674" r="-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396950" y="2267722"/>
                <a:ext cx="4446667"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𝑉𝐼</m:t>
                      </m:r>
                      <m:r>
                        <a:rPr lang="es-ES" b="0" i="1" smtClean="0">
                          <a:latin typeface="Cambria Math" panose="02040503050406030204" pitchFamily="18" charset="0"/>
                        </a:rPr>
                        <m:t> </m:t>
                      </m:r>
                      <m:d>
                        <m:dPr>
                          <m:ctrlPr>
                            <a:rPr lang="es-ES" b="0" i="1" smtClean="0">
                              <a:latin typeface="Cambria Math" panose="02040503050406030204" pitchFamily="18" charset="0"/>
                            </a:rPr>
                          </m:ctrlPr>
                        </m:dPr>
                        <m:e>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r>
                                <a:rPr lang="es-ES" i="1">
                                  <a:latin typeface="Cambria Math" panose="02040503050406030204" pitchFamily="18" charset="0"/>
                                </a:rPr>
                                <m:t>+</m:t>
                              </m:r>
                              <m:r>
                                <a:rPr lang="es-ES" b="0" i="1" smtClean="0">
                                  <a:latin typeface="Cambria Math" panose="02040503050406030204" pitchFamily="18" charset="0"/>
                                </a:rPr>
                                <m:t>2</m:t>
                              </m:r>
                              <m:r>
                                <a:rPr lang="es-ES" i="1">
                                  <a:latin typeface="Cambria Math" panose="02040503050406030204" pitchFamily="18" charset="0"/>
                                </a:rPr>
                                <m:t>𝜔</m:t>
                              </m:r>
                              <m:r>
                                <a:rPr lang="es-ES" i="1">
                                  <a:latin typeface="Cambria Math" panose="02040503050406030204" pitchFamily="18" charset="0"/>
                                </a:rPr>
                                <m:t>𝑡</m:t>
                              </m:r>
                            </m:e>
                          </m:d>
                          <m:r>
                            <a:rPr lang="es-ES" b="0" i="1" smtClean="0">
                              <a:latin typeface="Cambria Math" panose="02040503050406030204" pitchFamily="18" charset="0"/>
                            </a:rPr>
                            <m:t>+</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e>
                      </m:d>
                      <m:r>
                        <a:rPr lang="es-ES" b="0" i="1" smtClean="0">
                          <a:latin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396950" y="2267722"/>
                <a:ext cx="4446667" cy="312650"/>
              </a:xfrm>
              <a:prstGeom prst="rect">
                <a:avLst/>
              </a:prstGeom>
              <a:blipFill>
                <a:blip r:embed="rId10"/>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396950" y="2734124"/>
                <a:ext cx="4627805"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𝑉𝐼</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r>
                        <a:rPr lang="es-ES" b="0" i="1" smtClean="0">
                          <a:latin typeface="Cambria Math" panose="02040503050406030204" pitchFamily="18" charset="0"/>
                        </a:rPr>
                        <m:t>+</m:t>
                      </m:r>
                      <m:r>
                        <a:rPr lang="es-ES" b="0" i="1" smtClean="0">
                          <a:latin typeface="Cambria Math" panose="02040503050406030204" pitchFamily="18" charset="0"/>
                        </a:rPr>
                        <m:t>𝑉𝐼</m:t>
                      </m:r>
                      <m:d>
                        <m:dPr>
                          <m:ctrlPr>
                            <a:rPr lang="es-ES" b="0" i="1" smtClean="0">
                              <a:latin typeface="Cambria Math" panose="02040503050406030204" pitchFamily="18" charset="0"/>
                            </a:rPr>
                          </m:ctrlPr>
                        </m:dPr>
                        <m:e>
                          <m:r>
                            <m:rPr>
                              <m:sty m:val="p"/>
                            </m:rPr>
                            <a:rPr lang="es-ES" smtClean="0">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r>
                                <a:rPr lang="es-ES" i="1">
                                  <a:latin typeface="Cambria Math" panose="02040503050406030204" pitchFamily="18" charset="0"/>
                                </a:rPr>
                                <m:t>+</m:t>
                              </m:r>
                              <m:r>
                                <a:rPr lang="es-ES" b="0" i="1" smtClean="0">
                                  <a:latin typeface="Cambria Math" panose="02040503050406030204" pitchFamily="18" charset="0"/>
                                </a:rPr>
                                <m:t>2</m:t>
                              </m:r>
                              <m:r>
                                <a:rPr lang="es-ES" i="1">
                                  <a:latin typeface="Cambria Math" panose="02040503050406030204" pitchFamily="18" charset="0"/>
                                </a:rPr>
                                <m:t>𝜔</m:t>
                              </m:r>
                              <m:r>
                                <a:rPr lang="es-ES" i="1">
                                  <a:latin typeface="Cambria Math" panose="02040503050406030204" pitchFamily="18" charset="0"/>
                                </a:rPr>
                                <m:t>𝑡</m:t>
                              </m:r>
                            </m:e>
                          </m:d>
                        </m:e>
                      </m:d>
                      <m:r>
                        <a:rPr lang="es-ES" b="0" i="0" smtClean="0">
                          <a:latin typeface="Cambria Math" panose="02040503050406030204" pitchFamily="18" charset="0"/>
                        </a:rPr>
                        <m:t>=</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396950" y="2734124"/>
                <a:ext cx="4627805" cy="312650"/>
              </a:xfrm>
              <a:prstGeom prst="rect">
                <a:avLst/>
              </a:prstGeom>
              <a:blipFill>
                <a:blip r:embed="rId13"/>
                <a:stretch>
                  <a:fillRect r="-132"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510307" y="1428707"/>
                <a:ext cx="1049325" cy="29007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ar>
                        <m:barPr>
                          <m:ctrlPr>
                            <a:rPr lang="es-ES" b="0" i="1" smtClean="0">
                              <a:latin typeface="Cambria Math" panose="02040503050406030204" pitchFamily="18" charset="0"/>
                            </a:rPr>
                          </m:ctrlPr>
                        </m:barPr>
                        <m:e>
                          <m:r>
                            <a:rPr lang="es-ES" b="0" i="1" smtClean="0">
                              <a:latin typeface="Cambria Math" panose="02040503050406030204" pitchFamily="18" charset="0"/>
                            </a:rPr>
                            <m:t>𝑉</m:t>
                          </m:r>
                        </m:e>
                      </m:bar>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𝜃</m:t>
                          </m:r>
                        </m:e>
                        <m:sub>
                          <m:r>
                            <a:rPr lang="es-ES" b="0" i="1" smtClean="0">
                              <a:latin typeface="Cambria Math" panose="02040503050406030204" pitchFamily="18" charset="0"/>
                            </a:rPr>
                            <m:t>𝑉</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510307" y="1428707"/>
                <a:ext cx="1049325" cy="290079"/>
              </a:xfrm>
              <a:prstGeom prst="rect">
                <a:avLst/>
              </a:prstGeom>
              <a:blipFill>
                <a:blip r:embed="rId15"/>
                <a:stretch>
                  <a:fillRect l="-4651" r="-2326"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500079" y="1770281"/>
                <a:ext cx="1069780" cy="56521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ar>
                        <m:barPr>
                          <m:ctrlPr>
                            <a:rPr lang="es-ES" b="0" i="1" smtClean="0">
                              <a:latin typeface="Cambria Math" panose="02040503050406030204" pitchFamily="18" charset="0"/>
                            </a:rPr>
                          </m:ctrlPr>
                        </m:barPr>
                        <m:e>
                          <m:r>
                            <a:rPr lang="es-ES" b="0" i="1" smtClean="0">
                              <a:latin typeface="Cambria Math" panose="02040503050406030204" pitchFamily="18" charset="0"/>
                            </a:rPr>
                            <m:t>𝐼</m:t>
                          </m:r>
                        </m:e>
                      </m:bar>
                      <m:r>
                        <a:rPr lang="es-ES" i="1">
                          <a:latin typeface="Cambria Math" panose="02040503050406030204" pitchFamily="18" charset="0"/>
                        </a:rPr>
                        <m:t>=</m:t>
                      </m:r>
                      <m:r>
                        <a:rPr lang="es-ES" i="1" smtClean="0">
                          <a:latin typeface="Cambria Math" panose="02040503050406030204" pitchFamily="18" charset="0"/>
                        </a:rPr>
                        <m:t>𝐼</m:t>
                      </m:r>
                      <m:r>
                        <a:rPr lang="es-E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𝜃</m:t>
                          </m:r>
                        </m:e>
                        <m:sub>
                          <m:r>
                            <a:rPr lang="es-ES" b="0" i="1" smtClean="0">
                              <a:latin typeface="Cambria Math" panose="02040503050406030204" pitchFamily="18" charset="0"/>
                            </a:rPr>
                            <m:t>𝐼</m:t>
                          </m:r>
                        </m:sub>
                      </m:sSub>
                    </m:oMath>
                  </m:oMathPara>
                </a14:m>
                <a:endParaRPr lang="en-US" dirty="0"/>
              </a:p>
              <a:p>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500079" y="1770281"/>
                <a:ext cx="1069780" cy="56521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76936" y="3467481"/>
                <a:ext cx="3296672" cy="3824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𝑉𝐼</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r>
                        <a:rPr lang="es-ES" b="0" i="1" smtClean="0">
                          <a:latin typeface="Cambria Math" panose="02040503050406030204" pitchFamily="18" charset="0"/>
                        </a:rPr>
                        <m:t>=</m:t>
                      </m:r>
                      <m:r>
                        <m:rPr>
                          <m:sty m:val="p"/>
                        </m:rPr>
                        <a:rPr lang="es-ES" b="0" i="0" smtClean="0">
                          <a:latin typeface="Cambria Math" panose="02040503050406030204" pitchFamily="18" charset="0"/>
                        </a:rPr>
                        <m:t>Re</m:t>
                      </m:r>
                      <m:r>
                        <a:rPr lang="es-ES" b="0" i="0" smtClean="0">
                          <a:latin typeface="Cambria Math" panose="02040503050406030204" pitchFamily="18" charset="0"/>
                        </a:rPr>
                        <m:t>(</m:t>
                      </m:r>
                      <m:bar>
                        <m:barPr>
                          <m:ctrlPr>
                            <a:rPr lang="es-ES" i="1">
                              <a:latin typeface="Cambria Math" panose="02040503050406030204" pitchFamily="18" charset="0"/>
                            </a:rPr>
                          </m:ctrlPr>
                        </m:barPr>
                        <m:e>
                          <m:r>
                            <a:rPr lang="es-ES" i="1">
                              <a:latin typeface="Cambria Math" panose="02040503050406030204" pitchFamily="18" charset="0"/>
                            </a:rPr>
                            <m:t>𝑉</m:t>
                          </m:r>
                        </m:e>
                      </m:bar>
                      <m:r>
                        <a:rPr lang="es-ES" i="1">
                          <a:latin typeface="Cambria Math" panose="02040503050406030204" pitchFamily="18" charset="0"/>
                        </a:rPr>
                        <m:t> </m:t>
                      </m:r>
                      <m:sSup>
                        <m:sSupPr>
                          <m:ctrlPr>
                            <a:rPr lang="es-ES" i="1">
                              <a:latin typeface="Cambria Math" panose="02040503050406030204" pitchFamily="18" charset="0"/>
                            </a:rPr>
                          </m:ctrlPr>
                        </m:sSupPr>
                        <m:e>
                          <m:bar>
                            <m:barPr>
                              <m:ctrlPr>
                                <a:rPr lang="es-ES" i="1">
                                  <a:latin typeface="Cambria Math" panose="02040503050406030204" pitchFamily="18" charset="0"/>
                                </a:rPr>
                              </m:ctrlPr>
                            </m:barPr>
                            <m:e>
                              <m:r>
                                <a:rPr lang="es-ES" i="1">
                                  <a:latin typeface="Cambria Math" panose="02040503050406030204" pitchFamily="18" charset="0"/>
                                </a:rPr>
                                <m:t>𝐼</m:t>
                              </m:r>
                            </m:e>
                          </m:bar>
                        </m:e>
                        <m:sup>
                          <m:r>
                            <a:rPr lang="es-ES" i="1">
                              <a:latin typeface="Cambria Math" panose="02040503050406030204" pitchFamily="18" charset="0"/>
                            </a:rPr>
                            <m:t>∗</m:t>
                          </m:r>
                        </m:sup>
                      </m:sSup>
                      <m:r>
                        <a:rPr lang="es-ES" b="0" i="1" smtClean="0">
                          <a:latin typeface="Cambria Math" panose="02040503050406030204" pitchFamily="18" charset="0"/>
                        </a:rPr>
                        <m:t>)=</m:t>
                      </m:r>
                      <m:r>
                        <a:rPr lang="es-ES" b="0" i="1" smtClean="0">
                          <a:latin typeface="Cambria Math" panose="02040503050406030204" pitchFamily="18" charset="0"/>
                        </a:rPr>
                        <m:t>𝑃</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76936" y="3467481"/>
                <a:ext cx="3296672" cy="382412"/>
              </a:xfrm>
              <a:prstGeom prst="rect">
                <a:avLst/>
              </a:prstGeom>
              <a:blipFill>
                <a:blip r:embed="rId18"/>
                <a:stretch>
                  <a:fillRect b="-9524"/>
                </a:stretch>
              </a:blipFill>
            </p:spPr>
            <p:txBody>
              <a:bodyPr/>
              <a:lstStyle/>
              <a:p>
                <a:r>
                  <a:rPr lang="en-US">
                    <a:noFill/>
                  </a:rPr>
                  <a:t> </a:t>
                </a:r>
              </a:p>
            </p:txBody>
          </p:sp>
        </mc:Fallback>
      </mc:AlternateContent>
      <p:graphicFrame>
        <p:nvGraphicFramePr>
          <p:cNvPr id="30" name="Object 2"/>
          <p:cNvGraphicFramePr>
            <a:graphicFrameLocks noChangeAspect="1"/>
          </p:cNvGraphicFramePr>
          <p:nvPr>
            <p:extLst>
              <p:ext uri="{D42A27DB-BD31-4B8C-83A1-F6EECF244321}">
                <p14:modId xmlns:p14="http://schemas.microsoft.com/office/powerpoint/2010/main" val="75172437"/>
              </p:ext>
            </p:extLst>
          </p:nvPr>
        </p:nvGraphicFramePr>
        <p:xfrm>
          <a:off x="6986558" y="2386995"/>
          <a:ext cx="2096822" cy="391014"/>
        </p:xfrm>
        <a:graphic>
          <a:graphicData uri="http://schemas.openxmlformats.org/presentationml/2006/ole">
            <mc:AlternateContent xmlns:mc="http://schemas.openxmlformats.org/markup-compatibility/2006">
              <mc:Choice xmlns:v="urn:schemas-microsoft-com:vml" Requires="v">
                <p:oleObj spid="_x0000_s11392" name="Ecuación" r:id="rId19" imgW="1358640" imgH="253800" progId="Equation.3">
                  <p:embed/>
                </p:oleObj>
              </mc:Choice>
              <mc:Fallback>
                <p:oleObj name="Ecuación" r:id="rId19" imgW="1358640" imgH="253800" progId="Equation.3">
                  <p:embed/>
                  <p:pic>
                    <p:nvPicPr>
                      <p:cNvPr id="7"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86558" y="2386995"/>
                        <a:ext cx="2096822" cy="391014"/>
                      </a:xfrm>
                      <a:prstGeom prst="rect">
                        <a:avLst/>
                      </a:prstGeom>
                      <a:noFill/>
                    </p:spPr>
                  </p:pic>
                </p:oleObj>
              </mc:Fallback>
            </mc:AlternateContent>
          </a:graphicData>
        </a:graphic>
      </p:graphicFrame>
      <p:cxnSp>
        <p:nvCxnSpPr>
          <p:cNvPr id="9" name="Straight Arrow Connector 8"/>
          <p:cNvCxnSpPr>
            <a:cxnSpLocks/>
          </p:cNvCxnSpPr>
          <p:nvPr/>
        </p:nvCxnSpPr>
        <p:spPr>
          <a:xfrm flipH="1">
            <a:off x="1396950" y="3067787"/>
            <a:ext cx="939850" cy="50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0243" y="3067787"/>
            <a:ext cx="1760867" cy="369332"/>
          </a:xfrm>
          <a:prstGeom prst="rect">
            <a:avLst/>
          </a:prstGeom>
        </p:spPr>
        <p:txBody>
          <a:bodyPr wrap="none">
            <a:spAutoFit/>
          </a:bodyPr>
          <a:lstStyle/>
          <a:p>
            <a:r>
              <a:rPr lang="ca-ES" dirty="0"/>
              <a:t>cos(x)-&gt;Real part</a:t>
            </a:r>
            <a:endParaRPr lang="en-US" dirty="0"/>
          </a:p>
        </p:txBody>
      </p:sp>
      <p:sp>
        <p:nvSpPr>
          <p:cNvPr id="31" name="2 Marcador de contenido">
            <a:extLst>
              <a:ext uri="{FF2B5EF4-FFF2-40B4-BE49-F238E27FC236}">
                <a16:creationId xmlns:a16="http://schemas.microsoft.com/office/drawing/2014/main" id="{F9B8CF77-3270-4A75-8B0C-0B236C34E266}"/>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Phasor-based calculation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AFF729-DEC0-45D1-ADE8-5609DEF3FB8A}"/>
                  </a:ext>
                </a:extLst>
              </p:cNvPr>
              <p:cNvSpPr txBox="1"/>
              <p:nvPr/>
            </p:nvSpPr>
            <p:spPr>
              <a:xfrm>
                <a:off x="6826351" y="2868878"/>
                <a:ext cx="2136931" cy="553998"/>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Re</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m:rPr>
                          <m:sty m:val="p"/>
                        </m:rPr>
                        <a:rPr lang="en-US" b="0" i="0" smtClean="0">
                          <a:latin typeface="Cambria Math" panose="02040503050406030204" pitchFamily="18" charset="0"/>
                        </a:rPr>
                        <m:t>cos</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32AFF729-DEC0-45D1-ADE8-5609DEF3FB8A}"/>
                  </a:ext>
                </a:extLst>
              </p:cNvPr>
              <p:cNvSpPr txBox="1">
                <a:spLocks noRot="1" noChangeAspect="1" noMove="1" noResize="1" noEditPoints="1" noAdjustHandles="1" noChangeArrowheads="1" noChangeShapeType="1" noTextEdit="1"/>
              </p:cNvSpPr>
              <p:nvPr/>
            </p:nvSpPr>
            <p:spPr>
              <a:xfrm>
                <a:off x="6826351" y="2868878"/>
                <a:ext cx="2136931" cy="553998"/>
              </a:xfrm>
              <a:prstGeom prst="rect">
                <a:avLst/>
              </a:prstGeom>
              <a:blipFill>
                <a:blip r:embed="rId21"/>
                <a:stretch>
                  <a:fillRect l="-1989" r="-1705" b="-16304"/>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2AFF729-DEC0-45D1-ADE8-5609DEF3FB8A}"/>
                  </a:ext>
                </a:extLst>
              </p:cNvPr>
              <p:cNvSpPr txBox="1"/>
              <p:nvPr/>
            </p:nvSpPr>
            <p:spPr>
              <a:xfrm>
                <a:off x="6706926" y="3617074"/>
                <a:ext cx="2375779" cy="553998"/>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I</m:t>
                      </m:r>
                      <m:r>
                        <m:rPr>
                          <m:sty m:val="p"/>
                        </m:rPr>
                        <a:rPr lang="en-US" b="0" i="0" smtClean="0">
                          <a:latin typeface="Cambria Math" panose="02040503050406030204" pitchFamily="18" charset="0"/>
                        </a:rPr>
                        <m:t>mag</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32AFF729-DEC0-45D1-ADE8-5609DEF3FB8A}"/>
                  </a:ext>
                </a:extLst>
              </p:cNvPr>
              <p:cNvSpPr txBox="1">
                <a:spLocks noRot="1" noChangeAspect="1" noMove="1" noResize="1" noEditPoints="1" noAdjustHandles="1" noChangeArrowheads="1" noChangeShapeType="1" noTextEdit="1"/>
              </p:cNvSpPr>
              <p:nvPr/>
            </p:nvSpPr>
            <p:spPr>
              <a:xfrm>
                <a:off x="6706926" y="3617074"/>
                <a:ext cx="2375779" cy="553998"/>
              </a:xfrm>
              <a:prstGeom prst="rect">
                <a:avLst/>
              </a:prstGeom>
              <a:blipFill>
                <a:blip r:embed="rId22"/>
                <a:stretch>
                  <a:fillRect l="-1531" r="-255" b="-15054"/>
                </a:stretch>
              </a:blipFill>
              <a:ln>
                <a:solidFill>
                  <a:schemeClr val="accent1"/>
                </a:solidFill>
              </a:ln>
            </p:spPr>
            <p:txBody>
              <a:bodyPr/>
              <a:lstStyle/>
              <a:p>
                <a:r>
                  <a:rPr lang="en-US">
                    <a:noFill/>
                  </a:rPr>
                  <a:t> </a:t>
                </a:r>
              </a:p>
            </p:txBody>
          </p:sp>
        </mc:Fallback>
      </mc:AlternateContent>
      <p:sp>
        <p:nvSpPr>
          <p:cNvPr id="3" name="Left Brace 2"/>
          <p:cNvSpPr/>
          <p:nvPr/>
        </p:nvSpPr>
        <p:spPr>
          <a:xfrm rot="16200000">
            <a:off x="3475656" y="2890350"/>
            <a:ext cx="67981" cy="3815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p:cNvSpPr/>
              <p:nvPr/>
            </p:nvSpPr>
            <p:spPr>
              <a:xfrm>
                <a:off x="3318860" y="3095675"/>
                <a:ext cx="363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18860" y="3095675"/>
                <a:ext cx="363881"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303902" y="4438412"/>
                <a:ext cx="9049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s-ES" i="1">
                          <a:latin typeface="Cambria Math" panose="02040503050406030204" pitchFamily="18" charset="0"/>
                        </a:rPr>
                        <m:t>𝑉𝐼</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303902" y="4438412"/>
                <a:ext cx="904991"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3076081" y="5602230"/>
                <a:ext cx="3129190" cy="646331"/>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s-ES" i="1" smtClean="0">
                        <a:latin typeface="Cambria Math" panose="02040503050406030204" pitchFamily="18" charset="0"/>
                      </a:rPr>
                      <m:t>𝑉𝐼</m:t>
                    </m:r>
                    <m:r>
                      <m:rPr>
                        <m:sty m:val="p"/>
                      </m:rPr>
                      <a:rPr lang="es-ES">
                        <a:latin typeface="Cambria Math" panose="02040503050406030204" pitchFamily="18" charset="0"/>
                      </a:rPr>
                      <m:t>cos</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oMath>
                </a14:m>
                <a:r>
                  <a:rPr lang="en-US" dirty="0"/>
                  <a:t>=</a:t>
                </a:r>
                <a14:m>
                  <m:oMath xmlns:m="http://schemas.openxmlformats.org/officeDocument/2006/math">
                    <m:r>
                      <a:rPr lang="es-ES" i="1">
                        <a:latin typeface="Cambria Math" panose="02040503050406030204" pitchFamily="18" charset="0"/>
                      </a:rPr>
                      <m:t>𝑉𝐼</m:t>
                    </m:r>
                    <m:r>
                      <m:rPr>
                        <m:sty m:val="p"/>
                      </m:rPr>
                      <a:rPr lang="es-ES">
                        <a:latin typeface="Cambria Math" panose="02040503050406030204" pitchFamily="18" charset="0"/>
                      </a:rPr>
                      <m:t>cos</m:t>
                    </m:r>
                    <m:d>
                      <m:dPr>
                        <m:ctrlPr>
                          <a:rPr lang="es-ES" i="1">
                            <a:latin typeface="Cambria Math" panose="02040503050406030204" pitchFamily="18" charset="0"/>
                          </a:rPr>
                        </m:ctrlPr>
                      </m:dPr>
                      <m:e>
                        <m:r>
                          <a:rPr lang="en-US" i="1">
                            <a:latin typeface="Cambria Math" panose="02040503050406030204" pitchFamily="18" charset="0"/>
                          </a:rPr>
                          <m:t>𝜑</m:t>
                        </m:r>
                      </m:e>
                    </m:d>
                  </m:oMath>
                </a14:m>
                <a:endParaRPr lang="en-US" dirty="0"/>
              </a:p>
              <a:p>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3076081" y="5602230"/>
                <a:ext cx="3129190" cy="646331"/>
              </a:xfrm>
              <a:prstGeom prst="rect">
                <a:avLst/>
              </a:prstGeom>
              <a:blipFill>
                <a:blip r:embed="rId25"/>
                <a:stretch>
                  <a:fillRect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5062870" y="4807725"/>
                <a:ext cx="3243260"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s-ES" i="1" smtClean="0">
                        <a:latin typeface="Cambria Math" panose="02040503050406030204" pitchFamily="18" charset="0"/>
                      </a:rPr>
                      <m:t>𝑉𝐼</m:t>
                    </m:r>
                    <m:r>
                      <m:rPr>
                        <m:sty m:val="p"/>
                      </m:rPr>
                      <a:rPr lang="en-US" b="0" i="0" smtClean="0">
                        <a:latin typeface="Cambria Math" panose="02040503050406030204" pitchFamily="18" charset="0"/>
                      </a:rPr>
                      <m:t>sin</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𝑉</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𝐼</m:t>
                            </m:r>
                          </m:sub>
                        </m:sSub>
                      </m:e>
                    </m:d>
                    <m:r>
                      <a:rPr lang="en-US" b="0" i="0" smtClean="0">
                        <a:latin typeface="Cambria Math" panose="02040503050406030204" pitchFamily="18" charset="0"/>
                      </a:rPr>
                      <m:t>=</m:t>
                    </m:r>
                    <m:r>
                      <a:rPr lang="en-US" b="0" i="1" smtClean="0">
                        <a:latin typeface="Cambria Math" panose="02040503050406030204" pitchFamily="18" charset="0"/>
                      </a:rPr>
                      <m:t>𝑉𝐼</m:t>
                    </m:r>
                    <m:r>
                      <m:rPr>
                        <m:sty m:val="p"/>
                      </m:rPr>
                      <a:rPr lang="en-US" b="0" i="0" smtClean="0">
                        <a:latin typeface="Cambria Math" panose="02040503050406030204" pitchFamily="18" charset="0"/>
                      </a:rPr>
                      <m:t>sin</m:t>
                    </m:r>
                    <m:r>
                      <a:rPr lang="en-US" b="0" i="0" smtClean="0">
                        <a:latin typeface="Cambria Math" panose="02040503050406030204" pitchFamily="18" charset="0"/>
                      </a:rPr>
                      <m:t>(</m:t>
                    </m:r>
                    <m:r>
                      <a:rPr lang="en-US" b="0" i="1" smtClean="0">
                        <a:latin typeface="Cambria Math" panose="02040503050406030204" pitchFamily="18" charset="0"/>
                      </a:rPr>
                      <m:t>𝜑</m:t>
                    </m:r>
                  </m:oMath>
                </a14:m>
                <a:r>
                  <a:rPr lang="en-US" dirty="0"/>
                  <a:t>)</a:t>
                </a:r>
              </a:p>
            </p:txBody>
          </p:sp>
        </mc:Choice>
        <mc:Fallback xmlns="">
          <p:sp>
            <p:nvSpPr>
              <p:cNvPr id="50" name="Rectangle 49"/>
              <p:cNvSpPr>
                <a:spLocks noRot="1" noChangeAspect="1" noMove="1" noResize="1" noEditPoints="1" noAdjustHandles="1" noChangeArrowheads="1" noChangeShapeType="1" noTextEdit="1"/>
              </p:cNvSpPr>
              <p:nvPr/>
            </p:nvSpPr>
            <p:spPr>
              <a:xfrm>
                <a:off x="5062870" y="4807725"/>
                <a:ext cx="3243260" cy="369332"/>
              </a:xfrm>
              <a:prstGeom prst="rect">
                <a:avLst/>
              </a:prstGeom>
              <a:blipFill>
                <a:blip r:embed="rId26"/>
                <a:stretch>
                  <a:fillRect l="-376" t="-10000" r="-564" b="-26667"/>
                </a:stretch>
              </a:blipFill>
            </p:spPr>
            <p:txBody>
              <a:bodyPr/>
              <a:lstStyle/>
              <a:p>
                <a:r>
                  <a:rPr lang="en-US">
                    <a:noFill/>
                  </a:rPr>
                  <a:t> </a:t>
                </a:r>
              </a:p>
            </p:txBody>
          </p:sp>
        </mc:Fallback>
      </mc:AlternateContent>
      <p:cxnSp>
        <p:nvCxnSpPr>
          <p:cNvPr id="14" name="Straight Connector 13"/>
          <p:cNvCxnSpPr/>
          <p:nvPr/>
        </p:nvCxnSpPr>
        <p:spPr>
          <a:xfrm>
            <a:off x="2995610" y="3977640"/>
            <a:ext cx="0" cy="1721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96540" y="5449731"/>
            <a:ext cx="31470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995610" y="5449731"/>
            <a:ext cx="21507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995610" y="4111039"/>
            <a:ext cx="2094301" cy="13522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089911" y="4111039"/>
            <a:ext cx="0" cy="1336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Arc 48"/>
          <p:cNvSpPr/>
          <p:nvPr/>
        </p:nvSpPr>
        <p:spPr>
          <a:xfrm>
            <a:off x="3555139" y="5085971"/>
            <a:ext cx="315577" cy="612729"/>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Rectangle 55"/>
              <p:cNvSpPr/>
              <p:nvPr/>
            </p:nvSpPr>
            <p:spPr>
              <a:xfrm>
                <a:off x="3858791" y="4953904"/>
                <a:ext cx="3995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𝜑</m:t>
                      </m:r>
                    </m:oMath>
                  </m:oMathPara>
                </a14:m>
                <a:endParaRPr lang="en-US" dirty="0"/>
              </a:p>
            </p:txBody>
          </p:sp>
        </mc:Choice>
        <mc:Fallback xmlns="">
          <p:sp>
            <p:nvSpPr>
              <p:cNvPr id="56" name="Rectangle 55"/>
              <p:cNvSpPr>
                <a:spLocks noRot="1" noChangeAspect="1" noMove="1" noResize="1" noEditPoints="1" noAdjustHandles="1" noChangeArrowheads="1" noChangeShapeType="1" noTextEdit="1"/>
              </p:cNvSpPr>
              <p:nvPr/>
            </p:nvSpPr>
            <p:spPr>
              <a:xfrm>
                <a:off x="3858791" y="4953904"/>
                <a:ext cx="399597" cy="369332"/>
              </a:xfrm>
              <a:prstGeom prst="rect">
                <a:avLst/>
              </a:prstGeom>
              <a:blipFill>
                <a:blip r:embed="rId27"/>
                <a:stretch>
                  <a:fillRect b="-6667"/>
                </a:stretch>
              </a:blipFill>
            </p:spPr>
            <p:txBody>
              <a:bodyPr/>
              <a:lstStyle/>
              <a:p>
                <a:r>
                  <a:rPr lang="en-US">
                    <a:noFill/>
                  </a:rPr>
                  <a:t> </a:t>
                </a:r>
              </a:p>
            </p:txBody>
          </p:sp>
        </mc:Fallback>
      </mc:AlternateContent>
      <p:sp>
        <p:nvSpPr>
          <p:cNvPr id="38" name="1 Título">
            <a:extLst>
              <a:ext uri="{FF2B5EF4-FFF2-40B4-BE49-F238E27FC236}">
                <a16:creationId xmlns:a16="http://schemas.microsoft.com/office/drawing/2014/main" id="{A0FD6ECF-6CD3-4BEB-8842-638792BE23CE}"/>
              </a:ext>
            </a:extLst>
          </p:cNvPr>
          <p:cNvSpPr>
            <a:spLocks noGrp="1"/>
          </p:cNvSpPr>
          <p:nvPr>
            <p:ph type="title"/>
          </p:nvPr>
        </p:nvSpPr>
        <p:spPr>
          <a:xfrm>
            <a:off x="399746" y="224265"/>
            <a:ext cx="8331016" cy="734084"/>
          </a:xfrm>
        </p:spPr>
        <p:txBody>
          <a:bodyPr/>
          <a:lstStyle/>
          <a:p>
            <a:r>
              <a:rPr lang="ca-ES" dirty="0"/>
              <a:t>AC power calculation</a:t>
            </a:r>
          </a:p>
        </p:txBody>
      </p:sp>
    </p:spTree>
    <p:extLst>
      <p:ext uri="{BB962C8B-B14F-4D97-AF65-F5344CB8AC3E}">
        <p14:creationId xmlns:p14="http://schemas.microsoft.com/office/powerpoint/2010/main" val="3975587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Power in AC circuits</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a:buNone/>
                </a:pPr>
                <a:r>
                  <a:rPr lang="ca-ES" dirty="0"/>
                  <a:t>Instantaneous power </a:t>
                </a:r>
              </a:p>
              <a:p>
                <a14:m>
                  <m:oMath xmlns:m="http://schemas.openxmlformats.org/officeDocument/2006/math">
                    <m:r>
                      <a:rPr lang="ca-ES" i="1" dirty="0" smtClean="0">
                        <a:latin typeface="Cambria Math" panose="02040503050406030204" pitchFamily="18" charset="0"/>
                      </a:rPr>
                      <m:t>𝑝</m:t>
                    </m:r>
                    <m:r>
                      <a:rPr lang="ca-ES" i="1" dirty="0" smtClean="0">
                        <a:latin typeface="Cambria Math" panose="02040503050406030204" pitchFamily="18" charset="0"/>
                      </a:rPr>
                      <m:t>(</m:t>
                    </m:r>
                    <m:r>
                      <a:rPr lang="ca-ES" i="1" dirty="0" smtClean="0">
                        <a:latin typeface="Cambria Math" panose="02040503050406030204" pitchFamily="18" charset="0"/>
                      </a:rPr>
                      <m:t>𝑡</m:t>
                    </m:r>
                    <m:r>
                      <a:rPr lang="ca-ES" i="1" dirty="0" smtClean="0">
                        <a:latin typeface="Cambria Math" panose="02040503050406030204" pitchFamily="18" charset="0"/>
                      </a:rPr>
                      <m:t>)=</m:t>
                    </m:r>
                    <m:r>
                      <a:rPr lang="ca-ES" i="1" dirty="0" smtClean="0">
                        <a:latin typeface="Cambria Math" panose="02040503050406030204" pitchFamily="18" charset="0"/>
                      </a:rPr>
                      <m:t>𝑣</m:t>
                    </m:r>
                    <m:r>
                      <a:rPr lang="ca-ES" i="1" dirty="0" smtClean="0">
                        <a:latin typeface="Cambria Math" panose="02040503050406030204" pitchFamily="18" charset="0"/>
                      </a:rPr>
                      <m:t>(</m:t>
                    </m:r>
                    <m:r>
                      <a:rPr lang="ca-ES" i="1" dirty="0" smtClean="0">
                        <a:latin typeface="Cambria Math" panose="02040503050406030204" pitchFamily="18" charset="0"/>
                      </a:rPr>
                      <m:t>𝑡</m:t>
                    </m:r>
                    <m:r>
                      <a:rPr lang="ca-ES" i="1" dirty="0" smtClean="0">
                        <a:latin typeface="Cambria Math" panose="02040503050406030204" pitchFamily="18" charset="0"/>
                      </a:rPr>
                      <m:t>) </m:t>
                    </m:r>
                    <m:r>
                      <a:rPr lang="ca-ES" i="1" dirty="0" smtClean="0">
                        <a:latin typeface="Cambria Math" panose="02040503050406030204" pitchFamily="18" charset="0"/>
                      </a:rPr>
                      <m:t>𝑖</m:t>
                    </m:r>
                    <m:r>
                      <a:rPr lang="ca-ES" i="1" dirty="0" smtClean="0">
                        <a:latin typeface="Cambria Math" panose="02040503050406030204" pitchFamily="18" charset="0"/>
                      </a:rPr>
                      <m:t>(</m:t>
                    </m:r>
                    <m:r>
                      <a:rPr lang="ca-ES" i="1" dirty="0" smtClean="0">
                        <a:latin typeface="Cambria Math" panose="02040503050406030204" pitchFamily="18" charset="0"/>
                      </a:rPr>
                      <m:t>𝑡</m:t>
                    </m:r>
                    <m:r>
                      <a:rPr lang="ca-ES" i="1" dirty="0" smtClean="0">
                        <a:latin typeface="Cambria Math" panose="02040503050406030204" pitchFamily="18" charset="0"/>
                      </a:rPr>
                      <m:t>)</m:t>
                    </m:r>
                  </m:oMath>
                </a14:m>
                <a:endParaRPr lang="ca-ES" i="1"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952" t="-1704"/>
                </a:stretch>
              </a:blipFill>
            </p:spPr>
            <p:txBody>
              <a:bodyPr/>
              <a:lstStyle/>
              <a:p>
                <a:r>
                  <a:rPr lang="en-US">
                    <a:noFill/>
                  </a:rPr>
                  <a:t> </a:t>
                </a:r>
              </a:p>
            </p:txBody>
          </p:sp>
        </mc:Fallback>
      </mc:AlternateContent>
      <p:sp>
        <p:nvSpPr>
          <p:cNvPr id="5" name="4 Rectángulo"/>
          <p:cNvSpPr/>
          <p:nvPr/>
        </p:nvSpPr>
        <p:spPr>
          <a:xfrm>
            <a:off x="2051720" y="2990836"/>
            <a:ext cx="1080120" cy="2016224"/>
          </a:xfrm>
          <a:prstGeom prst="rect">
            <a:avLst/>
          </a:prstGeom>
          <a:noFill/>
          <a:ln w="38100">
            <a:solidFill>
              <a:srgbClr val="3760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cxnSp>
        <p:nvCxnSpPr>
          <p:cNvPr id="7" name="6 Conector recto"/>
          <p:cNvCxnSpPr>
            <a:stCxn id="9" idx="6"/>
          </p:cNvCxnSpPr>
          <p:nvPr/>
        </p:nvCxnSpPr>
        <p:spPr>
          <a:xfrm>
            <a:off x="683568" y="3206860"/>
            <a:ext cx="13681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8 Elipse"/>
          <p:cNvSpPr/>
          <p:nvPr/>
        </p:nvSpPr>
        <p:spPr>
          <a:xfrm>
            <a:off x="539552" y="313485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cxnSp>
        <p:nvCxnSpPr>
          <p:cNvPr id="11" name="10 Conector recto"/>
          <p:cNvCxnSpPr>
            <a:stCxn id="12" idx="6"/>
          </p:cNvCxnSpPr>
          <p:nvPr/>
        </p:nvCxnSpPr>
        <p:spPr>
          <a:xfrm>
            <a:off x="683568" y="4791036"/>
            <a:ext cx="13681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539552" y="471902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cxnSp>
        <p:nvCxnSpPr>
          <p:cNvPr id="14" name="13 Conector recto de flecha"/>
          <p:cNvCxnSpPr/>
          <p:nvPr/>
        </p:nvCxnSpPr>
        <p:spPr>
          <a:xfrm rot="5400000">
            <a:off x="-36512" y="3998948"/>
            <a:ext cx="12961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899592" y="3134852"/>
            <a:ext cx="5744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251520" y="2981544"/>
            <a:ext cx="576064" cy="369332"/>
          </a:xfrm>
          <a:prstGeom prst="rect">
            <a:avLst/>
          </a:prstGeom>
          <a:noFill/>
        </p:spPr>
        <p:txBody>
          <a:bodyPr wrap="square" rtlCol="0">
            <a:spAutoFit/>
          </a:bodyPr>
          <a:lstStyle/>
          <a:p>
            <a:r>
              <a:rPr lang="es-ES" dirty="0"/>
              <a:t>+</a:t>
            </a:r>
            <a:endParaRPr lang="ca-ES" dirty="0"/>
          </a:p>
        </p:txBody>
      </p:sp>
      <p:sp>
        <p:nvSpPr>
          <p:cNvPr id="18" name="17 CuadroTexto"/>
          <p:cNvSpPr txBox="1"/>
          <p:nvPr/>
        </p:nvSpPr>
        <p:spPr>
          <a:xfrm>
            <a:off x="179512" y="4575012"/>
            <a:ext cx="576064" cy="369332"/>
          </a:xfrm>
          <a:prstGeom prst="rect">
            <a:avLst/>
          </a:prstGeom>
          <a:noFill/>
        </p:spPr>
        <p:txBody>
          <a:bodyPr wrap="square" rtlCol="0">
            <a:spAutoFit/>
          </a:bodyPr>
          <a:lstStyle/>
          <a:p>
            <a:r>
              <a:rPr lang="es-ES" dirty="0"/>
              <a:t>-</a:t>
            </a:r>
            <a:endParaRPr lang="ca-ES" dirty="0"/>
          </a:p>
        </p:txBody>
      </p:sp>
      <p:sp>
        <p:nvSpPr>
          <p:cNvPr id="19" name="18 CuadroTexto"/>
          <p:cNvSpPr txBox="1"/>
          <p:nvPr/>
        </p:nvSpPr>
        <p:spPr>
          <a:xfrm>
            <a:off x="683568" y="3782924"/>
            <a:ext cx="576064" cy="369332"/>
          </a:xfrm>
          <a:prstGeom prst="rect">
            <a:avLst/>
          </a:prstGeom>
          <a:noFill/>
        </p:spPr>
        <p:txBody>
          <a:bodyPr wrap="square" rtlCol="0">
            <a:spAutoFit/>
          </a:bodyPr>
          <a:lstStyle/>
          <a:p>
            <a:r>
              <a:rPr lang="es-ES" i="1" dirty="0"/>
              <a:t>v(t)</a:t>
            </a:r>
            <a:endParaRPr lang="ca-ES" i="1" dirty="0"/>
          </a:p>
        </p:txBody>
      </p:sp>
      <p:sp>
        <p:nvSpPr>
          <p:cNvPr id="20" name="19 CuadroTexto"/>
          <p:cNvSpPr txBox="1"/>
          <p:nvPr/>
        </p:nvSpPr>
        <p:spPr>
          <a:xfrm>
            <a:off x="899592" y="2774812"/>
            <a:ext cx="576064" cy="369332"/>
          </a:xfrm>
          <a:prstGeom prst="rect">
            <a:avLst/>
          </a:prstGeom>
          <a:noFill/>
        </p:spPr>
        <p:txBody>
          <a:bodyPr wrap="square" rtlCol="0">
            <a:spAutoFit/>
          </a:bodyPr>
          <a:lstStyle/>
          <a:p>
            <a:r>
              <a:rPr lang="es-ES" i="1" dirty="0"/>
              <a:t>i(t)</a:t>
            </a:r>
            <a:endParaRPr lang="ca-ES" i="1" dirty="0"/>
          </a:p>
        </p:txBody>
      </p:sp>
      <p:sp>
        <p:nvSpPr>
          <p:cNvPr id="22" name="21 CuadroTexto"/>
          <p:cNvSpPr txBox="1"/>
          <p:nvPr/>
        </p:nvSpPr>
        <p:spPr>
          <a:xfrm>
            <a:off x="5098790" y="6381328"/>
            <a:ext cx="4045210" cy="307777"/>
          </a:xfrm>
          <a:prstGeom prst="rect">
            <a:avLst/>
          </a:prstGeom>
          <a:noFill/>
        </p:spPr>
        <p:txBody>
          <a:bodyPr wrap="none" rtlCol="0">
            <a:spAutoFit/>
          </a:bodyPr>
          <a:lstStyle/>
          <a:p>
            <a:r>
              <a:rPr lang="es-ES" sz="1400" dirty="0" err="1"/>
              <a:t>Robins</a:t>
            </a:r>
            <a:r>
              <a:rPr lang="es-ES" sz="1400" dirty="0"/>
              <a:t> &amp; Miller “</a:t>
            </a:r>
            <a:r>
              <a:rPr lang="es-ES" sz="1400" dirty="0" err="1"/>
              <a:t>Circuit</a:t>
            </a:r>
            <a:r>
              <a:rPr lang="es-ES" sz="1400" dirty="0"/>
              <a:t> </a:t>
            </a:r>
            <a:r>
              <a:rPr lang="es-ES" sz="1400" dirty="0" err="1"/>
              <a:t>analysis</a:t>
            </a:r>
            <a:r>
              <a:rPr lang="es-ES" sz="1400" dirty="0"/>
              <a:t> </a:t>
            </a:r>
            <a:r>
              <a:rPr lang="es-ES" sz="1400" dirty="0" err="1"/>
              <a:t>theory</a:t>
            </a:r>
            <a:r>
              <a:rPr lang="es-ES" sz="1400" dirty="0"/>
              <a:t> and </a:t>
            </a:r>
            <a:r>
              <a:rPr lang="es-ES" sz="1400" dirty="0" err="1"/>
              <a:t>practice</a:t>
            </a:r>
            <a:r>
              <a:rPr lang="es-ES" sz="1400" dirty="0"/>
              <a:t>”</a:t>
            </a:r>
            <a:endParaRPr lang="ca-ES" sz="1400" dirty="0"/>
          </a:p>
        </p:txBody>
      </p:sp>
      <p:pic>
        <p:nvPicPr>
          <p:cNvPr id="6" name="Picture 5"/>
          <p:cNvPicPr>
            <a:picLocks noChangeAspect="1"/>
          </p:cNvPicPr>
          <p:nvPr/>
        </p:nvPicPr>
        <p:blipFill>
          <a:blip r:embed="rId3"/>
          <a:stretch>
            <a:fillRect/>
          </a:stretch>
        </p:blipFill>
        <p:spPr>
          <a:xfrm>
            <a:off x="3465049" y="1940295"/>
            <a:ext cx="5301320" cy="3817442"/>
          </a:xfrm>
          <a:prstGeom prst="rect">
            <a:avLst/>
          </a:prstGeom>
        </p:spPr>
      </p:pic>
      <p:sp>
        <p:nvSpPr>
          <p:cNvPr id="8" name="Rectangle 7"/>
          <p:cNvSpPr/>
          <p:nvPr/>
        </p:nvSpPr>
        <p:spPr>
          <a:xfrm>
            <a:off x="2259485" y="3782924"/>
            <a:ext cx="636713" cy="369332"/>
          </a:xfrm>
          <a:prstGeom prst="rect">
            <a:avLst/>
          </a:prstGeom>
        </p:spPr>
        <p:txBody>
          <a:bodyPr wrap="none">
            <a:spAutoFit/>
          </a:bodyPr>
          <a:lstStyle/>
          <a:p>
            <a:r>
              <a:rPr lang="ca-ES" dirty="0"/>
              <a:t>Load</a:t>
            </a:r>
            <a:endParaRPr lang="en-US" dirty="0"/>
          </a:p>
        </p:txBody>
      </p:sp>
      <p:sp>
        <p:nvSpPr>
          <p:cNvPr id="21" name="2 Marcador de contenido">
            <a:extLst>
              <a:ext uri="{FF2B5EF4-FFF2-40B4-BE49-F238E27FC236}">
                <a16:creationId xmlns:a16="http://schemas.microsoft.com/office/drawing/2014/main" id="{CC8B7578-C7E8-49BB-95CC-56A3E9CEB44C}"/>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AC power</a:t>
            </a:r>
          </a:p>
        </p:txBody>
      </p:sp>
    </p:spTree>
    <p:extLst>
      <p:ext uri="{BB962C8B-B14F-4D97-AF65-F5344CB8AC3E}">
        <p14:creationId xmlns:p14="http://schemas.microsoft.com/office/powerpoint/2010/main" val="1639843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 power</a:t>
            </a:r>
          </a:p>
        </p:txBody>
      </p:sp>
      <mc:AlternateContent xmlns:mc="http://schemas.openxmlformats.org/markup-compatibility/2006" xmlns:a14="http://schemas.microsoft.com/office/drawing/2010/main">
        <mc:Choice Requires="a14">
          <p:sp>
            <p:nvSpPr>
              <p:cNvPr id="9" name="11 Marcador de contenido"/>
              <p:cNvSpPr>
                <a:spLocks noGrp="1"/>
              </p:cNvSpPr>
              <p:nvPr>
                <p:ph idx="1"/>
              </p:nvPr>
            </p:nvSpPr>
            <p:spPr>
              <a:xfrm>
                <a:off x="399746" y="1304826"/>
                <a:ext cx="8331016" cy="804389"/>
              </a:xfrm>
            </p:spPr>
            <p:txBody>
              <a:bodyPr>
                <a:normAutofit/>
              </a:bodyPr>
              <a:lstStyle/>
              <a:p>
                <a:r>
                  <a:rPr lang="ca-ES" sz="2000" dirty="0"/>
                  <a:t>Instantaneous power </a:t>
                </a:r>
                <a14:m>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endParaRPr lang="ca-ES" sz="2000" dirty="0"/>
              </a:p>
              <a:p>
                <a:r>
                  <a:rPr lang="ca-ES" sz="2000" dirty="0"/>
                  <a:t>Active power </a:t>
                </a:r>
              </a:p>
              <a:p>
                <a:pPr marL="0" indent="0">
                  <a:buNone/>
                </a:pPr>
                <a:endParaRPr lang="ca-ES" sz="2000" dirty="0"/>
              </a:p>
            </p:txBody>
          </p:sp>
        </mc:Choice>
        <mc:Fallback xmlns="">
          <p:sp>
            <p:nvSpPr>
              <p:cNvPr id="9" name="11 Marcador de contenido"/>
              <p:cNvSpPr>
                <a:spLocks noGrp="1" noRot="1" noChangeAspect="1" noMove="1" noResize="1" noEditPoints="1" noAdjustHandles="1" noChangeArrowheads="1" noChangeShapeType="1" noTextEdit="1"/>
              </p:cNvSpPr>
              <p:nvPr>
                <p:ph idx="1"/>
              </p:nvPr>
            </p:nvSpPr>
            <p:spPr>
              <a:xfrm>
                <a:off x="399746" y="1304826"/>
                <a:ext cx="8331016" cy="804389"/>
              </a:xfrm>
              <a:blipFill>
                <a:blip r:embed="rId2"/>
                <a:stretch>
                  <a:fillRect l="-659" t="-7576" b="-9091"/>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6686770" y="-19551"/>
            <a:ext cx="2457230" cy="1869174"/>
          </a:xfrm>
          <a:prstGeom prst="rect">
            <a:avLst/>
          </a:prstGeom>
        </p:spPr>
      </p:pic>
      <mc:AlternateContent xmlns:mc="http://schemas.openxmlformats.org/markup-compatibility/2006" xmlns:a14="http://schemas.microsoft.com/office/drawing/2010/main">
        <mc:Choice Requires="a14">
          <p:sp>
            <p:nvSpPr>
              <p:cNvPr id="12" name="11 Marcador de contenido"/>
              <p:cNvSpPr txBox="1">
                <a:spLocks/>
              </p:cNvSpPr>
              <p:nvPr/>
            </p:nvSpPr>
            <p:spPr>
              <a:xfrm>
                <a:off x="583896" y="2109215"/>
                <a:ext cx="3867454" cy="25698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sz="1400" i="1" dirty="0" smtClean="0">
                        <a:latin typeface="Cambria Math" panose="02040503050406030204" pitchFamily="18" charset="0"/>
                      </a:rPr>
                      <m:t>𝑝</m:t>
                    </m:r>
                    <m:r>
                      <a:rPr lang="en-US" sz="1400" i="1" dirty="0" smtClean="0">
                        <a:latin typeface="Cambria Math" panose="02040503050406030204" pitchFamily="18" charset="0"/>
                      </a:rPr>
                      <m:t>(</m:t>
                    </m:r>
                    <m:r>
                      <a:rPr lang="en-US" sz="1400" i="1" dirty="0" smtClean="0">
                        <a:latin typeface="Cambria Math" panose="02040503050406030204" pitchFamily="18" charset="0"/>
                      </a:rPr>
                      <m:t>𝑡</m:t>
                    </m:r>
                    <m:r>
                      <a:rPr lang="en-US" sz="1400" i="1" dirty="0" smtClean="0">
                        <a:latin typeface="Cambria Math" panose="02040503050406030204" pitchFamily="18" charset="0"/>
                      </a:rPr>
                      <m:t>)</m:t>
                    </m:r>
                  </m:oMath>
                </a14:m>
                <a:r>
                  <a:rPr lang="en-US" sz="1400" dirty="0"/>
                  <a:t> represents the power flowing to the load</a:t>
                </a:r>
              </a:p>
              <a:p>
                <a:r>
                  <a:rPr lang="en-US" sz="1400" dirty="0"/>
                  <a:t>P its the average power to the load.</a:t>
                </a:r>
              </a:p>
              <a:p>
                <a:r>
                  <a:rPr lang="en-US" sz="1400" dirty="0"/>
                  <a:t>More power flows to the load than is returned from it.</a:t>
                </a:r>
              </a:p>
              <a:p>
                <a:pPr lvl="1"/>
                <a:r>
                  <a:rPr lang="en-US" sz="1400" dirty="0"/>
                  <a:t>If P is zero, all power sent to the load is returned.</a:t>
                </a:r>
              </a:p>
              <a:p>
                <a:pPr lvl="1"/>
                <a:r>
                  <a:rPr lang="en-US" sz="1400" dirty="0"/>
                  <a:t>If P has a positive value, power is dissipated by the load. </a:t>
                </a:r>
              </a:p>
              <a:p>
                <a:r>
                  <a:rPr lang="en-US" sz="1400" dirty="0"/>
                  <a:t>For this reason, P is called real power. In modern terminology, real power is also called active power. </a:t>
                </a:r>
              </a:p>
              <a:p>
                <a:r>
                  <a:rPr lang="en-US" sz="1400" dirty="0"/>
                  <a:t>Thus, active power is the average value of the instantaneous power, and the terms real power, active power, and average power mean the same</a:t>
                </a:r>
              </a:p>
            </p:txBody>
          </p:sp>
        </mc:Choice>
        <mc:Fallback xmlns="">
          <p:sp>
            <p:nvSpPr>
              <p:cNvPr id="12" name="11 Marcador de contenido"/>
              <p:cNvSpPr txBox="1">
                <a:spLocks noRot="1" noChangeAspect="1" noMove="1" noResize="1" noEditPoints="1" noAdjustHandles="1" noChangeArrowheads="1" noChangeShapeType="1" noTextEdit="1"/>
              </p:cNvSpPr>
              <p:nvPr/>
            </p:nvSpPr>
            <p:spPr>
              <a:xfrm>
                <a:off x="583896" y="2109215"/>
                <a:ext cx="3867454" cy="2569878"/>
              </a:xfrm>
              <a:prstGeom prst="rect">
                <a:avLst/>
              </a:prstGeom>
              <a:blipFill>
                <a:blip r:embed="rId4"/>
                <a:stretch>
                  <a:fillRect l="-315" t="-1185" b="-42654"/>
                </a:stretch>
              </a:blipFill>
            </p:spPr>
            <p:txBody>
              <a:bodyPr/>
              <a:lstStyle/>
              <a:p>
                <a:r>
                  <a:rPr lang="en-US">
                    <a:noFill/>
                  </a:rPr>
                  <a:t> </a:t>
                </a:r>
              </a:p>
            </p:txBody>
          </p:sp>
        </mc:Fallback>
      </mc:AlternateContent>
      <p:sp>
        <p:nvSpPr>
          <p:cNvPr id="14" name="11 Marcador de contenido"/>
          <p:cNvSpPr txBox="1">
            <a:spLocks/>
          </p:cNvSpPr>
          <p:nvPr/>
        </p:nvSpPr>
        <p:spPr>
          <a:xfrm>
            <a:off x="4565254" y="1718591"/>
            <a:ext cx="4165508" cy="39062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ca-ES" sz="8000" dirty="0"/>
              <a:t>Reactive power </a:t>
            </a:r>
          </a:p>
          <a:p>
            <a:pPr>
              <a:lnSpc>
                <a:spcPct val="110000"/>
              </a:lnSpc>
            </a:pPr>
            <a:r>
              <a:rPr lang="en-US" sz="5600" dirty="0"/>
              <a:t>During the intervals that p is negative, power is being returned from the load. (This can only happen if the load contains reactive elements: L or C.)</a:t>
            </a:r>
          </a:p>
          <a:p>
            <a:pPr>
              <a:lnSpc>
                <a:spcPct val="110000"/>
              </a:lnSpc>
            </a:pPr>
            <a:r>
              <a:rPr lang="en-US" sz="5600" dirty="0"/>
              <a:t>The portion of power that flows into the load then back out is called reactive power. </a:t>
            </a:r>
          </a:p>
          <a:p>
            <a:pPr>
              <a:lnSpc>
                <a:spcPct val="110000"/>
              </a:lnSpc>
            </a:pPr>
            <a:r>
              <a:rPr lang="en-US" sz="5600" dirty="0"/>
              <a:t>Since it first flows one way then the other, its average value is zero; thus, reactive power contributes nothing to the average power to the load.</a:t>
            </a:r>
          </a:p>
          <a:p>
            <a:pPr>
              <a:lnSpc>
                <a:spcPct val="110000"/>
              </a:lnSpc>
            </a:pPr>
            <a:r>
              <a:rPr lang="en-US" sz="5600" dirty="0"/>
              <a:t>Although reactive power does no useful work, it cannot be ignored.</a:t>
            </a:r>
          </a:p>
          <a:p>
            <a:pPr>
              <a:lnSpc>
                <a:spcPct val="110000"/>
              </a:lnSpc>
            </a:pPr>
            <a:r>
              <a:rPr lang="en-US" sz="5600" dirty="0"/>
              <a:t>Extra current is required to create reactive power, and this current must be supplied by the source;</a:t>
            </a:r>
            <a:endParaRPr lang="ca-ES" sz="5600" dirty="0"/>
          </a:p>
        </p:txBody>
      </p:sp>
      <p:cxnSp>
        <p:nvCxnSpPr>
          <p:cNvPr id="5" name="Straight Connector 4"/>
          <p:cNvCxnSpPr/>
          <p:nvPr/>
        </p:nvCxnSpPr>
        <p:spPr>
          <a:xfrm>
            <a:off x="4451350" y="1803400"/>
            <a:ext cx="0" cy="3892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5721350"/>
            <a:ext cx="781685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27075" y="5777186"/>
            <a:ext cx="7886700" cy="802271"/>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1400" dirty="0"/>
              <a:t>It should be noted that real power and reactive power do not exist as separate entities.</a:t>
            </a:r>
          </a:p>
          <a:p>
            <a:pPr marL="228600" indent="-228600">
              <a:lnSpc>
                <a:spcPct val="90000"/>
              </a:lnSpc>
              <a:spcBef>
                <a:spcPts val="1000"/>
              </a:spcBef>
              <a:buFont typeface="Arial" panose="020B0604020202020204" pitchFamily="34" charset="0"/>
              <a:buChar char="•"/>
            </a:pPr>
            <a:r>
              <a:rPr lang="en-US" sz="1400" dirty="0"/>
              <a:t>They are components of the power waveform. However, we are able to conceptually separate them for purposes of analysis.</a:t>
            </a:r>
          </a:p>
        </p:txBody>
      </p:sp>
    </p:spTree>
    <p:extLst>
      <p:ext uri="{BB962C8B-B14F-4D97-AF65-F5344CB8AC3E}">
        <p14:creationId xmlns:p14="http://schemas.microsoft.com/office/powerpoint/2010/main" val="209200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 power </a:t>
            </a:r>
          </a:p>
        </p:txBody>
      </p:sp>
      <p:pic>
        <p:nvPicPr>
          <p:cNvPr id="5" name="Picture 3"/>
          <p:cNvPicPr>
            <a:picLocks noChangeAspect="1" noChangeArrowheads="1"/>
          </p:cNvPicPr>
          <p:nvPr/>
        </p:nvPicPr>
        <p:blipFill>
          <a:blip r:embed="rId3" cstate="print"/>
          <a:srcRect/>
          <a:stretch>
            <a:fillRect/>
          </a:stretch>
        </p:blipFill>
        <p:spPr bwMode="auto">
          <a:xfrm>
            <a:off x="3958318" y="1524123"/>
            <a:ext cx="1257300" cy="9144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5269674" y="1361290"/>
            <a:ext cx="2419350" cy="1228725"/>
          </a:xfrm>
          <a:prstGeom prst="rect">
            <a:avLst/>
          </a:prstGeom>
          <a:noFill/>
          <a:ln w="9525">
            <a:noFill/>
            <a:miter lim="800000"/>
            <a:headEnd/>
            <a:tailEnd/>
          </a:ln>
        </p:spPr>
      </p:pic>
      <p:pic>
        <p:nvPicPr>
          <p:cNvPr id="7" name="Picture 5"/>
          <p:cNvPicPr>
            <a:picLocks noChangeAspect="1" noChangeArrowheads="1"/>
          </p:cNvPicPr>
          <p:nvPr/>
        </p:nvPicPr>
        <p:blipFill>
          <a:blip r:embed="rId5" cstate="print"/>
          <a:srcRect/>
          <a:stretch>
            <a:fillRect/>
          </a:stretch>
        </p:blipFill>
        <p:spPr bwMode="auto">
          <a:xfrm>
            <a:off x="4048806" y="3331871"/>
            <a:ext cx="1076325" cy="952500"/>
          </a:xfrm>
          <a:prstGeom prst="rect">
            <a:avLst/>
          </a:prstGeom>
          <a:noFill/>
          <a:ln w="9525">
            <a:noFill/>
            <a:miter lim="800000"/>
            <a:headEnd/>
            <a:tailEnd/>
          </a:ln>
        </p:spPr>
      </p:pic>
      <p:pic>
        <p:nvPicPr>
          <p:cNvPr id="8" name="Picture 6"/>
          <p:cNvPicPr>
            <a:picLocks noChangeAspect="1" noChangeArrowheads="1"/>
          </p:cNvPicPr>
          <p:nvPr/>
        </p:nvPicPr>
        <p:blipFill>
          <a:blip r:embed="rId6" cstate="print"/>
          <a:srcRect/>
          <a:stretch>
            <a:fillRect/>
          </a:stretch>
        </p:blipFill>
        <p:spPr bwMode="auto">
          <a:xfrm>
            <a:off x="5307774" y="2964250"/>
            <a:ext cx="2343150" cy="1676400"/>
          </a:xfrm>
          <a:prstGeom prst="rect">
            <a:avLst/>
          </a:prstGeom>
          <a:noFill/>
          <a:ln w="9525">
            <a:noFill/>
            <a:miter lim="800000"/>
            <a:headEnd/>
            <a:tailEnd/>
          </a:ln>
        </p:spPr>
      </p:pic>
      <p:pic>
        <p:nvPicPr>
          <p:cNvPr id="9" name="Picture 7"/>
          <p:cNvPicPr>
            <a:picLocks noChangeAspect="1" noChangeArrowheads="1"/>
          </p:cNvPicPr>
          <p:nvPr/>
        </p:nvPicPr>
        <p:blipFill>
          <a:blip r:embed="rId7" cstate="print"/>
          <a:srcRect/>
          <a:stretch>
            <a:fillRect/>
          </a:stretch>
        </p:blipFill>
        <p:spPr bwMode="auto">
          <a:xfrm>
            <a:off x="4115481" y="5215359"/>
            <a:ext cx="942975" cy="800100"/>
          </a:xfrm>
          <a:prstGeom prst="rect">
            <a:avLst/>
          </a:prstGeom>
          <a:noFill/>
          <a:ln w="9525">
            <a:noFill/>
            <a:miter lim="800000"/>
            <a:headEnd/>
            <a:tailEnd/>
          </a:ln>
        </p:spPr>
      </p:pic>
      <p:pic>
        <p:nvPicPr>
          <p:cNvPr id="10" name="Picture 8"/>
          <p:cNvPicPr>
            <a:picLocks noChangeAspect="1" noChangeArrowheads="1"/>
          </p:cNvPicPr>
          <p:nvPr/>
        </p:nvPicPr>
        <p:blipFill>
          <a:blip r:embed="rId8" cstate="print"/>
          <a:srcRect/>
          <a:stretch>
            <a:fillRect/>
          </a:stretch>
        </p:blipFill>
        <p:spPr bwMode="auto">
          <a:xfrm>
            <a:off x="5355399" y="4771538"/>
            <a:ext cx="2247900" cy="1676400"/>
          </a:xfrm>
          <a:prstGeom prst="rect">
            <a:avLst/>
          </a:prstGeom>
          <a:noFill/>
          <a:ln w="9525">
            <a:noFill/>
            <a:miter lim="800000"/>
            <a:headEnd/>
            <a:tailEnd/>
          </a:ln>
        </p:spPr>
      </p:pic>
      <p:graphicFrame>
        <p:nvGraphicFramePr>
          <p:cNvPr id="14" name="13 Objeto"/>
          <p:cNvGraphicFramePr>
            <a:graphicFrameLocks noChangeAspect="1"/>
          </p:cNvGraphicFramePr>
          <p:nvPr>
            <p:extLst>
              <p:ext uri="{D42A27DB-BD31-4B8C-83A1-F6EECF244321}">
                <p14:modId xmlns:p14="http://schemas.microsoft.com/office/powerpoint/2010/main" val="1044197974"/>
              </p:ext>
            </p:extLst>
          </p:nvPr>
        </p:nvGraphicFramePr>
        <p:xfrm>
          <a:off x="738101" y="1705715"/>
          <a:ext cx="2367238" cy="1114698"/>
        </p:xfrm>
        <a:graphic>
          <a:graphicData uri="http://schemas.openxmlformats.org/presentationml/2006/ole">
            <mc:AlternateContent xmlns:mc="http://schemas.openxmlformats.org/markup-compatibility/2006">
              <mc:Choice xmlns:v="urn:schemas-microsoft-com:vml" Requires="v">
                <p:oleObj spid="_x0000_s10401" name="Ecuación" r:id="rId9" imgW="1536480" imgH="723600" progId="Equation.3">
                  <p:embed/>
                </p:oleObj>
              </mc:Choice>
              <mc:Fallback>
                <p:oleObj name="Ecuación" r:id="rId9" imgW="1536480" imgH="723600" progId="Equation.3">
                  <p:embed/>
                  <p:pic>
                    <p:nvPicPr>
                      <p:cNvPr id="14" name="13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101" y="1705715"/>
                        <a:ext cx="2367238" cy="1114698"/>
                      </a:xfrm>
                      <a:prstGeom prst="rect">
                        <a:avLst/>
                      </a:prstGeom>
                      <a:noFill/>
                      <a:extLst/>
                    </p:spPr>
                  </p:pic>
                </p:oleObj>
              </mc:Fallback>
            </mc:AlternateContent>
          </a:graphicData>
        </a:graphic>
      </p:graphicFrame>
      <p:graphicFrame>
        <p:nvGraphicFramePr>
          <p:cNvPr id="15" name="14 Objeto"/>
          <p:cNvGraphicFramePr>
            <a:graphicFrameLocks noChangeAspect="1"/>
          </p:cNvGraphicFramePr>
          <p:nvPr>
            <p:extLst>
              <p:ext uri="{D42A27DB-BD31-4B8C-83A1-F6EECF244321}">
                <p14:modId xmlns:p14="http://schemas.microsoft.com/office/powerpoint/2010/main" val="1471929739"/>
              </p:ext>
            </p:extLst>
          </p:nvPr>
        </p:nvGraphicFramePr>
        <p:xfrm>
          <a:off x="725061" y="3338445"/>
          <a:ext cx="2872298" cy="1137206"/>
        </p:xfrm>
        <a:graphic>
          <a:graphicData uri="http://schemas.openxmlformats.org/presentationml/2006/ole">
            <mc:AlternateContent xmlns:mc="http://schemas.openxmlformats.org/markup-compatibility/2006">
              <mc:Choice xmlns:v="urn:schemas-microsoft-com:vml" Requires="v">
                <p:oleObj spid="_x0000_s10402" name="Ecuación" r:id="rId11" imgW="1828800" imgH="723600" progId="Equation.3">
                  <p:embed/>
                </p:oleObj>
              </mc:Choice>
              <mc:Fallback>
                <p:oleObj name="Ecuación" r:id="rId11" imgW="1828800" imgH="723600" progId="Equation.3">
                  <p:embed/>
                  <p:pic>
                    <p:nvPicPr>
                      <p:cNvPr id="15" name="14 Objet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5061" y="3338445"/>
                        <a:ext cx="2872298" cy="1137206"/>
                      </a:xfrm>
                      <a:prstGeom prst="rect">
                        <a:avLst/>
                      </a:prstGeom>
                      <a:noFill/>
                      <a:extLst/>
                    </p:spPr>
                  </p:pic>
                </p:oleObj>
              </mc:Fallback>
            </mc:AlternateContent>
          </a:graphicData>
        </a:graphic>
      </p:graphicFrame>
      <p:graphicFrame>
        <p:nvGraphicFramePr>
          <p:cNvPr id="16" name="15 Objeto"/>
          <p:cNvGraphicFramePr>
            <a:graphicFrameLocks noChangeAspect="1"/>
          </p:cNvGraphicFramePr>
          <p:nvPr>
            <p:extLst>
              <p:ext uri="{D42A27DB-BD31-4B8C-83A1-F6EECF244321}">
                <p14:modId xmlns:p14="http://schemas.microsoft.com/office/powerpoint/2010/main" val="3902873325"/>
              </p:ext>
            </p:extLst>
          </p:nvPr>
        </p:nvGraphicFramePr>
        <p:xfrm>
          <a:off x="685740" y="5190746"/>
          <a:ext cx="3269180" cy="1157302"/>
        </p:xfrm>
        <a:graphic>
          <a:graphicData uri="http://schemas.openxmlformats.org/presentationml/2006/ole">
            <mc:AlternateContent xmlns:mc="http://schemas.openxmlformats.org/markup-compatibility/2006">
              <mc:Choice xmlns:v="urn:schemas-microsoft-com:vml" Requires="v">
                <p:oleObj spid="_x0000_s10403" name="Ecuación" r:id="rId13" imgW="2044440" imgH="723600" progId="Equation.3">
                  <p:embed/>
                </p:oleObj>
              </mc:Choice>
              <mc:Fallback>
                <p:oleObj name="Ecuación" r:id="rId13" imgW="2044440" imgH="723600" progId="Equation.3">
                  <p:embed/>
                  <p:pic>
                    <p:nvPicPr>
                      <p:cNvPr id="16" name="15 Objet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740" y="5190746"/>
                        <a:ext cx="3269180" cy="1157302"/>
                      </a:xfrm>
                      <a:prstGeom prst="rect">
                        <a:avLst/>
                      </a:prstGeom>
                      <a:noFill/>
                      <a:extLst/>
                    </p:spPr>
                  </p:pic>
                </p:oleObj>
              </mc:Fallback>
            </mc:AlternateContent>
          </a:graphicData>
        </a:graphic>
      </p:graphicFrame>
      <p:sp>
        <p:nvSpPr>
          <p:cNvPr id="22" name="21 CuadroTexto"/>
          <p:cNvSpPr txBox="1"/>
          <p:nvPr/>
        </p:nvSpPr>
        <p:spPr>
          <a:xfrm>
            <a:off x="5990767" y="6381328"/>
            <a:ext cx="3211135" cy="261610"/>
          </a:xfrm>
          <a:prstGeom prst="rect">
            <a:avLst/>
          </a:prstGeom>
          <a:noFill/>
        </p:spPr>
        <p:txBody>
          <a:bodyPr wrap="none" rtlCol="0">
            <a:spAutoFit/>
          </a:bodyPr>
          <a:lstStyle/>
          <a:p>
            <a:r>
              <a:rPr lang="es-ES" sz="1100" dirty="0" err="1"/>
              <a:t>Robins</a:t>
            </a:r>
            <a:r>
              <a:rPr lang="es-ES" sz="1100" dirty="0"/>
              <a:t> &amp; Miller “</a:t>
            </a:r>
            <a:r>
              <a:rPr lang="es-ES" sz="1100" dirty="0" err="1"/>
              <a:t>Circuit</a:t>
            </a:r>
            <a:r>
              <a:rPr lang="es-ES" sz="1100" dirty="0"/>
              <a:t> </a:t>
            </a:r>
            <a:r>
              <a:rPr lang="es-ES" sz="1100" dirty="0" err="1"/>
              <a:t>analysis</a:t>
            </a:r>
            <a:r>
              <a:rPr lang="es-ES" sz="1100" dirty="0"/>
              <a:t> </a:t>
            </a:r>
            <a:r>
              <a:rPr lang="es-ES" sz="1100" dirty="0" err="1"/>
              <a:t>theory</a:t>
            </a:r>
            <a:r>
              <a:rPr lang="es-ES" sz="1100" dirty="0"/>
              <a:t> and </a:t>
            </a:r>
            <a:r>
              <a:rPr lang="es-ES" sz="1100" dirty="0" err="1"/>
              <a:t>practice</a:t>
            </a:r>
            <a:r>
              <a:rPr lang="es-ES" sz="1100" dirty="0"/>
              <a:t>”</a:t>
            </a:r>
            <a:endParaRPr lang="ca-ES" sz="1100" dirty="0"/>
          </a:p>
        </p:txBody>
      </p:sp>
      <p:pic>
        <p:nvPicPr>
          <p:cNvPr id="23" name="Picture 5"/>
          <p:cNvPicPr>
            <a:picLocks noChangeAspect="1" noChangeArrowheads="1"/>
          </p:cNvPicPr>
          <p:nvPr/>
        </p:nvPicPr>
        <p:blipFill>
          <a:blip r:embed="rId15" cstate="print"/>
          <a:srcRect/>
          <a:stretch>
            <a:fillRect/>
          </a:stretch>
        </p:blipFill>
        <p:spPr bwMode="auto">
          <a:xfrm>
            <a:off x="7806441" y="5059086"/>
            <a:ext cx="1191318" cy="1112646"/>
          </a:xfrm>
          <a:prstGeom prst="rect">
            <a:avLst/>
          </a:prstGeom>
          <a:noFill/>
          <a:ln w="9525">
            <a:noFill/>
            <a:miter lim="800000"/>
            <a:headEnd/>
            <a:tailEnd/>
          </a:ln>
        </p:spPr>
      </p:pic>
      <p:pic>
        <p:nvPicPr>
          <p:cNvPr id="24" name="Picture 6"/>
          <p:cNvPicPr>
            <a:picLocks noChangeAspect="1" noChangeArrowheads="1"/>
          </p:cNvPicPr>
          <p:nvPr/>
        </p:nvPicPr>
        <p:blipFill>
          <a:blip r:embed="rId16" cstate="print"/>
          <a:srcRect/>
          <a:stretch>
            <a:fillRect/>
          </a:stretch>
        </p:blipFill>
        <p:spPr bwMode="auto">
          <a:xfrm>
            <a:off x="7774851" y="3292158"/>
            <a:ext cx="1254498" cy="1031926"/>
          </a:xfrm>
          <a:prstGeom prst="rect">
            <a:avLst/>
          </a:prstGeom>
          <a:noFill/>
          <a:ln w="9525">
            <a:noFill/>
            <a:miter lim="800000"/>
            <a:headEnd/>
            <a:tailEnd/>
          </a:ln>
        </p:spPr>
      </p:pic>
      <p:pic>
        <p:nvPicPr>
          <p:cNvPr id="25" name="Picture 7"/>
          <p:cNvPicPr>
            <a:picLocks noChangeAspect="1" noChangeArrowheads="1"/>
          </p:cNvPicPr>
          <p:nvPr/>
        </p:nvPicPr>
        <p:blipFill>
          <a:blip r:embed="rId17" cstate="print"/>
          <a:srcRect/>
          <a:stretch>
            <a:fillRect/>
          </a:stretch>
        </p:blipFill>
        <p:spPr bwMode="auto">
          <a:xfrm>
            <a:off x="7707825" y="1329679"/>
            <a:ext cx="1388550" cy="1303288"/>
          </a:xfrm>
          <a:prstGeom prst="rect">
            <a:avLst/>
          </a:prstGeom>
          <a:noFill/>
          <a:ln w="9525">
            <a:noFill/>
            <a:miter lim="800000"/>
            <a:headEnd/>
            <a:tailEnd/>
          </a:ln>
        </p:spPr>
      </p:pic>
      <p:cxnSp>
        <p:nvCxnSpPr>
          <p:cNvPr id="26" name="25 Conector recto"/>
          <p:cNvCxnSpPr/>
          <p:nvPr/>
        </p:nvCxnSpPr>
        <p:spPr>
          <a:xfrm>
            <a:off x="0" y="4662097"/>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0" y="287684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7707238" y="1519720"/>
            <a:ext cx="0" cy="107752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20916" y="967633"/>
            <a:ext cx="1158587" cy="369332"/>
          </a:xfrm>
          <a:prstGeom prst="rect">
            <a:avLst/>
          </a:prstGeom>
        </p:spPr>
        <p:txBody>
          <a:bodyPr wrap="none">
            <a:spAutoFit/>
          </a:bodyPr>
          <a:lstStyle/>
          <a:p>
            <a:r>
              <a:rPr lang="ca-ES" dirty="0">
                <a:solidFill>
                  <a:srgbClr val="376091"/>
                </a:solidFill>
              </a:rPr>
              <a:t>Derivation</a:t>
            </a:r>
            <a:endParaRPr lang="en-US" dirty="0"/>
          </a:p>
        </p:txBody>
      </p:sp>
      <p:sp>
        <p:nvSpPr>
          <p:cNvPr id="12" name="Rectangle 11"/>
          <p:cNvSpPr/>
          <p:nvPr/>
        </p:nvSpPr>
        <p:spPr>
          <a:xfrm>
            <a:off x="316688" y="4686431"/>
            <a:ext cx="1367041" cy="369332"/>
          </a:xfrm>
          <a:prstGeom prst="rect">
            <a:avLst/>
          </a:prstGeom>
        </p:spPr>
        <p:txBody>
          <a:bodyPr wrap="none">
            <a:spAutoFit/>
          </a:bodyPr>
          <a:lstStyle/>
          <a:p>
            <a:pPr marL="285750" indent="-285750">
              <a:buFont typeface="Arial" panose="020B0604020202020204" pitchFamily="34" charset="0"/>
              <a:buChar char="•"/>
            </a:pPr>
            <a:r>
              <a:rPr lang="ca-ES" dirty="0"/>
              <a:t>Capacitor</a:t>
            </a:r>
            <a:endParaRPr lang="en-US" dirty="0"/>
          </a:p>
        </p:txBody>
      </p:sp>
      <p:sp>
        <p:nvSpPr>
          <p:cNvPr id="29" name="Rectangle 28"/>
          <p:cNvSpPr/>
          <p:nvPr/>
        </p:nvSpPr>
        <p:spPr>
          <a:xfrm>
            <a:off x="316688" y="2876845"/>
            <a:ext cx="1513941" cy="369332"/>
          </a:xfrm>
          <a:prstGeom prst="rect">
            <a:avLst/>
          </a:prstGeom>
        </p:spPr>
        <p:txBody>
          <a:bodyPr wrap="none">
            <a:spAutoFit/>
          </a:bodyPr>
          <a:lstStyle/>
          <a:p>
            <a:pPr marL="285750" indent="-285750">
              <a:buFont typeface="Arial" panose="020B0604020202020204" pitchFamily="34" charset="0"/>
              <a:buChar char="•"/>
            </a:pPr>
            <a:r>
              <a:rPr lang="ca-ES" dirty="0"/>
              <a:t>Inductance</a:t>
            </a:r>
            <a:endParaRPr lang="en-US" dirty="0"/>
          </a:p>
        </p:txBody>
      </p:sp>
      <p:sp>
        <p:nvSpPr>
          <p:cNvPr id="30" name="Rectangle 29"/>
          <p:cNvSpPr/>
          <p:nvPr/>
        </p:nvSpPr>
        <p:spPr>
          <a:xfrm>
            <a:off x="316688" y="1335054"/>
            <a:ext cx="1459246" cy="369332"/>
          </a:xfrm>
          <a:prstGeom prst="rect">
            <a:avLst/>
          </a:prstGeom>
        </p:spPr>
        <p:txBody>
          <a:bodyPr wrap="none">
            <a:spAutoFit/>
          </a:bodyPr>
          <a:lstStyle/>
          <a:p>
            <a:pPr marL="285750" indent="-285750">
              <a:buFont typeface="Arial" panose="020B0604020202020204" pitchFamily="34" charset="0"/>
              <a:buChar char="•"/>
            </a:pPr>
            <a:r>
              <a:rPr lang="ca-ES" dirty="0"/>
              <a:t>Resistance</a:t>
            </a:r>
            <a:endParaRPr lang="en-US" dirty="0"/>
          </a:p>
        </p:txBody>
      </p:sp>
      <p:cxnSp>
        <p:nvCxnSpPr>
          <p:cNvPr id="33" name="Straight Connector 32"/>
          <p:cNvCxnSpPr/>
          <p:nvPr/>
        </p:nvCxnSpPr>
        <p:spPr>
          <a:xfrm>
            <a:off x="7707238" y="3244267"/>
            <a:ext cx="0" cy="1077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707238" y="5164654"/>
            <a:ext cx="0" cy="1077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51460" y="5164654"/>
            <a:ext cx="0" cy="1077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251460" y="3368288"/>
            <a:ext cx="0" cy="1077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51460" y="1532447"/>
            <a:ext cx="0" cy="10775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764440" y="1361290"/>
                <a:ext cx="1008931" cy="293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bar>
                        <m:barPr>
                          <m:ctrlPr>
                            <a:rPr lang="en-US" b="0" i="1" smtClean="0">
                              <a:latin typeface="Cambria Math" panose="02040503050406030204" pitchFamily="18" charset="0"/>
                            </a:rPr>
                          </m:ctrlPr>
                        </m:barPr>
                        <m:e>
                          <m:r>
                            <a:rPr lang="en-US" b="0" i="1" smtClean="0">
                              <a:latin typeface="Cambria Math" panose="02040503050406030204" pitchFamily="18" charset="0"/>
                            </a:rPr>
                            <m:t>𝑧</m:t>
                          </m:r>
                        </m:e>
                      </m:ba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764440" y="1361290"/>
                <a:ext cx="1008931" cy="293735"/>
              </a:xfrm>
              <a:prstGeom prst="rect">
                <a:avLst/>
              </a:prstGeom>
              <a:blipFill>
                <a:blip r:embed="rId18"/>
                <a:stretch>
                  <a:fillRect l="-3012" r="-1807" b="-31250"/>
                </a:stretch>
              </a:blipFill>
            </p:spPr>
            <p:txBody>
              <a:bodyPr/>
              <a:lstStyle/>
              <a:p>
                <a:r>
                  <a:rPr lang="en-US">
                    <a:noFill/>
                  </a:rPr>
                  <a:t> </a:t>
                </a:r>
              </a:p>
            </p:txBody>
          </p:sp>
        </mc:Fallback>
      </mc:AlternateContent>
      <p:cxnSp>
        <p:nvCxnSpPr>
          <p:cNvPr id="20" name="Straight Arrow Connector 19"/>
          <p:cNvCxnSpPr/>
          <p:nvPr/>
        </p:nvCxnSpPr>
        <p:spPr>
          <a:xfrm flipV="1">
            <a:off x="3009231" y="1704107"/>
            <a:ext cx="181010" cy="36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371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Activity III – Part II</a:t>
            </a:r>
          </a:p>
        </p:txBody>
      </p:sp>
      <p:sp>
        <p:nvSpPr>
          <p:cNvPr id="23" name="2 Marcador de contenido">
            <a:extLst>
              <a:ext uri="{FF2B5EF4-FFF2-40B4-BE49-F238E27FC236}">
                <a16:creationId xmlns:a16="http://schemas.microsoft.com/office/drawing/2014/main" id="{1A44D951-F629-47B9-8B8A-A1F75C5E54C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AC power analysis</a:t>
            </a:r>
          </a:p>
        </p:txBody>
      </p:sp>
      <p:sp>
        <p:nvSpPr>
          <p:cNvPr id="6" name="Rectangle 5">
            <a:extLst>
              <a:ext uri="{FF2B5EF4-FFF2-40B4-BE49-F238E27FC236}">
                <a16:creationId xmlns:a16="http://schemas.microsoft.com/office/drawing/2014/main" id="{FCF8B9D5-F250-4C8C-B5B1-96DB374A69FF}"/>
              </a:ext>
            </a:extLst>
          </p:cNvPr>
          <p:cNvSpPr/>
          <p:nvPr/>
        </p:nvSpPr>
        <p:spPr>
          <a:xfrm>
            <a:off x="406492" y="1575877"/>
            <a:ext cx="4865371" cy="369332"/>
          </a:xfrm>
          <a:prstGeom prst="rect">
            <a:avLst/>
          </a:prstGeom>
        </p:spPr>
        <p:txBody>
          <a:bodyPr wrap="none">
            <a:spAutoFit/>
          </a:bodyPr>
          <a:lstStyle/>
          <a:p>
            <a:pPr marL="285750" indent="-285750">
              <a:buFont typeface="Arial" panose="020B0604020202020204" pitchFamily="34" charset="0"/>
              <a:buChar char="•"/>
            </a:pPr>
            <a:r>
              <a:rPr lang="ca-ES" dirty="0"/>
              <a:t>Circuit 1 – Resistive circuit (AC) – Active power </a:t>
            </a:r>
          </a:p>
        </p:txBody>
      </p:sp>
      <p:sp>
        <p:nvSpPr>
          <p:cNvPr id="28" name="Rectangle 27">
            <a:extLst>
              <a:ext uri="{FF2B5EF4-FFF2-40B4-BE49-F238E27FC236}">
                <a16:creationId xmlns:a16="http://schemas.microsoft.com/office/drawing/2014/main" id="{E6020197-3B7C-484F-812F-C30F7DE893B5}"/>
              </a:ext>
            </a:extLst>
          </p:cNvPr>
          <p:cNvSpPr/>
          <p:nvPr/>
        </p:nvSpPr>
        <p:spPr>
          <a:xfrm>
            <a:off x="406492" y="2301263"/>
            <a:ext cx="6150723" cy="369332"/>
          </a:xfrm>
          <a:prstGeom prst="rect">
            <a:avLst/>
          </a:prstGeom>
        </p:spPr>
        <p:txBody>
          <a:bodyPr wrap="none">
            <a:spAutoFit/>
          </a:bodyPr>
          <a:lstStyle/>
          <a:p>
            <a:pPr marL="285750" indent="-285750">
              <a:buFont typeface="Arial" panose="020B0604020202020204" pitchFamily="34" charset="0"/>
              <a:buChar char="•"/>
            </a:pPr>
            <a:r>
              <a:rPr lang="ca-ES" dirty="0"/>
              <a:t>Circuit 2 – Capacitive circuit (AC) – Capacitive reactive power</a:t>
            </a:r>
          </a:p>
        </p:txBody>
      </p:sp>
      <p:sp>
        <p:nvSpPr>
          <p:cNvPr id="31" name="Rectangle 30">
            <a:extLst>
              <a:ext uri="{FF2B5EF4-FFF2-40B4-BE49-F238E27FC236}">
                <a16:creationId xmlns:a16="http://schemas.microsoft.com/office/drawing/2014/main" id="{EC10512E-99CD-48A9-8ED1-59C1322D038C}"/>
              </a:ext>
            </a:extLst>
          </p:cNvPr>
          <p:cNvSpPr/>
          <p:nvPr/>
        </p:nvSpPr>
        <p:spPr>
          <a:xfrm>
            <a:off x="406492" y="3026649"/>
            <a:ext cx="5913478" cy="369332"/>
          </a:xfrm>
          <a:prstGeom prst="rect">
            <a:avLst/>
          </a:prstGeom>
        </p:spPr>
        <p:txBody>
          <a:bodyPr wrap="none">
            <a:spAutoFit/>
          </a:bodyPr>
          <a:lstStyle/>
          <a:p>
            <a:pPr marL="285750" indent="-285750">
              <a:buFont typeface="Arial" panose="020B0604020202020204" pitchFamily="34" charset="0"/>
              <a:buChar char="•"/>
            </a:pPr>
            <a:r>
              <a:rPr lang="ca-ES" dirty="0"/>
              <a:t>Circuit 3 – Inductive circuit (AC)  - Inductive reactive power</a:t>
            </a:r>
          </a:p>
        </p:txBody>
      </p:sp>
      <p:sp>
        <p:nvSpPr>
          <p:cNvPr id="3" name="Rectangle 2">
            <a:extLst>
              <a:ext uri="{FF2B5EF4-FFF2-40B4-BE49-F238E27FC236}">
                <a16:creationId xmlns:a16="http://schemas.microsoft.com/office/drawing/2014/main" id="{8597E940-343D-4D5E-9C75-DC9557E0B0A7}"/>
              </a:ext>
            </a:extLst>
          </p:cNvPr>
          <p:cNvSpPr/>
          <p:nvPr/>
        </p:nvSpPr>
        <p:spPr>
          <a:xfrm>
            <a:off x="406492" y="3752035"/>
            <a:ext cx="7287059" cy="369332"/>
          </a:xfrm>
          <a:prstGeom prst="rect">
            <a:avLst/>
          </a:prstGeom>
        </p:spPr>
        <p:txBody>
          <a:bodyPr wrap="none">
            <a:spAutoFit/>
          </a:bodyPr>
          <a:lstStyle/>
          <a:p>
            <a:pPr marL="342900" indent="-342900">
              <a:buFont typeface="Arial" panose="020B0604020202020204" pitchFamily="34" charset="0"/>
              <a:buChar char="•"/>
            </a:pPr>
            <a:r>
              <a:rPr lang="en-US" dirty="0"/>
              <a:t>Simulations are useful, but analytically, </a:t>
            </a:r>
            <a:r>
              <a:rPr lang="en-US" b="1" dirty="0"/>
              <a:t>phasors </a:t>
            </a:r>
            <a:r>
              <a:rPr lang="en-US" dirty="0"/>
              <a:t>will simplify the analysis!</a:t>
            </a:r>
            <a:endParaRPr lang="en-US" b="1" dirty="0"/>
          </a:p>
        </p:txBody>
      </p:sp>
    </p:spTree>
    <p:extLst>
      <p:ext uri="{BB962C8B-B14F-4D97-AF65-F5344CB8AC3E}">
        <p14:creationId xmlns:p14="http://schemas.microsoft.com/office/powerpoint/2010/main" val="2816971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a:spLocks noGrp="1"/>
          </p:cNvSpPr>
          <p:nvPr>
            <p:ph type="title"/>
          </p:nvPr>
        </p:nvSpPr>
        <p:spPr/>
        <p:txBody>
          <a:bodyPr/>
          <a:lstStyle/>
          <a:p>
            <a:r>
              <a:rPr lang="en-US" dirty="0"/>
              <a:t>Why three-phase AC?</a:t>
            </a:r>
          </a:p>
        </p:txBody>
      </p:sp>
      <p:sp>
        <p:nvSpPr>
          <p:cNvPr id="54" name="Rectangle 53"/>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55"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n-US" sz="2000" dirty="0"/>
              <a:t>Main characteristics and advantages</a:t>
            </a:r>
          </a:p>
        </p:txBody>
      </p:sp>
      <p:sp>
        <p:nvSpPr>
          <p:cNvPr id="56" name="Rectangle 55"/>
          <p:cNvSpPr/>
          <p:nvPr/>
        </p:nvSpPr>
        <p:spPr>
          <a:xfrm>
            <a:off x="-564508" y="1510609"/>
            <a:ext cx="9145016" cy="4708981"/>
          </a:xfrm>
          <a:prstGeom prst="rect">
            <a:avLst/>
          </a:prstGeom>
        </p:spPr>
        <p:txBody>
          <a:bodyPr wrap="square">
            <a:spAutoFit/>
          </a:bodyPr>
          <a:lstStyle/>
          <a:p>
            <a:pPr marL="1274762" lvl="1" indent="-285750">
              <a:buFont typeface="Arial" panose="020B0604020202020204" pitchFamily="34" charset="0"/>
              <a:buChar char="•"/>
            </a:pPr>
            <a:r>
              <a:rPr lang="en-US" sz="2000" dirty="0"/>
              <a:t>Single-phase AC system – two conductors (phase + neutral)</a:t>
            </a:r>
          </a:p>
          <a:p>
            <a:pPr marL="1274762" lvl="1" indent="-285750">
              <a:buFont typeface="Arial" panose="020B0604020202020204" pitchFamily="34" charset="0"/>
              <a:buChar char="•"/>
            </a:pPr>
            <a:endParaRPr lang="en-US" sz="2000" dirty="0"/>
          </a:p>
          <a:p>
            <a:pPr marL="1274762" lvl="1" indent="-285750">
              <a:buFont typeface="Arial" panose="020B0604020202020204" pitchFamily="34" charset="0"/>
              <a:buChar char="•"/>
            </a:pPr>
            <a:r>
              <a:rPr lang="en-US" sz="2000" dirty="0"/>
              <a:t>Three-phase AC power supply – three conductors (</a:t>
            </a:r>
            <a:r>
              <a:rPr lang="en-US" sz="2000" dirty="0" err="1"/>
              <a:t>abc</a:t>
            </a:r>
            <a:r>
              <a:rPr lang="en-US" sz="2000" dirty="0"/>
              <a:t> phases). Possible four wires if neutral is available.</a:t>
            </a:r>
          </a:p>
          <a:p>
            <a:pPr marL="989012" lvl="1"/>
            <a:endParaRPr lang="en-US" sz="2000" dirty="0"/>
          </a:p>
          <a:p>
            <a:pPr marL="1274762" lvl="1" indent="-285750">
              <a:buFont typeface="Arial" panose="020B0604020202020204" pitchFamily="34" charset="0"/>
              <a:buChar char="•"/>
            </a:pPr>
            <a:r>
              <a:rPr lang="en-US" sz="2000" dirty="0"/>
              <a:t>Main advantages of three-phase systems over single phase systems:</a:t>
            </a:r>
          </a:p>
          <a:p>
            <a:pPr marL="1731962" lvl="2" indent="-285750">
              <a:buFont typeface="Arial" panose="020B0604020202020204" pitchFamily="34" charset="0"/>
              <a:buChar char="•"/>
            </a:pPr>
            <a:r>
              <a:rPr lang="en-US" sz="2000" dirty="0"/>
              <a:t>Increased power transfer capacity. With 1,5 more cables (from 2 to 3), three times more power can be transferred.</a:t>
            </a:r>
          </a:p>
          <a:p>
            <a:pPr marL="1731962" lvl="2" indent="-285750">
              <a:buFont typeface="Arial" panose="020B0604020202020204" pitchFamily="34" charset="0"/>
              <a:buChar char="•"/>
            </a:pPr>
            <a:r>
              <a:rPr lang="en-US" sz="2000" dirty="0"/>
              <a:t>The power transferred is constant (for balanced systems and loads). Single phase systems show a pulsating power. This is specially relevant in mechanical devices as it can be transferred as torque oscillations.</a:t>
            </a:r>
          </a:p>
          <a:p>
            <a:pPr marL="1274762" lvl="1" indent="-285750">
              <a:buFont typeface="Arial" panose="020B0604020202020204" pitchFamily="34" charset="0"/>
              <a:buChar char="•"/>
            </a:pPr>
            <a:r>
              <a:rPr lang="en-US" sz="2000" dirty="0"/>
              <a:t>Three-phase systems can produce a rotating magnetic field with a specified direction and constant magnitude, which simplifies the design of electric motors, as no starting circuit is required.</a:t>
            </a:r>
          </a:p>
        </p:txBody>
      </p:sp>
    </p:spTree>
    <p:extLst>
      <p:ext uri="{BB962C8B-B14F-4D97-AF65-F5344CB8AC3E}">
        <p14:creationId xmlns:p14="http://schemas.microsoft.com/office/powerpoint/2010/main" val="3817387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dirty="0"/>
              <a:t>Three-phase systems</a:t>
            </a:r>
          </a:p>
        </p:txBody>
      </p:sp>
      <p:sp>
        <p:nvSpPr>
          <p:cNvPr id="8" name="Contenidor de contingut 2"/>
          <p:cNvSpPr>
            <a:spLocks noGrp="1"/>
          </p:cNvSpPr>
          <p:nvPr>
            <p:ph idx="1"/>
          </p:nvPr>
        </p:nvSpPr>
        <p:spPr/>
        <p:txBody>
          <a:bodyPr/>
          <a:lstStyle/>
          <a:p>
            <a:pPr marL="0" indent="0">
              <a:buNone/>
            </a:pPr>
            <a:r>
              <a:rPr lang="ca-ES" sz="2400" dirty="0"/>
              <a:t>If we interconnect two single-phase circuits and interconnect them, which current </a:t>
            </a:r>
            <a:r>
              <a:rPr lang="ca-ES" sz="2400" i="1" dirty="0"/>
              <a:t>I</a:t>
            </a:r>
            <a:r>
              <a:rPr lang="ca-ES" sz="2400" dirty="0"/>
              <a:t> will be established?</a:t>
            </a:r>
          </a:p>
          <a:p>
            <a:pPr marL="0" indent="0">
              <a:buNone/>
            </a:pPr>
            <a:endParaRPr lang="ca-ES" sz="24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858631"/>
            <a:ext cx="3888432" cy="276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670790" y="6354635"/>
            <a:ext cx="3554691" cy="307777"/>
          </a:xfrm>
          <a:prstGeom prst="rect">
            <a:avLst/>
          </a:prstGeom>
        </p:spPr>
        <p:txBody>
          <a:bodyPr wrap="none">
            <a:spAutoFit/>
          </a:bodyPr>
          <a:lstStyle/>
          <a:p>
            <a:r>
              <a:rPr lang="ca-ES" sz="1400" dirty="0"/>
              <a:t>Rull, Galceran, Gomis, “Electrical engineering”</a:t>
            </a:r>
            <a:endParaRPr lang="en-US" sz="1400" dirty="0"/>
          </a:p>
        </p:txBody>
      </p:sp>
    </p:spTree>
    <p:extLst>
      <p:ext uri="{BB962C8B-B14F-4D97-AF65-F5344CB8AC3E}">
        <p14:creationId xmlns:p14="http://schemas.microsoft.com/office/powerpoint/2010/main" val="174881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Circuit e</a:t>
            </a:r>
            <a:r>
              <a:rPr lang="ca-ES" noProof="0" dirty="0"/>
              <a:t>lements</a:t>
            </a:r>
          </a:p>
        </p:txBody>
      </p:sp>
      <p:sp>
        <p:nvSpPr>
          <p:cNvPr id="3" name="2 Marcador de contenido"/>
          <p:cNvSpPr>
            <a:spLocks noGrp="1"/>
          </p:cNvSpPr>
          <p:nvPr>
            <p:ph idx="1"/>
          </p:nvPr>
        </p:nvSpPr>
        <p:spPr>
          <a:xfrm>
            <a:off x="399746" y="1530122"/>
            <a:ext cx="8331016" cy="4655894"/>
          </a:xfrm>
        </p:spPr>
        <p:txBody>
          <a:bodyPr>
            <a:normAutofit/>
          </a:bodyPr>
          <a:lstStyle/>
          <a:p>
            <a:r>
              <a:rPr lang="ca-ES" sz="2000" noProof="0" dirty="0"/>
              <a:t>Passive elements</a:t>
            </a:r>
          </a:p>
          <a:p>
            <a:pPr lvl="1"/>
            <a:r>
              <a:rPr lang="ca-ES" sz="2000" noProof="0" dirty="0"/>
              <a:t>Linear elements</a:t>
            </a:r>
          </a:p>
          <a:p>
            <a:pPr lvl="2"/>
            <a:r>
              <a:rPr lang="ca-ES" dirty="0"/>
              <a:t>Resistances (R)</a:t>
            </a:r>
            <a:r>
              <a:rPr lang="ca-ES" noProof="0" dirty="0"/>
              <a:t>, inductances (L), capacitors (C)</a:t>
            </a:r>
          </a:p>
          <a:p>
            <a:pPr lvl="2"/>
            <a:r>
              <a:rPr lang="ca-ES" noProof="0" dirty="0"/>
              <a:t>Lumped constants, passive elements connected using conductors.</a:t>
            </a:r>
          </a:p>
          <a:p>
            <a:pPr lvl="2"/>
            <a:r>
              <a:rPr lang="ca-ES" noProof="0" dirty="0"/>
              <a:t>Distributed constants (electrical lines)</a:t>
            </a:r>
          </a:p>
          <a:p>
            <a:pPr lvl="1"/>
            <a:r>
              <a:rPr lang="ca-ES" sz="2000" noProof="0" dirty="0"/>
              <a:t>Non-linear elements: semiconductors (power electronics), magnetic circuits (non-linear hystheresis)</a:t>
            </a:r>
          </a:p>
          <a:p>
            <a:r>
              <a:rPr lang="ca-ES" sz="2000" noProof="0" dirty="0"/>
              <a:t>Active elements: </a:t>
            </a:r>
          </a:p>
          <a:p>
            <a:pPr lvl="1"/>
            <a:r>
              <a:rPr lang="ca-ES" sz="2000" noProof="0" dirty="0"/>
              <a:t>Energy sources</a:t>
            </a:r>
          </a:p>
          <a:p>
            <a:pPr lvl="2"/>
            <a:r>
              <a:rPr lang="ca-ES" noProof="0" dirty="0"/>
              <a:t>Voltage sources</a:t>
            </a:r>
          </a:p>
          <a:p>
            <a:pPr lvl="2"/>
            <a:r>
              <a:rPr lang="ca-ES" dirty="0"/>
              <a:t>Current sources</a:t>
            </a:r>
            <a:endParaRPr lang="ca-ES" noProof="0" dirty="0"/>
          </a:p>
        </p:txBody>
      </p:sp>
      <p:sp>
        <p:nvSpPr>
          <p:cNvPr id="6" name="2 Marcador de contenido">
            <a:extLst>
              <a:ext uri="{FF2B5EF4-FFF2-40B4-BE49-F238E27FC236}">
                <a16:creationId xmlns:a16="http://schemas.microsoft.com/office/drawing/2014/main" id="{444AC828-FCE3-4551-AB18-69DD3D025055}"/>
              </a:ext>
            </a:extLst>
          </p:cNvPr>
          <p:cNvSpPr txBox="1">
            <a:spLocks/>
          </p:cNvSpPr>
          <p:nvPr/>
        </p:nvSpPr>
        <p:spPr>
          <a:xfrm>
            <a:off x="406492" y="973460"/>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Basic elements</a:t>
            </a:r>
          </a:p>
        </p:txBody>
      </p:sp>
    </p:spTree>
    <p:extLst>
      <p:ext uri="{BB962C8B-B14F-4D97-AF65-F5344CB8AC3E}">
        <p14:creationId xmlns:p14="http://schemas.microsoft.com/office/powerpoint/2010/main" val="1134523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idor de contingut 2"/>
          <p:cNvSpPr>
            <a:spLocks noGrp="1"/>
          </p:cNvSpPr>
          <p:nvPr>
            <p:ph idx="1"/>
          </p:nvPr>
        </p:nvSpPr>
        <p:spPr/>
        <p:txBody>
          <a:bodyPr/>
          <a:lstStyle/>
          <a:p>
            <a:pPr marL="0" indent="0">
              <a:buNone/>
            </a:pPr>
            <a:r>
              <a:rPr lang="ca-ES" sz="2400" dirty="0"/>
              <a:t>What about a third circuit?</a:t>
            </a:r>
          </a:p>
          <a:p>
            <a:pPr marL="0" indent="0">
              <a:buNone/>
            </a:pPr>
            <a:endParaRPr lang="ca-E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426" y="2200666"/>
            <a:ext cx="3512790" cy="3839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ítol 1"/>
          <p:cNvSpPr>
            <a:spLocks noGrp="1"/>
          </p:cNvSpPr>
          <p:nvPr>
            <p:ph type="title"/>
          </p:nvPr>
        </p:nvSpPr>
        <p:spPr>
          <a:xfrm>
            <a:off x="399746" y="224265"/>
            <a:ext cx="8331016" cy="734084"/>
          </a:xfrm>
        </p:spPr>
        <p:txBody>
          <a:bodyPr/>
          <a:lstStyle/>
          <a:p>
            <a:r>
              <a:rPr lang="ca-ES" dirty="0"/>
              <a:t>Three-phase systems</a:t>
            </a:r>
          </a:p>
        </p:txBody>
      </p:sp>
      <p:sp>
        <p:nvSpPr>
          <p:cNvPr id="9" name="Rectangle 8"/>
          <p:cNvSpPr/>
          <p:nvPr/>
        </p:nvSpPr>
        <p:spPr>
          <a:xfrm>
            <a:off x="5670790" y="6354635"/>
            <a:ext cx="3554691" cy="307777"/>
          </a:xfrm>
          <a:prstGeom prst="rect">
            <a:avLst/>
          </a:prstGeom>
        </p:spPr>
        <p:txBody>
          <a:bodyPr wrap="none">
            <a:spAutoFit/>
          </a:bodyPr>
          <a:lstStyle/>
          <a:p>
            <a:r>
              <a:rPr lang="ca-ES" sz="1400" dirty="0"/>
              <a:t>Rull, Galceran, Gomis, “Electrical engineering”</a:t>
            </a:r>
            <a:endParaRPr lang="en-US" sz="1400" dirty="0"/>
          </a:p>
        </p:txBody>
      </p:sp>
    </p:spTree>
    <p:extLst>
      <p:ext uri="{BB962C8B-B14F-4D97-AF65-F5344CB8AC3E}">
        <p14:creationId xmlns:p14="http://schemas.microsoft.com/office/powerpoint/2010/main" val="10673009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idor de contingut 2"/>
          <p:cNvSpPr>
            <a:spLocks noGrp="1"/>
          </p:cNvSpPr>
          <p:nvPr>
            <p:ph idx="1"/>
          </p:nvPr>
        </p:nvSpPr>
        <p:spPr/>
        <p:txBody>
          <a:bodyPr/>
          <a:lstStyle/>
          <a:p>
            <a:pPr marL="0" indent="0">
              <a:buNone/>
            </a:pPr>
            <a:r>
              <a:rPr lang="ca-ES" sz="2400" dirty="0"/>
              <a:t>Three-phase system. The common point is called neutral.</a:t>
            </a:r>
          </a:p>
          <a:p>
            <a:pPr marL="0" indent="0">
              <a:buNone/>
            </a:pPr>
            <a:endParaRPr lang="ca-ES" sz="2400" dirty="0"/>
          </a:p>
          <a:p>
            <a:pPr marL="0" indent="0">
              <a:buNone/>
            </a:pPr>
            <a:endParaRPr lang="ca-ES" sz="2400" dirty="0"/>
          </a:p>
          <a:p>
            <a:pPr marL="0" indent="0">
              <a:buNone/>
            </a:pPr>
            <a:endParaRPr lang="ca-ES" sz="2400" dirty="0"/>
          </a:p>
          <a:p>
            <a:pPr marL="0" indent="0">
              <a:buNone/>
            </a:pPr>
            <a:endParaRPr lang="ca-ES" sz="2400" dirty="0"/>
          </a:p>
          <a:p>
            <a:pPr marL="0" indent="0">
              <a:buNone/>
            </a:pPr>
            <a:r>
              <a:rPr lang="ca-ES" sz="2400" dirty="0"/>
              <a:t>				 =&gt;</a:t>
            </a:r>
          </a:p>
          <a:p>
            <a:pPr marL="0" indent="0">
              <a:buNone/>
            </a:pPr>
            <a:endParaRPr lang="ca-E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174766"/>
            <a:ext cx="3744416" cy="3842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154" y="2128294"/>
            <a:ext cx="3783310" cy="357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ítol 1"/>
          <p:cNvSpPr>
            <a:spLocks noGrp="1"/>
          </p:cNvSpPr>
          <p:nvPr>
            <p:ph type="title"/>
          </p:nvPr>
        </p:nvSpPr>
        <p:spPr>
          <a:xfrm>
            <a:off x="399746" y="224265"/>
            <a:ext cx="8331016" cy="734084"/>
          </a:xfrm>
        </p:spPr>
        <p:txBody>
          <a:bodyPr/>
          <a:lstStyle/>
          <a:p>
            <a:r>
              <a:rPr lang="ca-ES" dirty="0"/>
              <a:t>Three-phase systems</a:t>
            </a:r>
          </a:p>
        </p:txBody>
      </p:sp>
      <p:sp>
        <p:nvSpPr>
          <p:cNvPr id="10" name="Rectangle 9"/>
          <p:cNvSpPr/>
          <p:nvPr/>
        </p:nvSpPr>
        <p:spPr>
          <a:xfrm>
            <a:off x="5670790" y="6354635"/>
            <a:ext cx="3554691" cy="307777"/>
          </a:xfrm>
          <a:prstGeom prst="rect">
            <a:avLst/>
          </a:prstGeom>
        </p:spPr>
        <p:txBody>
          <a:bodyPr wrap="none">
            <a:spAutoFit/>
          </a:bodyPr>
          <a:lstStyle/>
          <a:p>
            <a:r>
              <a:rPr lang="ca-ES" sz="1400" dirty="0"/>
              <a:t>Rull, Galceran, Gomis, “Electrical engineering”</a:t>
            </a:r>
            <a:endParaRPr lang="en-US" sz="1400" dirty="0"/>
          </a:p>
        </p:txBody>
      </p:sp>
    </p:spTree>
    <p:extLst>
      <p:ext uri="{BB962C8B-B14F-4D97-AF65-F5344CB8AC3E}">
        <p14:creationId xmlns:p14="http://schemas.microsoft.com/office/powerpoint/2010/main" val="3650550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idor de contingut 2"/>
          <p:cNvSpPr>
            <a:spLocks noGrp="1"/>
          </p:cNvSpPr>
          <p:nvPr>
            <p:ph idx="1"/>
          </p:nvPr>
        </p:nvSpPr>
        <p:spPr/>
        <p:txBody>
          <a:bodyPr/>
          <a:lstStyle/>
          <a:p>
            <a:pPr marL="0" indent="0">
              <a:buNone/>
            </a:pPr>
            <a:r>
              <a:rPr lang="ca-ES" sz="2400" dirty="0"/>
              <a:t>Typically, a three-phase system is created by a three-phase generator and not by three different generators.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489631"/>
            <a:ext cx="4608512" cy="356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2 Rectángulo"/>
              <p:cNvSpPr/>
              <p:nvPr/>
            </p:nvSpPr>
            <p:spPr>
              <a:xfrm>
                <a:off x="395536" y="5046032"/>
                <a:ext cx="1851533" cy="418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a:rPr>
                                <m:t>𝐼</m:t>
                              </m:r>
                            </m:e>
                          </m:bar>
                        </m:e>
                        <m:sub>
                          <m:r>
                            <m:rPr>
                              <m:sty m:val="p"/>
                            </m:rPr>
                            <a:rPr lang="es-ES" i="0">
                              <a:latin typeface="Cambria Math"/>
                            </a:rPr>
                            <m:t>n</m:t>
                          </m:r>
                        </m:sub>
                      </m:sSub>
                      <m:r>
                        <a:rPr lang="es-ES" i="1">
                          <a:latin typeface="Cambria Math"/>
                        </a:rPr>
                        <m:t>=</m:t>
                      </m:r>
                      <m:sSub>
                        <m:sSubPr>
                          <m:ctrlPr>
                            <a:rPr lang="es-ES" i="1">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a:rPr>
                                <m:t>𝐼</m:t>
                              </m:r>
                            </m:e>
                          </m:bar>
                        </m:e>
                        <m:sub>
                          <m:r>
                            <m:rPr>
                              <m:sty m:val="p"/>
                            </m:rPr>
                            <a:rPr lang="es-ES" i="0">
                              <a:latin typeface="Cambria Math"/>
                            </a:rPr>
                            <m:t>a</m:t>
                          </m:r>
                        </m:sub>
                      </m:sSub>
                      <m:r>
                        <a:rPr lang="es-ES" i="1">
                          <a:latin typeface="Cambria Math"/>
                        </a:rPr>
                        <m:t>+</m:t>
                      </m:r>
                      <m:sSub>
                        <m:sSubPr>
                          <m:ctrlPr>
                            <a:rPr lang="es-ES" i="1">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a:rPr>
                                <m:t>𝐼</m:t>
                              </m:r>
                            </m:e>
                          </m:bar>
                        </m:e>
                        <m:sub>
                          <m:r>
                            <m:rPr>
                              <m:sty m:val="p"/>
                            </m:rPr>
                            <a:rPr lang="es-ES" i="0">
                              <a:latin typeface="Cambria Math"/>
                            </a:rPr>
                            <m:t>b</m:t>
                          </m:r>
                        </m:sub>
                      </m:sSub>
                      <m:r>
                        <a:rPr lang="es-ES" i="1">
                          <a:latin typeface="Cambria Math"/>
                        </a:rPr>
                        <m:t>+</m:t>
                      </m:r>
                      <m:sSub>
                        <m:sSubPr>
                          <m:ctrlPr>
                            <a:rPr lang="es-ES" i="1">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a:rPr>
                                <m:t>𝐼</m:t>
                              </m:r>
                            </m:e>
                          </m:bar>
                        </m:e>
                        <m:sub>
                          <m:r>
                            <m:rPr>
                              <m:sty m:val="p"/>
                            </m:rPr>
                            <a:rPr lang="es-ES" i="0">
                              <a:latin typeface="Cambria Math"/>
                            </a:rPr>
                            <m:t>c</m:t>
                          </m:r>
                        </m:sub>
                      </m:sSub>
                    </m:oMath>
                  </m:oMathPara>
                </a14:m>
                <a:endParaRPr lang="es-ES" dirty="0"/>
              </a:p>
            </p:txBody>
          </p:sp>
        </mc:Choice>
        <mc:Fallback xmlns="">
          <p:sp>
            <p:nvSpPr>
              <p:cNvPr id="3" name="2 Rectángulo"/>
              <p:cNvSpPr>
                <a:spLocks noRot="1" noChangeAspect="1" noMove="1" noResize="1" noEditPoints="1" noAdjustHandles="1" noChangeArrowheads="1" noChangeShapeType="1" noTextEdit="1"/>
              </p:cNvSpPr>
              <p:nvPr/>
            </p:nvSpPr>
            <p:spPr>
              <a:xfrm>
                <a:off x="395536" y="5046032"/>
                <a:ext cx="1851533" cy="418063"/>
              </a:xfrm>
              <a:prstGeom prst="rect">
                <a:avLst/>
              </a:prstGeom>
              <a:blipFill>
                <a:blip r:embed="rId4"/>
                <a:stretch>
                  <a:fillRect/>
                </a:stretch>
              </a:blipFill>
            </p:spPr>
            <p:txBody>
              <a:bodyPr/>
              <a:lstStyle/>
              <a:p>
                <a:r>
                  <a:rPr lang="en-US">
                    <a:noFill/>
                  </a:rPr>
                  <a:t> </a:t>
                </a:r>
              </a:p>
            </p:txBody>
          </p:sp>
        </mc:Fallback>
      </mc:AlternateContent>
      <p:sp>
        <p:nvSpPr>
          <p:cNvPr id="10" name="Títol 1"/>
          <p:cNvSpPr>
            <a:spLocks noGrp="1"/>
          </p:cNvSpPr>
          <p:nvPr>
            <p:ph type="title"/>
          </p:nvPr>
        </p:nvSpPr>
        <p:spPr>
          <a:xfrm>
            <a:off x="399746" y="224265"/>
            <a:ext cx="8331016" cy="734084"/>
          </a:xfrm>
        </p:spPr>
        <p:txBody>
          <a:bodyPr/>
          <a:lstStyle/>
          <a:p>
            <a:r>
              <a:rPr lang="ca-ES" dirty="0"/>
              <a:t>Three-phase systems</a:t>
            </a:r>
          </a:p>
        </p:txBody>
      </p:sp>
      <p:sp>
        <p:nvSpPr>
          <p:cNvPr id="11" name="Rectangle 10"/>
          <p:cNvSpPr/>
          <p:nvPr/>
        </p:nvSpPr>
        <p:spPr>
          <a:xfrm>
            <a:off x="5670790" y="6354635"/>
            <a:ext cx="3554691" cy="307777"/>
          </a:xfrm>
          <a:prstGeom prst="rect">
            <a:avLst/>
          </a:prstGeom>
        </p:spPr>
        <p:txBody>
          <a:bodyPr wrap="none">
            <a:spAutoFit/>
          </a:bodyPr>
          <a:lstStyle/>
          <a:p>
            <a:r>
              <a:rPr lang="ca-ES" sz="1400" dirty="0"/>
              <a:t>Rull, Galceran, Gomis, “Electrical engineering”</a:t>
            </a:r>
            <a:endParaRPr lang="en-US" sz="1400" dirty="0"/>
          </a:p>
        </p:txBody>
      </p:sp>
    </p:spTree>
    <p:extLst>
      <p:ext uri="{BB962C8B-B14F-4D97-AF65-F5344CB8AC3E}">
        <p14:creationId xmlns:p14="http://schemas.microsoft.com/office/powerpoint/2010/main" val="1011620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04738"/>
            <a:ext cx="187220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400682"/>
            <a:ext cx="6192688" cy="266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ítol 1"/>
          <p:cNvSpPr>
            <a:spLocks noGrp="1"/>
          </p:cNvSpPr>
          <p:nvPr>
            <p:ph type="title"/>
          </p:nvPr>
        </p:nvSpPr>
        <p:spPr>
          <a:xfrm>
            <a:off x="399746" y="224265"/>
            <a:ext cx="8331016" cy="734084"/>
          </a:xfrm>
        </p:spPr>
        <p:txBody>
          <a:bodyPr/>
          <a:lstStyle/>
          <a:p>
            <a:r>
              <a:rPr lang="ca-ES" dirty="0"/>
              <a:t>Three-phase systems</a:t>
            </a:r>
          </a:p>
        </p:txBody>
      </p:sp>
      <p:sp>
        <p:nvSpPr>
          <p:cNvPr id="5" name="Content Placeholder 4"/>
          <p:cNvSpPr>
            <a:spLocks noGrp="1"/>
          </p:cNvSpPr>
          <p:nvPr>
            <p:ph idx="1"/>
          </p:nvPr>
        </p:nvSpPr>
        <p:spPr/>
        <p:txBody>
          <a:bodyPr/>
          <a:lstStyle/>
          <a:p>
            <a:r>
              <a:rPr lang="es-ES" dirty="0" err="1"/>
              <a:t>Three-phase</a:t>
            </a:r>
            <a:r>
              <a:rPr lang="es-ES" dirty="0"/>
              <a:t> </a:t>
            </a:r>
            <a:r>
              <a:rPr lang="es-ES" dirty="0" err="1"/>
              <a:t>generator</a:t>
            </a:r>
            <a:endParaRPr lang="en-US" dirty="0"/>
          </a:p>
        </p:txBody>
      </p:sp>
      <p:sp>
        <p:nvSpPr>
          <p:cNvPr id="11" name="Rectangle 10"/>
          <p:cNvSpPr/>
          <p:nvPr/>
        </p:nvSpPr>
        <p:spPr>
          <a:xfrm>
            <a:off x="5670790" y="6354635"/>
            <a:ext cx="3554691" cy="307777"/>
          </a:xfrm>
          <a:prstGeom prst="rect">
            <a:avLst/>
          </a:prstGeom>
        </p:spPr>
        <p:txBody>
          <a:bodyPr wrap="none">
            <a:spAutoFit/>
          </a:bodyPr>
          <a:lstStyle/>
          <a:p>
            <a:r>
              <a:rPr lang="ca-ES" sz="1400" dirty="0"/>
              <a:t>Rull, Galceran, Gomis, “Electrical engineering”</a:t>
            </a:r>
            <a:endParaRPr lang="en-US" sz="1400" dirty="0"/>
          </a:p>
        </p:txBody>
      </p:sp>
    </p:spTree>
    <p:extLst>
      <p:ext uri="{BB962C8B-B14F-4D97-AF65-F5344CB8AC3E}">
        <p14:creationId xmlns:p14="http://schemas.microsoft.com/office/powerpoint/2010/main" val="3924948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idor de contingut 2"/>
          <p:cNvSpPr>
            <a:spLocks noGrp="1"/>
          </p:cNvSpPr>
          <p:nvPr>
            <p:ph idx="1"/>
          </p:nvPr>
        </p:nvSpPr>
        <p:spPr/>
        <p:txBody>
          <a:bodyPr/>
          <a:lstStyle/>
          <a:p>
            <a:pPr marL="0" indent="0">
              <a:buNone/>
            </a:pPr>
            <a:r>
              <a:rPr lang="ca-ES" sz="2400" dirty="0"/>
              <a:t>The generator provides a balanced three phase system (the phase-to-neutral voltages are equal).</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887339"/>
            <a:ext cx="2726592" cy="280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2832961"/>
            <a:ext cx="3240360" cy="195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2 Rectángulo"/>
              <p:cNvSpPr/>
              <p:nvPr/>
            </p:nvSpPr>
            <p:spPr>
              <a:xfrm>
                <a:off x="2915816" y="4789242"/>
                <a:ext cx="5886400" cy="6732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a:rPr>
                            <m:t>𝑈</m:t>
                          </m:r>
                        </m:e>
                        <m:sub>
                          <m:r>
                            <m:rPr>
                              <m:sty m:val="p"/>
                            </m:rPr>
                            <a:rPr lang="es-ES" i="0">
                              <a:latin typeface="Cambria Math"/>
                            </a:rPr>
                            <m:t>ab</m:t>
                          </m:r>
                        </m:sub>
                      </m:sSub>
                      <m:r>
                        <a:rPr lang="es-ES" i="1">
                          <a:latin typeface="Cambria Math"/>
                        </a:rPr>
                        <m:t>=</m:t>
                      </m:r>
                      <m:d>
                        <m:dPr>
                          <m:begChr m:val="|"/>
                          <m:endChr m:val="|"/>
                          <m:ctrlPr>
                            <a:rPr lang="es-ES" i="1">
                              <a:latin typeface="Cambria Math" panose="02040503050406030204" pitchFamily="18" charset="0"/>
                            </a:rPr>
                          </m:ctrlPr>
                        </m:dPr>
                        <m:e>
                          <m:sSub>
                            <m:sSubPr>
                              <m:ctrlPr>
                                <a:rPr lang="es-ES" i="1">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a:rPr>
                                    <m:t>𝑈</m:t>
                                  </m:r>
                                </m:e>
                              </m:bar>
                            </m:e>
                            <m:sub>
                              <m:r>
                                <m:rPr>
                                  <m:sty m:val="p"/>
                                </m:rPr>
                                <a:rPr lang="es-ES" i="0">
                                  <a:latin typeface="Cambria Math"/>
                                </a:rPr>
                                <m:t>ab</m:t>
                              </m:r>
                            </m:sub>
                          </m:sSub>
                        </m:e>
                      </m:d>
                      <m:r>
                        <a:rPr lang="es-ES" i="1">
                          <a:latin typeface="Cambria Math"/>
                        </a:rPr>
                        <m:t>=2·</m:t>
                      </m:r>
                      <m:d>
                        <m:dPr>
                          <m:begChr m:val="|"/>
                          <m:endChr m:val="|"/>
                          <m:ctrlPr>
                            <a:rPr lang="es-ES" i="1">
                              <a:latin typeface="Cambria Math" panose="02040503050406030204" pitchFamily="18" charset="0"/>
                            </a:rPr>
                          </m:ctrlPr>
                        </m:dPr>
                        <m:e>
                          <m:sSub>
                            <m:sSubPr>
                              <m:ctrlPr>
                                <a:rPr lang="es-ES" i="1">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a:rPr>
                                    <m:t>𝑈</m:t>
                                  </m:r>
                                </m:e>
                              </m:bar>
                            </m:e>
                            <m:sub>
                              <m:r>
                                <m:rPr>
                                  <m:sty m:val="p"/>
                                </m:rPr>
                                <a:rPr lang="es-ES" i="0">
                                  <a:latin typeface="Cambria Math"/>
                                </a:rPr>
                                <m:t>an</m:t>
                              </m:r>
                            </m:sub>
                          </m:sSub>
                        </m:e>
                      </m:d>
                      <m:r>
                        <a:rPr lang="es-ES" i="1">
                          <a:latin typeface="Cambria Math"/>
                        </a:rPr>
                        <m:t>·</m:t>
                      </m:r>
                      <m:func>
                        <m:funcPr>
                          <m:ctrlPr>
                            <a:rPr lang="es-ES" i="1">
                              <a:latin typeface="Cambria Math" panose="02040503050406030204" pitchFamily="18" charset="0"/>
                            </a:rPr>
                          </m:ctrlPr>
                        </m:funcPr>
                        <m:fName>
                          <m:r>
                            <m:rPr>
                              <m:sty m:val="p"/>
                            </m:rPr>
                            <a:rPr lang="es-ES">
                              <a:latin typeface="Cambria Math"/>
                            </a:rPr>
                            <m:t>cos</m:t>
                          </m:r>
                        </m:fName>
                        <m:e>
                          <m:r>
                            <a:rPr lang="es-ES" i="1">
                              <a:latin typeface="Cambria Math"/>
                            </a:rPr>
                            <m:t>30º</m:t>
                          </m:r>
                        </m:e>
                      </m:func>
                      <m:r>
                        <a:rPr lang="es-ES" i="1">
                          <a:latin typeface="Cambria Math"/>
                        </a:rPr>
                        <m:t>=2</m:t>
                      </m:r>
                      <m:sSub>
                        <m:sSubPr>
                          <m:ctrlPr>
                            <a:rPr lang="es-ES" i="1">
                              <a:latin typeface="Cambria Math" panose="02040503050406030204" pitchFamily="18" charset="0"/>
                            </a:rPr>
                          </m:ctrlPr>
                        </m:sSubPr>
                        <m:e>
                          <m:r>
                            <a:rPr lang="es-ES" b="0" i="1" smtClean="0">
                              <a:latin typeface="Cambria Math"/>
                            </a:rPr>
                            <m:t>·</m:t>
                          </m:r>
                          <m:r>
                            <a:rPr lang="es-ES" i="1">
                              <a:latin typeface="Cambria Math"/>
                            </a:rPr>
                            <m:t>𝑈</m:t>
                          </m:r>
                        </m:e>
                        <m:sub>
                          <m:r>
                            <m:rPr>
                              <m:sty m:val="p"/>
                            </m:rPr>
                            <a:rPr lang="es-ES" i="0">
                              <a:latin typeface="Cambria Math"/>
                            </a:rPr>
                            <m:t>an</m:t>
                          </m:r>
                        </m:sub>
                      </m:sSub>
                      <m:r>
                        <a:rPr lang="es-ES" b="0" i="1" smtClean="0">
                          <a:latin typeface="Cambria Math"/>
                        </a:rPr>
                        <m:t>·</m:t>
                      </m:r>
                      <m:f>
                        <m:fPr>
                          <m:ctrlPr>
                            <a:rPr lang="es-ES" i="1">
                              <a:latin typeface="Cambria Math" panose="02040503050406030204" pitchFamily="18" charset="0"/>
                            </a:rPr>
                          </m:ctrlPr>
                        </m:fPr>
                        <m:num>
                          <m:rad>
                            <m:radPr>
                              <m:degHide m:val="on"/>
                              <m:ctrlPr>
                                <a:rPr lang="es-ES" i="1">
                                  <a:latin typeface="Cambria Math" panose="02040503050406030204" pitchFamily="18" charset="0"/>
                                </a:rPr>
                              </m:ctrlPr>
                            </m:radPr>
                            <m:deg/>
                            <m:e>
                              <m:r>
                                <a:rPr lang="es-ES" i="1">
                                  <a:latin typeface="Cambria Math"/>
                                </a:rPr>
                                <m:t>3</m:t>
                              </m:r>
                            </m:e>
                          </m:rad>
                        </m:num>
                        <m:den>
                          <m:r>
                            <a:rPr lang="es-ES" i="1">
                              <a:latin typeface="Cambria Math"/>
                            </a:rPr>
                            <m:t>2</m:t>
                          </m:r>
                        </m:den>
                      </m:f>
                      <m:r>
                        <a:rPr lang="es-ES" i="1">
                          <a:latin typeface="Cambria Math"/>
                        </a:rPr>
                        <m:t>=</m:t>
                      </m:r>
                      <m:rad>
                        <m:radPr>
                          <m:degHide m:val="on"/>
                          <m:ctrlPr>
                            <a:rPr lang="es-ES" i="1">
                              <a:latin typeface="Cambria Math" panose="02040503050406030204" pitchFamily="18" charset="0"/>
                            </a:rPr>
                          </m:ctrlPr>
                        </m:radPr>
                        <m:deg/>
                        <m:e>
                          <m:r>
                            <a:rPr lang="es-ES" i="1">
                              <a:latin typeface="Cambria Math"/>
                            </a:rPr>
                            <m:t>3</m:t>
                          </m:r>
                        </m:e>
                      </m:rad>
                      <m:r>
                        <a:rPr lang="es-ES" b="0" i="1" smtClean="0">
                          <a:latin typeface="Cambria Math"/>
                        </a:rPr>
                        <m:t>·</m:t>
                      </m:r>
                      <m:sSub>
                        <m:sSubPr>
                          <m:ctrlPr>
                            <a:rPr lang="es-ES" i="1">
                              <a:latin typeface="Cambria Math" panose="02040503050406030204" pitchFamily="18" charset="0"/>
                            </a:rPr>
                          </m:ctrlPr>
                        </m:sSubPr>
                        <m:e>
                          <m:r>
                            <a:rPr lang="es-ES" i="1">
                              <a:latin typeface="Cambria Math"/>
                            </a:rPr>
                            <m:t>𝑈</m:t>
                          </m:r>
                        </m:e>
                        <m:sub>
                          <m:r>
                            <m:rPr>
                              <m:sty m:val="p"/>
                            </m:rPr>
                            <a:rPr lang="es-ES" i="0">
                              <a:latin typeface="Cambria Math"/>
                            </a:rPr>
                            <m:t>an</m:t>
                          </m:r>
                        </m:sub>
                      </m:sSub>
                    </m:oMath>
                  </m:oMathPara>
                </a14:m>
                <a:endParaRPr lang="es-ES" dirty="0"/>
              </a:p>
            </p:txBody>
          </p:sp>
        </mc:Choice>
        <mc:Fallback xmlns="">
          <p:sp>
            <p:nvSpPr>
              <p:cNvPr id="3" name="2 Rectángulo"/>
              <p:cNvSpPr>
                <a:spLocks noRot="1" noChangeAspect="1" noMove="1" noResize="1" noEditPoints="1" noAdjustHandles="1" noChangeArrowheads="1" noChangeShapeType="1" noTextEdit="1"/>
              </p:cNvSpPr>
              <p:nvPr/>
            </p:nvSpPr>
            <p:spPr>
              <a:xfrm>
                <a:off x="2915816" y="4789242"/>
                <a:ext cx="5886400" cy="6732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2521149" y="5679471"/>
                <a:ext cx="3561488" cy="4019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Line</m:t>
                      </m:r>
                      <m:r>
                        <a:rPr lang="es-ES" b="0" i="0" smtClean="0">
                          <a:latin typeface="Cambria Math" panose="02040503050406030204" pitchFamily="18" charset="0"/>
                        </a:rPr>
                        <m:t> </m:t>
                      </m:r>
                      <m:r>
                        <m:rPr>
                          <m:sty m:val="p"/>
                        </m:rPr>
                        <a:rPr lang="es-ES" b="0" i="0" smtClean="0">
                          <a:latin typeface="Cambria Math" panose="02040503050406030204" pitchFamily="18" charset="0"/>
                        </a:rPr>
                        <m:t>voltage</m:t>
                      </m:r>
                      <m:r>
                        <a:rPr lang="es-ES" i="1">
                          <a:latin typeface="Cambria Math"/>
                        </a:rPr>
                        <m:t>= </m:t>
                      </m:r>
                      <m:rad>
                        <m:radPr>
                          <m:degHide m:val="on"/>
                          <m:ctrlPr>
                            <a:rPr lang="es-ES" i="1">
                              <a:latin typeface="Cambria Math" panose="02040503050406030204" pitchFamily="18" charset="0"/>
                            </a:rPr>
                          </m:ctrlPr>
                        </m:radPr>
                        <m:deg/>
                        <m:e>
                          <m:r>
                            <a:rPr lang="es-ES" i="1">
                              <a:latin typeface="Cambria Math"/>
                            </a:rPr>
                            <m:t>3</m:t>
                          </m:r>
                        </m:e>
                      </m:rad>
                      <m:r>
                        <a:rPr lang="es-ES" i="1">
                          <a:latin typeface="Cambria Math"/>
                        </a:rPr>
                        <m:t> </m:t>
                      </m:r>
                      <m:r>
                        <m:rPr>
                          <m:sty m:val="p"/>
                        </m:rPr>
                        <a:rPr lang="es-ES" b="0" i="0" smtClean="0">
                          <a:latin typeface="Cambria Math" panose="02040503050406030204" pitchFamily="18" charset="0"/>
                        </a:rPr>
                        <m:t>Simple</m:t>
                      </m:r>
                      <m:r>
                        <a:rPr lang="es-ES" b="0" i="0" smtClean="0">
                          <a:latin typeface="Cambria Math" panose="02040503050406030204" pitchFamily="18" charset="0"/>
                        </a:rPr>
                        <m:t> </m:t>
                      </m:r>
                      <m:r>
                        <m:rPr>
                          <m:sty m:val="p"/>
                        </m:rPr>
                        <a:rPr lang="es-ES" b="0" i="0" smtClean="0">
                          <a:latin typeface="Cambria Math" panose="02040503050406030204" pitchFamily="18" charset="0"/>
                        </a:rPr>
                        <m:t>voltage</m:t>
                      </m:r>
                    </m:oMath>
                  </m:oMathPara>
                </a14:m>
                <a:endParaRPr lang="es-ES" dirty="0"/>
              </a:p>
            </p:txBody>
          </p:sp>
        </mc:Choice>
        <mc:Fallback xmlns="">
          <p:sp>
            <p:nvSpPr>
              <p:cNvPr id="5" name="4 Rectángulo"/>
              <p:cNvSpPr>
                <a:spLocks noRot="1" noChangeAspect="1" noMove="1" noResize="1" noEditPoints="1" noAdjustHandles="1" noChangeArrowheads="1" noChangeShapeType="1" noTextEdit="1"/>
              </p:cNvSpPr>
              <p:nvPr/>
            </p:nvSpPr>
            <p:spPr>
              <a:xfrm>
                <a:off x="2521149" y="5679471"/>
                <a:ext cx="3561488" cy="401970"/>
              </a:xfrm>
              <a:prstGeom prst="rect">
                <a:avLst/>
              </a:prstGeom>
              <a:blipFill>
                <a:blip r:embed="rId6"/>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622848" y="3388543"/>
                <a:ext cx="2375202" cy="673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ca-ES" i="1">
                          <a:latin typeface="Cambria Math" panose="02040503050406030204" pitchFamily="18" charset="0"/>
                        </a:rPr>
                        <m:t>𝑎</m:t>
                      </m:r>
                      <m:r>
                        <a:rPr lang="ca-ES" i="1">
                          <a:latin typeface="Cambria Math" panose="02040503050406030204" pitchFamily="18" charset="0"/>
                        </a:rPr>
                        <m:t>=</m:t>
                      </m:r>
                      <m:sSup>
                        <m:sSupPr>
                          <m:ctrlPr>
                            <a:rPr lang="ca-ES" i="1">
                              <a:latin typeface="Cambria Math" panose="02040503050406030204" pitchFamily="18" charset="0"/>
                            </a:rPr>
                          </m:ctrlPr>
                        </m:sSupPr>
                        <m:e>
                          <m:r>
                            <a:rPr lang="ca-ES" i="1">
                              <a:latin typeface="Cambria Math" panose="02040503050406030204" pitchFamily="18" charset="0"/>
                            </a:rPr>
                            <m:t>𝑒</m:t>
                          </m:r>
                        </m:e>
                        <m:sup>
                          <m:r>
                            <a:rPr lang="ca-ES" i="1">
                              <a:latin typeface="Cambria Math" panose="02040503050406030204" pitchFamily="18" charset="0"/>
                            </a:rPr>
                            <m:t>𝑗</m:t>
                          </m:r>
                          <m:f>
                            <m:fPr>
                              <m:ctrlPr>
                                <a:rPr lang="ca-ES" i="1">
                                  <a:latin typeface="Cambria Math" panose="02040503050406030204" pitchFamily="18" charset="0"/>
                                </a:rPr>
                              </m:ctrlPr>
                            </m:fPr>
                            <m:num>
                              <m:r>
                                <a:rPr lang="ca-ES" i="1">
                                  <a:latin typeface="Cambria Math" panose="02040503050406030204" pitchFamily="18" charset="0"/>
                                </a:rPr>
                                <m:t>2</m:t>
                              </m:r>
                              <m:r>
                                <m:rPr>
                                  <m:sty m:val="p"/>
                                </m:rPr>
                                <a:rPr lang="ca-ES">
                                  <a:latin typeface="Cambria Math" panose="02040503050406030204" pitchFamily="18" charset="0"/>
                                </a:rPr>
                                <m:t>π</m:t>
                              </m:r>
                            </m:num>
                            <m:den>
                              <m:r>
                                <a:rPr lang="ca-ES" i="1">
                                  <a:latin typeface="Cambria Math" panose="02040503050406030204" pitchFamily="18" charset="0"/>
                                </a:rPr>
                                <m:t>3</m:t>
                              </m:r>
                            </m:den>
                          </m:f>
                        </m:sup>
                      </m:sSup>
                      <m:r>
                        <a:rPr lang="ca-ES" i="1">
                          <a:latin typeface="Cambria Math" panose="02040503050406030204" pitchFamily="18" charset="0"/>
                        </a:rPr>
                        <m:t>=−</m:t>
                      </m:r>
                      <m:f>
                        <m:fPr>
                          <m:ctrlPr>
                            <a:rPr lang="ca-ES" i="1">
                              <a:latin typeface="Cambria Math" panose="02040503050406030204" pitchFamily="18" charset="0"/>
                            </a:rPr>
                          </m:ctrlPr>
                        </m:fPr>
                        <m:num>
                          <m:r>
                            <a:rPr lang="ca-ES" i="1">
                              <a:latin typeface="Cambria Math" panose="02040503050406030204" pitchFamily="18" charset="0"/>
                            </a:rPr>
                            <m:t>1</m:t>
                          </m:r>
                        </m:num>
                        <m:den>
                          <m:r>
                            <a:rPr lang="ca-ES" i="1">
                              <a:latin typeface="Cambria Math" panose="02040503050406030204" pitchFamily="18" charset="0"/>
                            </a:rPr>
                            <m:t>2</m:t>
                          </m:r>
                        </m:den>
                      </m:f>
                      <m:r>
                        <a:rPr lang="ca-ES" i="1">
                          <a:latin typeface="Cambria Math" panose="02040503050406030204" pitchFamily="18" charset="0"/>
                        </a:rPr>
                        <m:t>+</m:t>
                      </m:r>
                      <m:r>
                        <a:rPr lang="ca-ES" i="1">
                          <a:latin typeface="Cambria Math" panose="02040503050406030204" pitchFamily="18" charset="0"/>
                        </a:rPr>
                        <m:t>𝑗</m:t>
                      </m:r>
                      <m:f>
                        <m:fPr>
                          <m:ctrlPr>
                            <a:rPr lang="ca-ES" i="1">
                              <a:latin typeface="Cambria Math" panose="02040503050406030204" pitchFamily="18" charset="0"/>
                            </a:rPr>
                          </m:ctrlPr>
                        </m:fPr>
                        <m:num>
                          <m:rad>
                            <m:radPr>
                              <m:degHide m:val="on"/>
                              <m:ctrlPr>
                                <a:rPr lang="ca-ES" i="1">
                                  <a:latin typeface="Cambria Math" panose="02040503050406030204" pitchFamily="18" charset="0"/>
                                </a:rPr>
                              </m:ctrlPr>
                            </m:radPr>
                            <m:deg/>
                            <m:e>
                              <m:r>
                                <a:rPr lang="ca-ES" i="1">
                                  <a:latin typeface="Cambria Math" panose="02040503050406030204" pitchFamily="18" charset="0"/>
                                </a:rPr>
                                <m:t>3</m:t>
                              </m:r>
                            </m:e>
                          </m:rad>
                        </m:num>
                        <m:den>
                          <m:r>
                            <a:rPr lang="ca-ES" i="1">
                              <a:latin typeface="Cambria Math" panose="02040503050406030204" pitchFamily="18" charset="0"/>
                            </a:rPr>
                            <m:t>2</m:t>
                          </m:r>
                        </m:den>
                      </m:f>
                    </m:oMath>
                  </m:oMathPara>
                </a14:m>
                <a:endParaRPr lang="ca-ES" dirty="0"/>
              </a:p>
            </p:txBody>
          </p:sp>
        </mc:Choice>
        <mc:Fallback xmlns="">
          <p:sp>
            <p:nvSpPr>
              <p:cNvPr id="6" name="Rectangle 5"/>
              <p:cNvSpPr>
                <a:spLocks noRot="1" noChangeAspect="1" noMove="1" noResize="1" noEditPoints="1" noAdjustHandles="1" noChangeArrowheads="1" noChangeShapeType="1" noTextEdit="1"/>
              </p:cNvSpPr>
              <p:nvPr/>
            </p:nvSpPr>
            <p:spPr>
              <a:xfrm>
                <a:off x="6622848" y="3388543"/>
                <a:ext cx="2375202" cy="67326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393684" y="4036615"/>
                <a:ext cx="2604366" cy="673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ca-ES" i="1">
                              <a:latin typeface="Cambria Math" panose="02040503050406030204" pitchFamily="18" charset="0"/>
                            </a:rPr>
                          </m:ctrlPr>
                        </m:sSupPr>
                        <m:e>
                          <m:r>
                            <a:rPr lang="ca-ES" i="1">
                              <a:latin typeface="Cambria Math" panose="02040503050406030204" pitchFamily="18" charset="0"/>
                            </a:rPr>
                            <m:t>𝑎</m:t>
                          </m:r>
                        </m:e>
                        <m:sup>
                          <m:r>
                            <a:rPr lang="ca-ES" i="1">
                              <a:latin typeface="Cambria Math" panose="02040503050406030204" pitchFamily="18" charset="0"/>
                            </a:rPr>
                            <m:t>2</m:t>
                          </m:r>
                        </m:sup>
                      </m:sSup>
                      <m:r>
                        <a:rPr lang="ca-ES" i="1">
                          <a:latin typeface="Cambria Math" panose="02040503050406030204" pitchFamily="18" charset="0"/>
                        </a:rPr>
                        <m:t>=</m:t>
                      </m:r>
                      <m:sSup>
                        <m:sSupPr>
                          <m:ctrlPr>
                            <a:rPr lang="ca-ES" i="1">
                              <a:latin typeface="Cambria Math" panose="02040503050406030204" pitchFamily="18" charset="0"/>
                            </a:rPr>
                          </m:ctrlPr>
                        </m:sSupPr>
                        <m:e>
                          <m:r>
                            <a:rPr lang="ca-ES" i="1">
                              <a:latin typeface="Cambria Math" panose="02040503050406030204" pitchFamily="18" charset="0"/>
                            </a:rPr>
                            <m:t>𝑒</m:t>
                          </m:r>
                        </m:e>
                        <m:sup>
                          <m:r>
                            <a:rPr lang="ca-ES" i="1">
                              <a:latin typeface="Cambria Math" panose="02040503050406030204" pitchFamily="18" charset="0"/>
                            </a:rPr>
                            <m:t>𝑗</m:t>
                          </m:r>
                          <m:r>
                            <a:rPr lang="ca-ES" i="1">
                              <a:latin typeface="Cambria Math" panose="02040503050406030204" pitchFamily="18" charset="0"/>
                            </a:rPr>
                            <m:t>−</m:t>
                          </m:r>
                          <m:f>
                            <m:fPr>
                              <m:ctrlPr>
                                <a:rPr lang="ca-ES" i="1">
                                  <a:latin typeface="Cambria Math" panose="02040503050406030204" pitchFamily="18" charset="0"/>
                                </a:rPr>
                              </m:ctrlPr>
                            </m:fPr>
                            <m:num>
                              <m:r>
                                <a:rPr lang="ca-ES" i="1">
                                  <a:latin typeface="Cambria Math" panose="02040503050406030204" pitchFamily="18" charset="0"/>
                                </a:rPr>
                                <m:t>2</m:t>
                              </m:r>
                              <m:r>
                                <m:rPr>
                                  <m:sty m:val="p"/>
                                </m:rPr>
                                <a:rPr lang="ca-ES">
                                  <a:latin typeface="Cambria Math" panose="02040503050406030204" pitchFamily="18" charset="0"/>
                                </a:rPr>
                                <m:t>π</m:t>
                              </m:r>
                            </m:num>
                            <m:den>
                              <m:r>
                                <a:rPr lang="ca-ES" i="1">
                                  <a:latin typeface="Cambria Math" panose="02040503050406030204" pitchFamily="18" charset="0"/>
                                </a:rPr>
                                <m:t>3</m:t>
                              </m:r>
                            </m:den>
                          </m:f>
                        </m:sup>
                      </m:sSup>
                      <m:r>
                        <a:rPr lang="ca-ES" i="1">
                          <a:latin typeface="Cambria Math" panose="02040503050406030204" pitchFamily="18" charset="0"/>
                        </a:rPr>
                        <m:t>=−</m:t>
                      </m:r>
                      <m:f>
                        <m:fPr>
                          <m:ctrlPr>
                            <a:rPr lang="ca-ES" i="1">
                              <a:latin typeface="Cambria Math" panose="02040503050406030204" pitchFamily="18" charset="0"/>
                            </a:rPr>
                          </m:ctrlPr>
                        </m:fPr>
                        <m:num>
                          <m:r>
                            <a:rPr lang="ca-ES" i="1">
                              <a:latin typeface="Cambria Math" panose="02040503050406030204" pitchFamily="18" charset="0"/>
                            </a:rPr>
                            <m:t>1</m:t>
                          </m:r>
                        </m:num>
                        <m:den>
                          <m:r>
                            <a:rPr lang="ca-ES" i="1">
                              <a:latin typeface="Cambria Math" panose="02040503050406030204" pitchFamily="18" charset="0"/>
                            </a:rPr>
                            <m:t>2</m:t>
                          </m:r>
                        </m:den>
                      </m:f>
                      <m:r>
                        <a:rPr lang="ca-ES" i="1">
                          <a:latin typeface="Cambria Math" panose="02040503050406030204" pitchFamily="18" charset="0"/>
                        </a:rPr>
                        <m:t>−</m:t>
                      </m:r>
                      <m:r>
                        <a:rPr lang="ca-ES" i="1">
                          <a:latin typeface="Cambria Math" panose="02040503050406030204" pitchFamily="18" charset="0"/>
                        </a:rPr>
                        <m:t>𝑗</m:t>
                      </m:r>
                      <m:f>
                        <m:fPr>
                          <m:ctrlPr>
                            <a:rPr lang="ca-ES" i="1">
                              <a:latin typeface="Cambria Math" panose="02040503050406030204" pitchFamily="18" charset="0"/>
                            </a:rPr>
                          </m:ctrlPr>
                        </m:fPr>
                        <m:num>
                          <m:rad>
                            <m:radPr>
                              <m:degHide m:val="on"/>
                              <m:ctrlPr>
                                <a:rPr lang="ca-ES" i="1">
                                  <a:latin typeface="Cambria Math" panose="02040503050406030204" pitchFamily="18" charset="0"/>
                                </a:rPr>
                              </m:ctrlPr>
                            </m:radPr>
                            <m:deg/>
                            <m:e>
                              <m:r>
                                <a:rPr lang="ca-ES" i="1">
                                  <a:latin typeface="Cambria Math" panose="02040503050406030204" pitchFamily="18" charset="0"/>
                                </a:rPr>
                                <m:t>3</m:t>
                              </m:r>
                            </m:e>
                          </m:rad>
                        </m:num>
                        <m:den>
                          <m:r>
                            <a:rPr lang="ca-ES" i="1">
                              <a:latin typeface="Cambria Math" panose="02040503050406030204" pitchFamily="18" charset="0"/>
                            </a:rPr>
                            <m:t>2</m:t>
                          </m:r>
                        </m:den>
                      </m:f>
                    </m:oMath>
                  </m:oMathPara>
                </a14:m>
                <a:endParaRPr lang="ca-ES" dirty="0"/>
              </a:p>
            </p:txBody>
          </p:sp>
        </mc:Choice>
        <mc:Fallback xmlns="">
          <p:sp>
            <p:nvSpPr>
              <p:cNvPr id="7" name="Rectangle 6"/>
              <p:cNvSpPr>
                <a:spLocks noRot="1" noChangeAspect="1" noMove="1" noResize="1" noEditPoints="1" noAdjustHandles="1" noChangeArrowheads="1" noChangeShapeType="1" noTextEdit="1"/>
              </p:cNvSpPr>
              <p:nvPr/>
            </p:nvSpPr>
            <p:spPr>
              <a:xfrm>
                <a:off x="6393684" y="4036615"/>
                <a:ext cx="2604366" cy="673261"/>
              </a:xfrm>
              <a:prstGeom prst="rect">
                <a:avLst/>
              </a:prstGeom>
              <a:blipFill>
                <a:blip r:embed="rId8"/>
                <a:stretch>
                  <a:fillRect/>
                </a:stretch>
              </a:blipFill>
            </p:spPr>
            <p:txBody>
              <a:bodyPr/>
              <a:lstStyle/>
              <a:p>
                <a:r>
                  <a:rPr lang="en-US">
                    <a:noFill/>
                  </a:rPr>
                  <a:t> </a:t>
                </a:r>
              </a:p>
            </p:txBody>
          </p:sp>
        </mc:Fallback>
      </mc:AlternateContent>
      <p:sp>
        <p:nvSpPr>
          <p:cNvPr id="12" name="Títol 1"/>
          <p:cNvSpPr>
            <a:spLocks noGrp="1"/>
          </p:cNvSpPr>
          <p:nvPr>
            <p:ph type="title"/>
          </p:nvPr>
        </p:nvSpPr>
        <p:spPr>
          <a:xfrm>
            <a:off x="399746" y="224265"/>
            <a:ext cx="8331016" cy="734084"/>
          </a:xfrm>
        </p:spPr>
        <p:txBody>
          <a:bodyPr/>
          <a:lstStyle/>
          <a:p>
            <a:r>
              <a:rPr lang="ca-ES" dirty="0"/>
              <a:t>Three-phase systems</a:t>
            </a:r>
          </a:p>
        </p:txBody>
      </p:sp>
      <p:sp>
        <p:nvSpPr>
          <p:cNvPr id="13" name="Rectangle 12"/>
          <p:cNvSpPr/>
          <p:nvPr/>
        </p:nvSpPr>
        <p:spPr>
          <a:xfrm>
            <a:off x="5670790" y="6354635"/>
            <a:ext cx="3554691" cy="307777"/>
          </a:xfrm>
          <a:prstGeom prst="rect">
            <a:avLst/>
          </a:prstGeom>
        </p:spPr>
        <p:txBody>
          <a:bodyPr wrap="none">
            <a:spAutoFit/>
          </a:bodyPr>
          <a:lstStyle/>
          <a:p>
            <a:r>
              <a:rPr lang="ca-ES" sz="1400" dirty="0"/>
              <a:t>Rull, Galceran, Gomis, “Electrical engineering”</a:t>
            </a:r>
            <a:endParaRPr lang="en-US" sz="1400" dirty="0"/>
          </a:p>
        </p:txBody>
      </p:sp>
    </p:spTree>
    <p:extLst>
      <p:ext uri="{BB962C8B-B14F-4D97-AF65-F5344CB8AC3E}">
        <p14:creationId xmlns:p14="http://schemas.microsoft.com/office/powerpoint/2010/main" val="12289523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idor de contingut 2"/>
          <p:cNvSpPr>
            <a:spLocks noGrp="1"/>
          </p:cNvSpPr>
          <p:nvPr>
            <p:ph idx="1"/>
          </p:nvPr>
        </p:nvSpPr>
        <p:spPr/>
        <p:txBody>
          <a:bodyPr>
            <a:normAutofit/>
          </a:bodyPr>
          <a:lstStyle/>
          <a:p>
            <a:pPr marL="0" indent="0">
              <a:buNone/>
            </a:pPr>
            <a:endParaRPr lang="ca-ES" sz="2400" dirty="0"/>
          </a:p>
          <a:p>
            <a:pPr marL="0" indent="0">
              <a:buNone/>
            </a:pPr>
            <a:endParaRPr lang="ca-ES" sz="2400" dirty="0"/>
          </a:p>
          <a:p>
            <a:pPr marL="0" indent="0">
              <a:buNone/>
            </a:pPr>
            <a:endParaRPr lang="ca-ES" sz="2400" dirty="0"/>
          </a:p>
          <a:p>
            <a:pPr marL="0" indent="0">
              <a:buNone/>
            </a:pPr>
            <a:endParaRPr lang="ca-ES" sz="2400" dirty="0"/>
          </a:p>
          <a:p>
            <a:pPr marL="0" indent="0">
              <a:buNone/>
            </a:pPr>
            <a:endParaRPr lang="ca-ES" sz="2400" dirty="0"/>
          </a:p>
          <a:p>
            <a:pPr marL="0" indent="0">
              <a:buNone/>
            </a:pPr>
            <a:endParaRPr lang="ca-ES" sz="2400" dirty="0"/>
          </a:p>
          <a:p>
            <a:pPr marL="0" indent="0">
              <a:buNone/>
            </a:pPr>
            <a:endParaRPr lang="ca-ES" sz="2400" dirty="0"/>
          </a:p>
          <a:p>
            <a:pPr marL="0" indent="0">
              <a:buNone/>
            </a:pPr>
            <a:endParaRPr lang="ca-ES" sz="2400" dirty="0"/>
          </a:p>
          <a:p>
            <a:pPr marL="0" indent="0">
              <a:buNone/>
            </a:pPr>
            <a:endParaRPr lang="ca-ES" sz="2400" dirty="0"/>
          </a:p>
          <a:p>
            <a:pPr marL="0" indent="0">
              <a:buNone/>
            </a:pPr>
            <a:r>
              <a:rPr lang="ca-ES" sz="2400" dirty="0"/>
              <a:t>The nominal voltage of a three-phase system is the line voltage!</a:t>
            </a:r>
          </a:p>
        </p:txBody>
      </p:sp>
      <p:sp>
        <p:nvSpPr>
          <p:cNvPr id="4" name="Contenidor de número de diapositiva 3"/>
          <p:cNvSpPr>
            <a:spLocks noGrp="1"/>
          </p:cNvSpPr>
          <p:nvPr>
            <p:ph type="sldNum" sz="quarter" idx="4294967295"/>
          </p:nvPr>
        </p:nvSpPr>
        <p:spPr/>
        <p:txBody>
          <a:bodyPr/>
          <a:lstStyle/>
          <a:p>
            <a:fld id="{C3870C71-D9C7-4F63-87DB-DB253727DEBB}" type="slidenum">
              <a:rPr lang="ca-ES" smtClean="0">
                <a:solidFill>
                  <a:srgbClr val="000000"/>
                </a:solidFill>
              </a:rPr>
              <a:pPr/>
              <a:t>35</a:t>
            </a:fld>
            <a:endParaRPr lang="ca-ES" dirty="0">
              <a:solidFill>
                <a:srgbClr val="000000"/>
              </a:solidFill>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2360484"/>
            <a:ext cx="2088233" cy="21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809" y="1689236"/>
            <a:ext cx="572960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ítol 1"/>
          <p:cNvSpPr>
            <a:spLocks noGrp="1"/>
          </p:cNvSpPr>
          <p:nvPr>
            <p:ph type="title"/>
          </p:nvPr>
        </p:nvSpPr>
        <p:spPr>
          <a:xfrm>
            <a:off x="399746" y="224265"/>
            <a:ext cx="8331016" cy="734084"/>
          </a:xfrm>
        </p:spPr>
        <p:txBody>
          <a:bodyPr/>
          <a:lstStyle/>
          <a:p>
            <a:r>
              <a:rPr lang="ca-ES" dirty="0"/>
              <a:t>Three-phase systems</a:t>
            </a:r>
          </a:p>
        </p:txBody>
      </p:sp>
    </p:spTree>
    <p:extLst>
      <p:ext uri="{BB962C8B-B14F-4D97-AF65-F5344CB8AC3E}">
        <p14:creationId xmlns:p14="http://schemas.microsoft.com/office/powerpoint/2010/main" val="3942592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flipH="1" flipV="1">
            <a:off x="5534682" y="2993928"/>
            <a:ext cx="2780721" cy="3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85851" y="1590632"/>
            <a:ext cx="0" cy="2700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itle 1"/>
          <p:cNvSpPr>
            <a:spLocks noGrp="1"/>
          </p:cNvSpPr>
          <p:nvPr>
            <p:ph type="title"/>
          </p:nvPr>
        </p:nvSpPr>
        <p:spPr/>
        <p:txBody>
          <a:bodyPr/>
          <a:lstStyle/>
          <a:p>
            <a:r>
              <a:rPr lang="en-US" dirty="0"/>
              <a:t>Three-phase systems</a:t>
            </a:r>
          </a:p>
        </p:txBody>
      </p:sp>
      <p:sp>
        <p:nvSpPr>
          <p:cNvPr id="54" name="Rectangle 53"/>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55"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s-ES" sz="2000" dirty="0" err="1"/>
              <a:t>Voltages</a:t>
            </a:r>
            <a:endParaRPr lang="en-US" sz="2000" dirty="0"/>
          </a:p>
        </p:txBody>
      </p:sp>
      <p:sp>
        <p:nvSpPr>
          <p:cNvPr id="56" name="Rectangle 55"/>
          <p:cNvSpPr/>
          <p:nvPr/>
        </p:nvSpPr>
        <p:spPr>
          <a:xfrm>
            <a:off x="-543807" y="1430367"/>
            <a:ext cx="9145016" cy="707886"/>
          </a:xfrm>
          <a:prstGeom prst="rect">
            <a:avLst/>
          </a:prstGeom>
        </p:spPr>
        <p:txBody>
          <a:bodyPr wrap="square">
            <a:spAutoFit/>
          </a:bodyPr>
          <a:lstStyle/>
          <a:p>
            <a:pPr marL="1274762" lvl="1" indent="-285750">
              <a:buFont typeface="Arial" panose="020B0604020202020204" pitchFamily="34" charset="0"/>
              <a:buChar char="•"/>
            </a:pPr>
            <a:r>
              <a:rPr lang="en-US" sz="2000" dirty="0"/>
              <a:t>Then, we can write the following relations</a:t>
            </a:r>
          </a:p>
          <a:p>
            <a:pPr marL="1731962" lvl="2" indent="-285750">
              <a:buFont typeface="Arial" panose="020B0604020202020204" pitchFamily="34" charset="0"/>
              <a:buChar char="•"/>
            </a:pPr>
            <a:endParaRPr lang="en-US" sz="2000" dirty="0"/>
          </a:p>
        </p:txBody>
      </p:sp>
      <p:cxnSp>
        <p:nvCxnSpPr>
          <p:cNvPr id="17" name="Straight Arrow Connector 16"/>
          <p:cNvCxnSpPr/>
          <p:nvPr/>
        </p:nvCxnSpPr>
        <p:spPr>
          <a:xfrm>
            <a:off x="6195409" y="1871333"/>
            <a:ext cx="1905000" cy="1125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193920" y="1895552"/>
            <a:ext cx="17780" cy="2215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193920" y="2985869"/>
            <a:ext cx="1887220" cy="11249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6816220" y="2993219"/>
            <a:ext cx="126492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76140" y="1865459"/>
            <a:ext cx="640080" cy="112776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176140" y="2993219"/>
            <a:ext cx="640080" cy="11176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58404" y="2946229"/>
            <a:ext cx="79278" cy="792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6808976" y="2729824"/>
                <a:ext cx="189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808976" y="2729824"/>
                <a:ext cx="189924" cy="276999"/>
              </a:xfrm>
              <a:prstGeom prst="rect">
                <a:avLst/>
              </a:prstGeom>
              <a:blipFill>
                <a:blip r:embed="rId3"/>
                <a:stretch>
                  <a:fillRect l="-19355" r="-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037901" y="2669230"/>
                <a:ext cx="3916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𝑎𝑛</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037901" y="2669230"/>
                <a:ext cx="391646" cy="276999"/>
              </a:xfrm>
              <a:prstGeom prst="rect">
                <a:avLst/>
              </a:prstGeom>
              <a:blipFill>
                <a:blip r:embed="rId4"/>
                <a:stretch>
                  <a:fillRect l="-7813" r="-3125"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32556" y="2443065"/>
                <a:ext cx="3708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𝑐𝑛</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232556" y="2443065"/>
                <a:ext cx="370807" cy="276999"/>
              </a:xfrm>
              <a:prstGeom prst="rect">
                <a:avLst/>
              </a:prstGeom>
              <a:blipFill>
                <a:blip r:embed="rId5"/>
                <a:stretch>
                  <a:fillRect l="-8197" r="-327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229480" y="3077986"/>
                <a:ext cx="3981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𝑏𝑛</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229480" y="3077986"/>
                <a:ext cx="398121" cy="276999"/>
              </a:xfrm>
              <a:prstGeom prst="rect">
                <a:avLst/>
              </a:prstGeom>
              <a:blipFill>
                <a:blip r:embed="rId6"/>
                <a:stretch>
                  <a:fillRect l="-7692" r="-769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067729" y="2111857"/>
                <a:ext cx="3688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𝑐𝑎</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067729" y="2111857"/>
                <a:ext cx="368819" cy="276999"/>
              </a:xfrm>
              <a:prstGeom prst="rect">
                <a:avLst/>
              </a:prstGeom>
              <a:blipFill>
                <a:blip r:embed="rId7"/>
                <a:stretch>
                  <a:fillRect l="-8197" r="-1639"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811164" y="2546004"/>
                <a:ext cx="3765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𝑏𝑐</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5811164" y="2546004"/>
                <a:ext cx="376513" cy="276999"/>
              </a:xfrm>
              <a:prstGeom prst="rect">
                <a:avLst/>
              </a:prstGeom>
              <a:blipFill>
                <a:blip r:embed="rId8"/>
                <a:stretch>
                  <a:fillRect l="-8065" r="-645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068927" y="3519100"/>
                <a:ext cx="3965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𝑎𝑏</m:t>
                          </m:r>
                        </m:sub>
                      </m:sSub>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7068927" y="3519100"/>
                <a:ext cx="396519" cy="276999"/>
              </a:xfrm>
              <a:prstGeom prst="rect">
                <a:avLst/>
              </a:prstGeom>
              <a:blipFill>
                <a:blip r:embed="rId9"/>
                <a:stretch>
                  <a:fillRect l="-7692" r="-6154"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103489" y="2729245"/>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8103489" y="2729245"/>
                <a:ext cx="186782" cy="276999"/>
              </a:xfrm>
              <a:prstGeom prst="rect">
                <a:avLst/>
              </a:prstGeom>
              <a:blipFill>
                <a:blip r:embed="rId10"/>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981771" y="1606547"/>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981771" y="1606547"/>
                <a:ext cx="166006" cy="276999"/>
              </a:xfrm>
              <a:prstGeom prst="rect">
                <a:avLst/>
              </a:prstGeom>
              <a:blipFill>
                <a:blip r:embed="rId11"/>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993001" y="4050197"/>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5993001" y="4050197"/>
                <a:ext cx="182999" cy="276999"/>
              </a:xfrm>
              <a:prstGeom prst="rect">
                <a:avLst/>
              </a:prstGeom>
              <a:blipFill>
                <a:blip r:embed="rId1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451388" y="3025507"/>
                <a:ext cx="32483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30</m:t>
                          </m:r>
                        </m:e>
                        <m:sup>
                          <m:r>
                            <m:rPr>
                              <m:sty m:val="p"/>
                            </m:rPr>
                            <a:rPr lang="en-US" sz="1400" b="0" i="0" smtClean="0">
                              <a:latin typeface="Cambria Math" panose="02040503050406030204" pitchFamily="18" charset="0"/>
                            </a:rPr>
                            <m:t>o</m:t>
                          </m:r>
                        </m:sup>
                      </m:sSup>
                    </m:oMath>
                  </m:oMathPara>
                </a14:m>
                <a:endParaRPr lang="en-US"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7451388" y="3025507"/>
                <a:ext cx="324833" cy="215444"/>
              </a:xfrm>
              <a:prstGeom prst="rect">
                <a:avLst/>
              </a:prstGeom>
              <a:blipFill>
                <a:blip r:embed="rId13"/>
                <a:stretch>
                  <a:fillRect l="-12963" b="-2778"/>
                </a:stretch>
              </a:blipFill>
            </p:spPr>
            <p:txBody>
              <a:bodyPr/>
              <a:lstStyle/>
              <a:p>
                <a:r>
                  <a:rPr lang="en-US">
                    <a:noFill/>
                  </a:rPr>
                  <a:t> </a:t>
                </a:r>
              </a:p>
            </p:txBody>
          </p:sp>
        </mc:Fallback>
      </mc:AlternateContent>
      <p:cxnSp>
        <p:nvCxnSpPr>
          <p:cNvPr id="5" name="Straight Connector 4"/>
          <p:cNvCxnSpPr/>
          <p:nvPr/>
        </p:nvCxnSpPr>
        <p:spPr>
          <a:xfrm flipV="1">
            <a:off x="4572000" y="1870583"/>
            <a:ext cx="0" cy="4521402"/>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14"/>
          <a:stretch>
            <a:fillRect/>
          </a:stretch>
        </p:blipFill>
        <p:spPr>
          <a:xfrm>
            <a:off x="398694" y="1696364"/>
            <a:ext cx="4147550" cy="2065762"/>
          </a:xfrm>
          <a:prstGeom prst="rect">
            <a:avLst/>
          </a:prstGeom>
        </p:spPr>
      </p:pic>
      <mc:AlternateContent xmlns:mc="http://schemas.openxmlformats.org/markup-compatibility/2006" xmlns:a14="http://schemas.microsoft.com/office/drawing/2010/main">
        <mc:Choice Requires="a14">
          <p:sp>
            <p:nvSpPr>
              <p:cNvPr id="37" name="TextBox 36"/>
              <p:cNvSpPr txBox="1"/>
              <p:nvPr/>
            </p:nvSpPr>
            <p:spPr>
              <a:xfrm>
                <a:off x="1027475" y="4533934"/>
                <a:ext cx="2056589" cy="3096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𝑣</m:t>
                          </m:r>
                        </m:e>
                        <m:sub>
                          <m:r>
                            <a:rPr lang="es-ES" b="0" i="1" smtClean="0">
                              <a:latin typeface="Cambria Math" panose="02040503050406030204" pitchFamily="18" charset="0"/>
                            </a:rPr>
                            <m:t>𝑎</m:t>
                          </m:r>
                          <m:r>
                            <a:rPr lang="en-US" b="0" i="1" smtClean="0">
                              <a:latin typeface="Cambria Math" panose="02040503050406030204" pitchFamily="18" charset="0"/>
                            </a:rPr>
                            <m:t>𝑛</m:t>
                          </m:r>
                        </m:sub>
                      </m:sSub>
                      <m:r>
                        <a:rPr lang="es-E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m:t>
                      </m:r>
                      <m:r>
                        <a:rPr lang="es-ES" b="0" i="1" smtClean="0">
                          <a:latin typeface="Cambria Math" panose="02040503050406030204" pitchFamily="18" charset="0"/>
                        </a:rPr>
                        <m:t>𝑉</m:t>
                      </m:r>
                      <m:r>
                        <a:rPr lang="es-ES" b="0" i="1" smtClean="0">
                          <a:latin typeface="Cambria Math" panose="02040503050406030204" pitchFamily="18" charset="0"/>
                        </a:rPr>
                        <m:t> </m:t>
                      </m:r>
                      <m:r>
                        <m:rPr>
                          <m:sty m:val="p"/>
                        </m:rPr>
                        <a:rPr lang="es-ES" b="0" i="1" smtClean="0">
                          <a:latin typeface="Cambria Math" panose="02040503050406030204" pitchFamily="18" charset="0"/>
                        </a:rPr>
                        <m:t>cos</m:t>
                      </m:r>
                      <m:r>
                        <a:rPr lang="es-ES" b="0" i="1" smtClean="0">
                          <a:latin typeface="Cambria Math" panose="02040503050406030204" pitchFamily="18" charset="0"/>
                        </a:rPr>
                        <m:t> (</m:t>
                      </m:r>
                      <m:r>
                        <a:rPr lang="es-ES" b="0" i="1" smtClean="0">
                          <a:latin typeface="Cambria Math" panose="02040503050406030204" pitchFamily="18" charset="0"/>
                        </a:rPr>
                        <m:t>𝜔</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1027475" y="4533934"/>
                <a:ext cx="2056589" cy="309637"/>
              </a:xfrm>
              <a:prstGeom prst="rect">
                <a:avLst/>
              </a:prstGeom>
              <a:blipFill>
                <a:blip r:embed="rId15"/>
                <a:stretch>
                  <a:fillRect l="-1187" r="-3858"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027475" y="4899821"/>
                <a:ext cx="2719141"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𝑣</m:t>
                          </m:r>
                        </m:e>
                        <m:sub>
                          <m:r>
                            <a:rPr lang="es-ES" b="0" i="1" smtClean="0">
                              <a:latin typeface="Cambria Math" panose="02040503050406030204" pitchFamily="18" charset="0"/>
                            </a:rPr>
                            <m:t>𝑏</m:t>
                          </m:r>
                          <m:r>
                            <a:rPr lang="en-US" b="0" i="1" smtClean="0">
                              <a:latin typeface="Cambria Math" panose="02040503050406030204" pitchFamily="18" charset="0"/>
                            </a:rPr>
                            <m:t>𝑛</m:t>
                          </m:r>
                        </m:sub>
                      </m:sSub>
                      <m:r>
                        <a:rPr lang="es-E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b="0" i="1" smtClean="0">
                          <a:latin typeface="Cambria Math" panose="02040503050406030204" pitchFamily="18" charset="0"/>
                        </a:rPr>
                        <m:t> </m:t>
                      </m:r>
                      <m:r>
                        <a:rPr lang="es-ES" b="0" i="1" smtClean="0">
                          <a:latin typeface="Cambria Math" panose="02040503050406030204" pitchFamily="18" charset="0"/>
                        </a:rPr>
                        <m:t>𝑉</m:t>
                      </m:r>
                      <m:r>
                        <a:rPr lang="es-ES" b="0" i="1" smtClean="0">
                          <a:latin typeface="Cambria Math" panose="02040503050406030204" pitchFamily="18" charset="0"/>
                        </a:rPr>
                        <m:t> </m:t>
                      </m:r>
                      <m:r>
                        <m:rPr>
                          <m:sty m:val="p"/>
                        </m:rPr>
                        <a:rPr lang="es-ES" b="0" i="1" smtClean="0">
                          <a:latin typeface="Cambria Math" panose="02040503050406030204" pitchFamily="18" charset="0"/>
                        </a:rPr>
                        <m:t>cos</m:t>
                      </m:r>
                      <m:r>
                        <a:rPr lang="es-ES" b="0" i="1" smtClean="0">
                          <a:latin typeface="Cambria Math" panose="02040503050406030204" pitchFamily="18" charset="0"/>
                        </a:rPr>
                        <m:t> </m:t>
                      </m:r>
                      <m:d>
                        <m:dPr>
                          <m:ctrlPr>
                            <a:rPr lang="es-ES" b="0" i="1" smtClean="0">
                              <a:latin typeface="Cambria Math" panose="02040503050406030204" pitchFamily="18" charset="0"/>
                            </a:rPr>
                          </m:ctrlPr>
                        </m:dPr>
                        <m:e>
                          <m:r>
                            <a:rPr lang="es-ES" b="0" i="1" smtClean="0">
                              <a:latin typeface="Cambria Math" panose="02040503050406030204" pitchFamily="18" charset="0"/>
                            </a:rPr>
                            <m:t>𝜔</m:t>
                          </m:r>
                          <m:r>
                            <a:rPr lang="es-ES" b="0" i="1" smtClean="0">
                              <a:latin typeface="Cambria Math" panose="02040503050406030204" pitchFamily="18" charset="0"/>
                            </a:rPr>
                            <m:t>𝑡</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2</m:t>
                              </m:r>
                              <m:r>
                                <a:rPr lang="es-ES" b="0" i="1" smtClean="0">
                                  <a:latin typeface="Cambria Math" panose="02040503050406030204" pitchFamily="18" charset="0"/>
                                </a:rPr>
                                <m:t>𝜋</m:t>
                              </m:r>
                            </m:num>
                            <m:den>
                              <m:r>
                                <a:rPr lang="es-ES" b="0" i="1" smtClean="0">
                                  <a:latin typeface="Cambria Math" panose="02040503050406030204" pitchFamily="18" charset="0"/>
                                </a:rPr>
                                <m:t>3</m:t>
                              </m:r>
                            </m:den>
                          </m:f>
                        </m:e>
                      </m:d>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1027475" y="4899821"/>
                <a:ext cx="2719141" cy="62235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27475" y="5538539"/>
                <a:ext cx="2580898"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𝑣</m:t>
                          </m:r>
                        </m:e>
                        <m:sub>
                          <m:r>
                            <a:rPr lang="es-ES" b="0" i="1" smtClean="0">
                              <a:latin typeface="Cambria Math" panose="02040503050406030204" pitchFamily="18" charset="0"/>
                            </a:rPr>
                            <m:t>𝑐</m:t>
                          </m:r>
                          <m:r>
                            <a:rPr lang="en-US" b="0" i="1" smtClean="0">
                              <a:latin typeface="Cambria Math" panose="02040503050406030204" pitchFamily="18" charset="0"/>
                            </a:rPr>
                            <m:t>𝑛</m:t>
                          </m:r>
                        </m:sub>
                      </m:sSub>
                      <m:r>
                        <a:rPr lang="es-E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b="0" i="1" smtClean="0">
                          <a:latin typeface="Cambria Math" panose="02040503050406030204" pitchFamily="18" charset="0"/>
                        </a:rPr>
                        <m:t> </m:t>
                      </m:r>
                      <m:r>
                        <a:rPr lang="es-ES" b="0" i="1" smtClean="0">
                          <a:latin typeface="Cambria Math" panose="02040503050406030204" pitchFamily="18" charset="0"/>
                        </a:rPr>
                        <m:t>𝑉</m:t>
                      </m:r>
                      <m:r>
                        <a:rPr lang="es-ES" b="0" i="1" smtClean="0">
                          <a:latin typeface="Cambria Math" panose="02040503050406030204" pitchFamily="18" charset="0"/>
                        </a:rPr>
                        <m:t> </m:t>
                      </m:r>
                      <m:r>
                        <m:rPr>
                          <m:sty m:val="p"/>
                        </m:rPr>
                        <a:rPr lang="es-ES" b="0" i="1" smtClean="0">
                          <a:latin typeface="Cambria Math" panose="02040503050406030204" pitchFamily="18" charset="0"/>
                        </a:rPr>
                        <m:t>cos</m:t>
                      </m:r>
                      <m:r>
                        <a:rPr lang="es-ES" b="0" i="1" smtClean="0">
                          <a:latin typeface="Cambria Math" panose="02040503050406030204" pitchFamily="18" charset="0"/>
                        </a:rPr>
                        <m:t> (</m:t>
                      </m:r>
                      <m:r>
                        <a:rPr lang="es-ES" b="0" i="1" smtClean="0">
                          <a:latin typeface="Cambria Math" panose="02040503050406030204" pitchFamily="18" charset="0"/>
                        </a:rPr>
                        <m:t>𝜔</m:t>
                      </m:r>
                      <m:r>
                        <a:rPr lang="es-ES" b="0" i="1" smtClean="0">
                          <a:latin typeface="Cambria Math" panose="02040503050406030204" pitchFamily="18" charset="0"/>
                        </a:rPr>
                        <m:t>𝑡</m:t>
                      </m:r>
                      <m:r>
                        <a:rPr lang="es-ES" b="0" i="1" smtClean="0">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r>
                            <a:rPr lang="es-ES" i="1">
                              <a:latin typeface="Cambria Math" panose="02040503050406030204" pitchFamily="18" charset="0"/>
                            </a:rPr>
                            <m:t>𝜋</m:t>
                          </m:r>
                        </m:num>
                        <m:den>
                          <m:r>
                            <a:rPr lang="es-ES" i="1">
                              <a:latin typeface="Cambria Math" panose="02040503050406030204" pitchFamily="18" charset="0"/>
                            </a:rPr>
                            <m:t>3</m:t>
                          </m:r>
                        </m:den>
                      </m:f>
                      <m:r>
                        <a:rPr lang="es-ES" b="0" i="1" smtClean="0">
                          <a:latin typeface="Cambria Math" panose="02040503050406030204" pitchFamily="18" charset="0"/>
                        </a:rPr>
                        <m:t>)</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1027475" y="5538539"/>
                <a:ext cx="2580898" cy="5203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513731" y="4543713"/>
                <a:ext cx="1282851" cy="2900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panose="02040503050406030204" pitchFamily="18" charset="0"/>
                                </a:rPr>
                                <m:t>𝑉</m:t>
                              </m:r>
                            </m:e>
                          </m:bar>
                        </m:e>
                        <m:sub>
                          <m:r>
                            <a:rPr lang="es-ES" i="1">
                              <a:latin typeface="Cambria Math" panose="02040503050406030204" pitchFamily="18" charset="0"/>
                            </a:rPr>
                            <m:t> </m:t>
                          </m:r>
                          <m:r>
                            <a:rPr lang="es-ES" b="0" i="1" smtClean="0">
                              <a:latin typeface="Cambria Math" panose="02040503050406030204" pitchFamily="18" charset="0"/>
                            </a:rPr>
                            <m:t> </m:t>
                          </m:r>
                          <m:r>
                            <a:rPr lang="es-ES" i="1">
                              <a:latin typeface="Cambria Math" panose="02040503050406030204" pitchFamily="18" charset="0"/>
                            </a:rPr>
                            <m:t>𝑎𝑛</m:t>
                          </m:r>
                        </m:sub>
                      </m:sSub>
                      <m:r>
                        <a:rPr lang="es-ES" b="0" i="1" smtClean="0">
                          <a:latin typeface="Cambria Math" panose="02040503050406030204" pitchFamily="18" charset="0"/>
                        </a:rPr>
                        <m:t>=</m:t>
                      </m:r>
                      <m:r>
                        <a:rPr lang="en-US" i="1" smtClean="0">
                          <a:latin typeface="Cambria Math" panose="02040503050406030204" pitchFamily="18" charset="0"/>
                        </a:rPr>
                        <m:t>𝑉</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0</m:t>
                          </m:r>
                        </m:e>
                        <m:sup>
                          <m:r>
                            <a:rPr lang="es-ES" b="0" i="1" smtClean="0">
                              <a:latin typeface="Cambria Math" panose="02040503050406030204" pitchFamily="18" charset="0"/>
                              <a:ea typeface="Cambria Math" panose="02040503050406030204" pitchFamily="18" charset="0"/>
                            </a:rPr>
                            <m:t>𝑜</m:t>
                          </m:r>
                        </m:sup>
                      </m:sSup>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513731" y="4543713"/>
                <a:ext cx="1282851" cy="290079"/>
              </a:xfrm>
              <a:prstGeom prst="rect">
                <a:avLst/>
              </a:prstGeom>
              <a:blipFill>
                <a:blip r:embed="rId18"/>
                <a:stretch>
                  <a:fillRect l="-3791" r="-47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513731" y="5065957"/>
                <a:ext cx="1782411" cy="2900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panose="02040503050406030204" pitchFamily="18" charset="0"/>
                                </a:rPr>
                                <m:t>𝑉</m:t>
                              </m:r>
                            </m:e>
                          </m:bar>
                        </m:e>
                        <m:sub>
                          <m:r>
                            <a:rPr lang="es-ES" i="1">
                              <a:latin typeface="Cambria Math" panose="02040503050406030204" pitchFamily="18" charset="0"/>
                            </a:rPr>
                            <m:t> </m:t>
                          </m:r>
                          <m:r>
                            <a:rPr lang="es-ES" b="0" i="1" smtClean="0">
                              <a:latin typeface="Cambria Math" panose="02040503050406030204" pitchFamily="18" charset="0"/>
                            </a:rPr>
                            <m:t> </m:t>
                          </m:r>
                          <m:r>
                            <a:rPr lang="es-ES" b="0" i="1" smtClean="0">
                              <a:latin typeface="Cambria Math" panose="02040503050406030204" pitchFamily="18" charset="0"/>
                            </a:rPr>
                            <m:t>𝑏𝑛</m:t>
                          </m:r>
                        </m:sub>
                      </m:sSub>
                      <m:r>
                        <a:rPr lang="es-ES" b="0" i="1" smtClean="0">
                          <a:latin typeface="Cambria Math" panose="02040503050406030204" pitchFamily="18" charset="0"/>
                        </a:rPr>
                        <m:t>=</m:t>
                      </m:r>
                      <m:r>
                        <a:rPr lang="en-US" i="1" smtClean="0">
                          <a:latin typeface="Cambria Math" panose="02040503050406030204" pitchFamily="18" charset="0"/>
                        </a:rPr>
                        <m:t>𝑉</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−120</m:t>
                          </m:r>
                        </m:e>
                        <m:sup>
                          <m:r>
                            <a:rPr lang="es-ES" b="0" i="1" smtClean="0">
                              <a:latin typeface="Cambria Math" panose="02040503050406030204" pitchFamily="18" charset="0"/>
                              <a:ea typeface="Cambria Math" panose="02040503050406030204" pitchFamily="18" charset="0"/>
                            </a:rPr>
                            <m:t>𝑜</m:t>
                          </m:r>
                        </m:sup>
                      </m:sSup>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5513731" y="5065957"/>
                <a:ext cx="1782411" cy="290079"/>
              </a:xfrm>
              <a:prstGeom prst="rect">
                <a:avLst/>
              </a:prstGeom>
              <a:blipFill>
                <a:blip r:embed="rId19"/>
                <a:stretch>
                  <a:fillRect l="-2389"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513731" y="5653699"/>
                <a:ext cx="1742913" cy="2900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bar>
                            <m:barPr>
                              <m:ctrlPr>
                                <a:rPr lang="es-ES" i="1">
                                  <a:latin typeface="Cambria Math" panose="02040503050406030204" pitchFamily="18" charset="0"/>
                                </a:rPr>
                              </m:ctrlPr>
                            </m:barPr>
                            <m:e>
                              <m:r>
                                <a:rPr lang="es-ES" i="1">
                                  <a:latin typeface="Cambria Math" panose="02040503050406030204" pitchFamily="18" charset="0"/>
                                </a:rPr>
                                <m:t>𝑉</m:t>
                              </m:r>
                            </m:e>
                          </m:bar>
                        </m:e>
                        <m:sub>
                          <m:r>
                            <a:rPr lang="es-ES" i="1">
                              <a:latin typeface="Cambria Math" panose="02040503050406030204" pitchFamily="18" charset="0"/>
                            </a:rPr>
                            <m:t> </m:t>
                          </m:r>
                          <m:r>
                            <a:rPr lang="es-ES" b="0" i="1" smtClean="0">
                              <a:latin typeface="Cambria Math" panose="02040503050406030204" pitchFamily="18" charset="0"/>
                            </a:rPr>
                            <m:t> </m:t>
                          </m:r>
                          <m:r>
                            <a:rPr lang="es-ES" b="0" i="1" smtClean="0">
                              <a:latin typeface="Cambria Math" panose="02040503050406030204" pitchFamily="18" charset="0"/>
                            </a:rPr>
                            <m:t>𝑐𝑛</m:t>
                          </m:r>
                        </m:sub>
                      </m:sSub>
                      <m:r>
                        <a:rPr lang="es-ES" b="0" i="1" smtClean="0">
                          <a:latin typeface="Cambria Math" panose="02040503050406030204" pitchFamily="18" charset="0"/>
                        </a:rPr>
                        <m:t>=</m:t>
                      </m:r>
                      <m:r>
                        <a:rPr lang="en-US" i="1" smtClean="0">
                          <a:latin typeface="Cambria Math" panose="02040503050406030204" pitchFamily="18" charset="0"/>
                        </a:rPr>
                        <m:t>𝑉</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+120</m:t>
                          </m:r>
                        </m:e>
                        <m:sup>
                          <m:r>
                            <a:rPr lang="es-ES" b="0" i="1" smtClean="0">
                              <a:latin typeface="Cambria Math" panose="02040503050406030204" pitchFamily="18" charset="0"/>
                              <a:ea typeface="Cambria Math" panose="02040503050406030204" pitchFamily="18" charset="0"/>
                            </a:rPr>
                            <m:t>𝑜</m:t>
                          </m:r>
                        </m:sup>
                      </m:sSup>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5513731" y="5653699"/>
                <a:ext cx="1742913" cy="290079"/>
              </a:xfrm>
              <a:prstGeom prst="rect">
                <a:avLst/>
              </a:prstGeom>
              <a:blipFill>
                <a:blip r:embed="rId20"/>
                <a:stretch>
                  <a:fillRect l="-2448" b="-8333"/>
                </a:stretch>
              </a:blipFill>
            </p:spPr>
            <p:txBody>
              <a:bodyPr/>
              <a:lstStyle/>
              <a:p>
                <a:r>
                  <a:rPr lang="en-US">
                    <a:noFill/>
                  </a:rPr>
                  <a:t> </a:t>
                </a:r>
              </a:p>
            </p:txBody>
          </p:sp>
        </mc:Fallback>
      </mc:AlternateContent>
      <p:sp>
        <p:nvSpPr>
          <p:cNvPr id="6" name="Left-Right Arrow 5"/>
          <p:cNvSpPr/>
          <p:nvPr/>
        </p:nvSpPr>
        <p:spPr>
          <a:xfrm>
            <a:off x="4066162" y="5210996"/>
            <a:ext cx="1011677" cy="3111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894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a:spLocks noGrp="1"/>
          </p:cNvSpPr>
          <p:nvPr>
            <p:ph type="title"/>
          </p:nvPr>
        </p:nvSpPr>
        <p:spPr/>
        <p:txBody>
          <a:bodyPr/>
          <a:lstStyle/>
          <a:p>
            <a:r>
              <a:rPr lang="en-US" dirty="0"/>
              <a:t>Activity IV</a:t>
            </a:r>
          </a:p>
        </p:txBody>
      </p:sp>
      <p:sp>
        <p:nvSpPr>
          <p:cNvPr id="54" name="Rectangle 53"/>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55"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n-US" sz="2000" dirty="0"/>
              <a:t>Time domain and space representation of three-phase systems</a:t>
            </a:r>
          </a:p>
        </p:txBody>
      </p:sp>
      <p:sp>
        <p:nvSpPr>
          <p:cNvPr id="56" name="Rectangle 55"/>
          <p:cNvSpPr/>
          <p:nvPr/>
        </p:nvSpPr>
        <p:spPr>
          <a:xfrm>
            <a:off x="-501135" y="1430367"/>
            <a:ext cx="9145016" cy="4401205"/>
          </a:xfrm>
          <a:prstGeom prst="rect">
            <a:avLst/>
          </a:prstGeom>
        </p:spPr>
        <p:txBody>
          <a:bodyPr wrap="square">
            <a:spAutoFit/>
          </a:bodyPr>
          <a:lstStyle/>
          <a:p>
            <a:pPr marL="1446212" lvl="1" indent="-457200">
              <a:buFont typeface="+mj-lt"/>
              <a:buAutoNum type="arabicPeriod"/>
            </a:pPr>
            <a:r>
              <a:rPr lang="en-US" sz="2000" dirty="0"/>
              <a:t>Create in a </a:t>
            </a:r>
            <a:r>
              <a:rPr lang="en-US" sz="2000" dirty="0" err="1"/>
              <a:t>Matlab</a:t>
            </a:r>
            <a:r>
              <a:rPr lang="en-US" sz="2000" dirty="0"/>
              <a:t> script a three-phase system with the following characteristics: nominal voltage: 400 V (phase-to-phase), nominal</a:t>
            </a:r>
            <a:r>
              <a:rPr lang="es-ES" sz="2000" dirty="0"/>
              <a:t> </a:t>
            </a:r>
            <a:r>
              <a:rPr lang="en-US" sz="2000" dirty="0"/>
              <a:t>frequency</a:t>
            </a:r>
            <a:r>
              <a:rPr lang="es-ES" sz="2000" dirty="0"/>
              <a:t>: 50 Hz.</a:t>
            </a:r>
            <a:endParaRPr lang="en-US" sz="2000" dirty="0"/>
          </a:p>
          <a:p>
            <a:pPr marL="1731962" lvl="2" indent="-285750">
              <a:buFont typeface="Arial" panose="020B0604020202020204" pitchFamily="34" charset="0"/>
              <a:buChar char="•"/>
            </a:pPr>
            <a:r>
              <a:rPr lang="en-US" sz="2000" dirty="0"/>
              <a:t>Draw it in the time domain (40 </a:t>
            </a:r>
            <a:r>
              <a:rPr lang="en-US" sz="2000" dirty="0" err="1"/>
              <a:t>ms</a:t>
            </a:r>
            <a:r>
              <a:rPr lang="en-US" sz="2000" dirty="0"/>
              <a:t>)</a:t>
            </a:r>
          </a:p>
          <a:p>
            <a:pPr marL="1731962" lvl="2" indent="-285750">
              <a:buFont typeface="Arial" panose="020B0604020202020204" pitchFamily="34" charset="0"/>
              <a:buChar char="•"/>
            </a:pPr>
            <a:r>
              <a:rPr lang="en-US" sz="2000" dirty="0"/>
              <a:t>Change the following parameters and replot the drawings:</a:t>
            </a:r>
          </a:p>
          <a:p>
            <a:pPr marL="2189162" lvl="3" indent="-285750">
              <a:buFont typeface="Arial" panose="020B0604020202020204" pitchFamily="34" charset="0"/>
              <a:buChar char="•"/>
            </a:pPr>
            <a:r>
              <a:rPr lang="en-US" sz="2000" dirty="0"/>
              <a:t>Frequency</a:t>
            </a:r>
          </a:p>
          <a:p>
            <a:pPr marL="2189162" lvl="3" indent="-285750">
              <a:buFont typeface="Arial" panose="020B0604020202020204" pitchFamily="34" charset="0"/>
              <a:buChar char="•"/>
            </a:pPr>
            <a:r>
              <a:rPr lang="en-US" sz="2000" dirty="0"/>
              <a:t>Amplitude of the phases</a:t>
            </a:r>
          </a:p>
          <a:p>
            <a:pPr marL="2189162" lvl="3" indent="-285750">
              <a:buFont typeface="Arial" panose="020B0604020202020204" pitchFamily="34" charset="0"/>
              <a:buChar char="•"/>
            </a:pPr>
            <a:r>
              <a:rPr lang="en-US" sz="2000" dirty="0"/>
              <a:t>Amplitude of one phase</a:t>
            </a:r>
          </a:p>
          <a:p>
            <a:pPr marL="2189162" lvl="3" indent="-285750">
              <a:buFont typeface="Arial" panose="020B0604020202020204" pitchFamily="34" charset="0"/>
              <a:buChar char="•"/>
            </a:pPr>
            <a:r>
              <a:rPr lang="en-US" sz="2000" dirty="0"/>
              <a:t>Angle of one phase</a:t>
            </a:r>
          </a:p>
          <a:p>
            <a:pPr marL="1731962" lvl="2" indent="-285750">
              <a:buFont typeface="Arial" panose="020B0604020202020204" pitchFamily="34" charset="0"/>
              <a:buChar char="•"/>
            </a:pPr>
            <a:endParaRPr lang="en-US" sz="2000" dirty="0"/>
          </a:p>
          <a:p>
            <a:pPr marL="1446212" lvl="1" indent="-457200">
              <a:buFont typeface="+mj-lt"/>
              <a:buAutoNum type="arabicPeriod"/>
            </a:pPr>
            <a:r>
              <a:rPr lang="en-US" sz="2000" dirty="0"/>
              <a:t>Create a three-phase system in Simulink</a:t>
            </a:r>
          </a:p>
          <a:p>
            <a:pPr marL="1731962" lvl="2" indent="-285750">
              <a:buFont typeface="Arial" panose="020B0604020202020204" pitchFamily="34" charset="0"/>
              <a:buChar char="•"/>
            </a:pPr>
            <a:r>
              <a:rPr lang="en-US" sz="2000" dirty="0"/>
              <a:t>Apply the same changes in the time domain.</a:t>
            </a:r>
          </a:p>
          <a:p>
            <a:pPr marL="1731962" lvl="2" indent="-285750">
              <a:buFont typeface="Arial" panose="020B0604020202020204" pitchFamily="34" charset="0"/>
              <a:buChar char="•"/>
            </a:pPr>
            <a:r>
              <a:rPr lang="en-US" sz="2000" dirty="0"/>
              <a:t>Connect the voltage sources to a load and calculate the power for a balanced case.</a:t>
            </a:r>
          </a:p>
        </p:txBody>
      </p:sp>
    </p:spTree>
    <p:extLst>
      <p:ext uri="{BB962C8B-B14F-4D97-AF65-F5344CB8AC3E}">
        <p14:creationId xmlns:p14="http://schemas.microsoft.com/office/powerpoint/2010/main" val="1903048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Activity IV</a:t>
            </a:r>
          </a:p>
        </p:txBody>
      </p:sp>
      <p:sp>
        <p:nvSpPr>
          <p:cNvPr id="56" name="Rectangle 55"/>
          <p:cNvSpPr/>
          <p:nvPr/>
        </p:nvSpPr>
        <p:spPr>
          <a:xfrm>
            <a:off x="-501135" y="1430367"/>
            <a:ext cx="9145016" cy="400110"/>
          </a:xfrm>
          <a:prstGeom prst="rect">
            <a:avLst/>
          </a:prstGeom>
        </p:spPr>
        <p:txBody>
          <a:bodyPr wrap="square">
            <a:spAutoFit/>
          </a:bodyPr>
          <a:lstStyle/>
          <a:p>
            <a:pPr marL="989012" lvl="1"/>
            <a:r>
              <a:rPr lang="en-US" sz="2000" dirty="0"/>
              <a:t>Expected output</a:t>
            </a:r>
          </a:p>
        </p:txBody>
      </p:sp>
      <p:sp>
        <p:nvSpPr>
          <p:cNvPr id="12" name="Rectangle 11"/>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13"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n-US" sz="2000" dirty="0"/>
              <a:t>Time domain and space representation of three-phase systems</a:t>
            </a:r>
          </a:p>
        </p:txBody>
      </p:sp>
      <p:pic>
        <p:nvPicPr>
          <p:cNvPr id="9" name="Picture 8"/>
          <p:cNvPicPr>
            <a:picLocks noChangeAspect="1"/>
          </p:cNvPicPr>
          <p:nvPr/>
        </p:nvPicPr>
        <p:blipFill>
          <a:blip r:embed="rId3"/>
          <a:stretch>
            <a:fillRect/>
          </a:stretch>
        </p:blipFill>
        <p:spPr>
          <a:xfrm>
            <a:off x="768213" y="2232274"/>
            <a:ext cx="7360846" cy="3666200"/>
          </a:xfrm>
          <a:prstGeom prst="rect">
            <a:avLst/>
          </a:prstGeom>
        </p:spPr>
      </p:pic>
    </p:spTree>
    <p:extLst>
      <p:ext uri="{BB962C8B-B14F-4D97-AF65-F5344CB8AC3E}">
        <p14:creationId xmlns:p14="http://schemas.microsoft.com/office/powerpoint/2010/main" val="6902617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501135" y="1430367"/>
            <a:ext cx="9145016" cy="2862322"/>
          </a:xfrm>
          <a:prstGeom prst="rect">
            <a:avLst/>
          </a:prstGeom>
        </p:spPr>
        <p:txBody>
          <a:bodyPr wrap="square">
            <a:spAutoFit/>
          </a:bodyPr>
          <a:lstStyle/>
          <a:p>
            <a:pPr marL="1446212" lvl="1" indent="-457200">
              <a:buFont typeface="+mj-lt"/>
              <a:buAutoNum type="arabicPeriod"/>
            </a:pPr>
            <a:r>
              <a:rPr lang="en-US" sz="2000" dirty="0"/>
              <a:t>Useful tips for scripting</a:t>
            </a:r>
          </a:p>
          <a:p>
            <a:pPr marL="1903412" lvl="2" indent="-457200">
              <a:buFont typeface="+mj-lt"/>
              <a:buAutoNum type="arabicPeriod"/>
            </a:pPr>
            <a:r>
              <a:rPr lang="en-US" sz="2000" dirty="0"/>
              <a:t>Write the script in a *.m file</a:t>
            </a:r>
          </a:p>
          <a:p>
            <a:pPr marL="1903412" lvl="2" indent="-457200">
              <a:buFont typeface="+mj-lt"/>
              <a:buAutoNum type="arabicPeriod"/>
            </a:pPr>
            <a:r>
              <a:rPr lang="en-US" sz="2000" dirty="0"/>
              <a:t>Write close all, clear all, </a:t>
            </a:r>
            <a:r>
              <a:rPr lang="en-US" sz="2000" dirty="0" err="1"/>
              <a:t>clc</a:t>
            </a:r>
            <a:r>
              <a:rPr lang="en-US" sz="2000" dirty="0"/>
              <a:t> to:</a:t>
            </a:r>
          </a:p>
          <a:p>
            <a:pPr marL="2360612" lvl="3" indent="-457200">
              <a:buFont typeface="+mj-lt"/>
              <a:buAutoNum type="arabicPeriod"/>
            </a:pPr>
            <a:r>
              <a:rPr lang="en-US" sz="2000" dirty="0"/>
              <a:t>Close all figures</a:t>
            </a:r>
          </a:p>
          <a:p>
            <a:pPr marL="2360612" lvl="3" indent="-457200">
              <a:buFont typeface="+mj-lt"/>
              <a:buAutoNum type="arabicPeriod"/>
            </a:pPr>
            <a:r>
              <a:rPr lang="en-US" sz="2000" dirty="0"/>
              <a:t>Clear all variables</a:t>
            </a:r>
          </a:p>
          <a:p>
            <a:pPr marL="2360612" lvl="3" indent="-457200">
              <a:buFont typeface="+mj-lt"/>
              <a:buAutoNum type="arabicPeriod"/>
            </a:pPr>
            <a:r>
              <a:rPr lang="en-US" sz="2000" dirty="0"/>
              <a:t>Clear the command window</a:t>
            </a:r>
          </a:p>
          <a:p>
            <a:pPr marL="1903412" lvl="2" indent="-457200">
              <a:buFont typeface="+mj-lt"/>
              <a:buAutoNum type="arabicPeriod"/>
            </a:pPr>
            <a:r>
              <a:rPr lang="en-US" sz="2000" dirty="0"/>
              <a:t>Code selection + F9 – run selected code</a:t>
            </a:r>
          </a:p>
          <a:p>
            <a:pPr marL="1903412" lvl="2" indent="-457200">
              <a:buFont typeface="+mj-lt"/>
              <a:buAutoNum type="arabicPeriod"/>
            </a:pPr>
            <a:r>
              <a:rPr lang="en-US" sz="2000" dirty="0"/>
              <a:t>Use two %% to split the code by sections. Run each section with </a:t>
            </a:r>
            <a:r>
              <a:rPr lang="en-US" sz="2000" dirty="0" err="1"/>
              <a:t>control+Enter</a:t>
            </a:r>
            <a:endParaRPr lang="en-US" sz="2000" dirty="0"/>
          </a:p>
        </p:txBody>
      </p:sp>
      <p:sp>
        <p:nvSpPr>
          <p:cNvPr id="9" name="Rectangle 8"/>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10"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n-US" sz="2000" dirty="0"/>
              <a:t>Time domain and space representation of three-phase systems</a:t>
            </a:r>
          </a:p>
        </p:txBody>
      </p:sp>
      <p:sp>
        <p:nvSpPr>
          <p:cNvPr id="7" name="Title 1"/>
          <p:cNvSpPr>
            <a:spLocks noGrp="1"/>
          </p:cNvSpPr>
          <p:nvPr>
            <p:ph type="title"/>
          </p:nvPr>
        </p:nvSpPr>
        <p:spPr>
          <a:xfrm>
            <a:off x="399746" y="224265"/>
            <a:ext cx="8331016" cy="734084"/>
          </a:xfrm>
        </p:spPr>
        <p:txBody>
          <a:bodyPr/>
          <a:lstStyle/>
          <a:p>
            <a:r>
              <a:rPr lang="en-US" dirty="0"/>
              <a:t>Activity IV</a:t>
            </a:r>
          </a:p>
        </p:txBody>
      </p:sp>
    </p:spTree>
    <p:extLst>
      <p:ext uri="{BB962C8B-B14F-4D97-AF65-F5344CB8AC3E}">
        <p14:creationId xmlns:p14="http://schemas.microsoft.com/office/powerpoint/2010/main" val="1814583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Passive elements</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Autofit/>
              </a:bodyPr>
              <a:lstStyle/>
              <a:p>
                <a:r>
                  <a:rPr lang="ca-ES" sz="2000" dirty="0"/>
                  <a:t>Resistance R</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𝑟</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𝑅</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𝑅</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endParaRPr lang="en-US" sz="2000" dirty="0"/>
              </a:p>
              <a:p>
                <a:pPr marL="457200" lvl="1" indent="0">
                  <a:buNone/>
                </a:pPr>
                <a:endParaRPr lang="ca-ES" sz="2000" dirty="0"/>
              </a:p>
              <a:p>
                <a:endParaRPr lang="ca-ES" sz="2000" i="1" dirty="0"/>
              </a:p>
              <a:p>
                <a:r>
                  <a:rPr lang="ca-ES" sz="2000" dirty="0"/>
                  <a:t>Inductance L</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𝐿</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r>
                      <a:rPr lang="en-US" sz="2000" i="1">
                        <a:latin typeface="Cambria Math" panose="02040503050406030204" pitchFamily="18" charset="0"/>
                      </a:rPr>
                      <m:t>𝐿</m:t>
                    </m:r>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𝐿</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𝑑𝑡</m:t>
                        </m:r>
                      </m:den>
                    </m:f>
                  </m:oMath>
                </a14:m>
                <a:endParaRPr lang="en-US" sz="2000" i="1" dirty="0"/>
              </a:p>
              <a:p>
                <a:pPr lvl="1"/>
                <a:r>
                  <a:rPr lang="ca-ES" sz="2000" dirty="0"/>
                  <a:t>Equivalent to a</a:t>
                </a:r>
                <a:br>
                  <a:rPr lang="ca-ES" sz="2000" dirty="0"/>
                </a:br>
                <a:r>
                  <a:rPr lang="ca-ES" sz="2000" dirty="0"/>
                  <a:t>conductor in steady</a:t>
                </a:r>
                <a:br>
                  <a:rPr lang="ca-ES" sz="2000" dirty="0"/>
                </a:br>
                <a:r>
                  <a:rPr lang="ca-ES" sz="2000" dirty="0"/>
                  <a:t>state (DC)</a:t>
                </a:r>
              </a:p>
              <a:p>
                <a:r>
                  <a:rPr lang="es-ES" sz="2000" dirty="0"/>
                  <a:t>Capacitor C</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i="1">
                            <a:latin typeface="Cambria Math" panose="02040503050406030204" pitchFamily="18" charset="0"/>
                          </a:rPr>
                          <m:t>𝐶</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r>
                      <a:rPr lang="en-US" sz="2000" i="1">
                        <a:latin typeface="Cambria Math" panose="02040503050406030204" pitchFamily="18" charset="0"/>
                      </a:rPr>
                      <m:t>𝐶</m:t>
                    </m:r>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𝐶</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𝑑𝑡</m:t>
                        </m:r>
                      </m:den>
                    </m:f>
                  </m:oMath>
                </a14:m>
                <a:endParaRPr lang="es-ES" sz="2000" dirty="0"/>
              </a:p>
              <a:p>
                <a:pPr lvl="1"/>
                <a:r>
                  <a:rPr lang="ca-ES" sz="2000" dirty="0"/>
                  <a:t>Equivalent to an </a:t>
                </a:r>
                <a:br>
                  <a:rPr lang="ca-ES" sz="2000" dirty="0"/>
                </a:br>
                <a:r>
                  <a:rPr lang="ca-ES" sz="2000" dirty="0"/>
                  <a:t>open circuit in</a:t>
                </a:r>
                <a:br>
                  <a:rPr lang="ca-ES" sz="2000" dirty="0"/>
                </a:br>
                <a:r>
                  <a:rPr lang="ca-ES" sz="2000" dirty="0"/>
                  <a:t>steady state (DC)</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659" t="-1442" b="-8781"/>
                </a:stretch>
              </a:blipFill>
            </p:spPr>
            <p:txBody>
              <a:bodyPr/>
              <a:lstStyle/>
              <a:p>
                <a:r>
                  <a:rPr lang="en-US">
                    <a:noFill/>
                  </a:rPr>
                  <a:t> </a:t>
                </a:r>
              </a:p>
            </p:txBody>
          </p:sp>
        </mc:Fallback>
      </mc:AlternateContent>
      <p:sp>
        <p:nvSpPr>
          <p:cNvPr id="13" name="12 CuadroTexto"/>
          <p:cNvSpPr txBox="1"/>
          <p:nvPr/>
        </p:nvSpPr>
        <p:spPr>
          <a:xfrm>
            <a:off x="5661508" y="6381328"/>
            <a:ext cx="3482492" cy="276999"/>
          </a:xfrm>
          <a:prstGeom prst="rect">
            <a:avLst/>
          </a:prstGeom>
          <a:noFill/>
        </p:spPr>
        <p:txBody>
          <a:bodyPr wrap="none" rtlCol="0">
            <a:spAutoFit/>
          </a:bodyPr>
          <a:lstStyle/>
          <a:p>
            <a:r>
              <a:rPr lang="es-ES" sz="1200" dirty="0" err="1"/>
              <a:t>Robins</a:t>
            </a:r>
            <a:r>
              <a:rPr lang="es-ES" sz="1200" dirty="0"/>
              <a:t> &amp; Miller “</a:t>
            </a:r>
            <a:r>
              <a:rPr lang="es-ES" sz="1200" dirty="0" err="1"/>
              <a:t>Circuit</a:t>
            </a:r>
            <a:r>
              <a:rPr lang="es-ES" sz="1200" dirty="0"/>
              <a:t> </a:t>
            </a:r>
            <a:r>
              <a:rPr lang="es-ES" sz="1200" dirty="0" err="1"/>
              <a:t>analysis</a:t>
            </a:r>
            <a:r>
              <a:rPr lang="es-ES" sz="1200" dirty="0"/>
              <a:t> </a:t>
            </a:r>
            <a:r>
              <a:rPr lang="es-ES" sz="1200" dirty="0" err="1"/>
              <a:t>theory</a:t>
            </a:r>
            <a:r>
              <a:rPr lang="es-ES" sz="1200" dirty="0"/>
              <a:t> and </a:t>
            </a:r>
            <a:r>
              <a:rPr lang="es-ES" sz="1200" dirty="0" err="1"/>
              <a:t>practice</a:t>
            </a:r>
            <a:r>
              <a:rPr lang="es-ES" sz="1200" dirty="0"/>
              <a:t>”</a:t>
            </a:r>
            <a:endParaRPr lang="ca-ES" sz="1200" dirty="0"/>
          </a:p>
        </p:txBody>
      </p:sp>
      <p:pic>
        <p:nvPicPr>
          <p:cNvPr id="8" name="Picture 5"/>
          <p:cNvPicPr>
            <a:picLocks noChangeAspect="1" noChangeArrowheads="1"/>
          </p:cNvPicPr>
          <p:nvPr/>
        </p:nvPicPr>
        <p:blipFill>
          <a:blip r:embed="rId3" cstate="print"/>
          <a:srcRect/>
          <a:stretch>
            <a:fillRect/>
          </a:stretch>
        </p:blipFill>
        <p:spPr bwMode="auto">
          <a:xfrm>
            <a:off x="3248276" y="1623480"/>
            <a:ext cx="1152525" cy="1000125"/>
          </a:xfrm>
          <a:prstGeom prst="rect">
            <a:avLst/>
          </a:prstGeom>
          <a:noFill/>
          <a:ln w="9525">
            <a:noFill/>
            <a:miter lim="800000"/>
            <a:headEnd/>
            <a:tailEnd/>
          </a:ln>
        </p:spPr>
      </p:pic>
      <p:pic>
        <p:nvPicPr>
          <p:cNvPr id="9" name="Picture 6"/>
          <p:cNvPicPr>
            <a:picLocks noChangeAspect="1" noChangeArrowheads="1"/>
          </p:cNvPicPr>
          <p:nvPr/>
        </p:nvPicPr>
        <p:blipFill>
          <a:blip r:embed="rId4" cstate="print"/>
          <a:srcRect/>
          <a:stretch>
            <a:fillRect/>
          </a:stretch>
        </p:blipFill>
        <p:spPr bwMode="auto">
          <a:xfrm>
            <a:off x="3544141" y="3305598"/>
            <a:ext cx="1419225" cy="1123950"/>
          </a:xfrm>
          <a:prstGeom prst="rect">
            <a:avLst/>
          </a:prstGeom>
          <a:noFill/>
          <a:ln w="9525">
            <a:noFill/>
            <a:miter lim="800000"/>
            <a:headEnd/>
            <a:tailEnd/>
          </a:ln>
        </p:spPr>
      </p:pic>
      <p:pic>
        <p:nvPicPr>
          <p:cNvPr id="14" name="Picture 13"/>
          <p:cNvPicPr>
            <a:picLocks noChangeAspect="1"/>
          </p:cNvPicPr>
          <p:nvPr/>
        </p:nvPicPr>
        <p:blipFill>
          <a:blip r:embed="rId5"/>
          <a:stretch>
            <a:fillRect/>
          </a:stretch>
        </p:blipFill>
        <p:spPr>
          <a:xfrm>
            <a:off x="4853546" y="1390279"/>
            <a:ext cx="3877216" cy="1514686"/>
          </a:xfrm>
          <a:prstGeom prst="rect">
            <a:avLst/>
          </a:prstGeom>
        </p:spPr>
      </p:pic>
      <p:cxnSp>
        <p:nvCxnSpPr>
          <p:cNvPr id="17" name="Straight Connector 16"/>
          <p:cNvCxnSpPr/>
          <p:nvPr/>
        </p:nvCxnSpPr>
        <p:spPr>
          <a:xfrm>
            <a:off x="2960483" y="1521069"/>
            <a:ext cx="0" cy="1175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89283" y="1521069"/>
            <a:ext cx="0" cy="1175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24277" y="2968339"/>
            <a:ext cx="78306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77123" y="3254306"/>
            <a:ext cx="0" cy="1175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88228" y="3254306"/>
            <a:ext cx="0" cy="1175242"/>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stretch>
            <a:fillRect/>
          </a:stretch>
        </p:blipFill>
        <p:spPr>
          <a:xfrm>
            <a:off x="5131782" y="3109330"/>
            <a:ext cx="2096746" cy="1465194"/>
          </a:xfrm>
          <a:prstGeom prst="rect">
            <a:avLst/>
          </a:prstGeom>
        </p:spPr>
      </p:pic>
      <p:pic>
        <p:nvPicPr>
          <p:cNvPr id="24" name="Picture 23"/>
          <p:cNvPicPr>
            <a:picLocks noChangeAspect="1"/>
          </p:cNvPicPr>
          <p:nvPr/>
        </p:nvPicPr>
        <p:blipFill>
          <a:blip r:embed="rId7"/>
          <a:stretch>
            <a:fillRect/>
          </a:stretch>
        </p:blipFill>
        <p:spPr>
          <a:xfrm>
            <a:off x="7122620" y="3185514"/>
            <a:ext cx="1794882" cy="1183858"/>
          </a:xfrm>
          <a:prstGeom prst="rect">
            <a:avLst/>
          </a:prstGeom>
        </p:spPr>
      </p:pic>
      <p:pic>
        <p:nvPicPr>
          <p:cNvPr id="27" name="Picture 26"/>
          <p:cNvPicPr>
            <a:picLocks noChangeAspect="1"/>
          </p:cNvPicPr>
          <p:nvPr/>
        </p:nvPicPr>
        <p:blipFill>
          <a:blip r:embed="rId8"/>
          <a:stretch>
            <a:fillRect/>
          </a:stretch>
        </p:blipFill>
        <p:spPr>
          <a:xfrm>
            <a:off x="5522108" y="4923799"/>
            <a:ext cx="1095528" cy="1457528"/>
          </a:xfrm>
          <a:prstGeom prst="rect">
            <a:avLst/>
          </a:prstGeom>
        </p:spPr>
      </p:pic>
      <p:pic>
        <p:nvPicPr>
          <p:cNvPr id="32" name="Picture 31"/>
          <p:cNvPicPr>
            <a:picLocks noChangeAspect="1"/>
          </p:cNvPicPr>
          <p:nvPr/>
        </p:nvPicPr>
        <p:blipFill>
          <a:blip r:embed="rId9"/>
          <a:stretch>
            <a:fillRect/>
          </a:stretch>
        </p:blipFill>
        <p:spPr>
          <a:xfrm>
            <a:off x="6963498" y="5123887"/>
            <a:ext cx="2113126" cy="1053076"/>
          </a:xfrm>
          <a:prstGeom prst="rect">
            <a:avLst/>
          </a:prstGeom>
        </p:spPr>
      </p:pic>
      <p:cxnSp>
        <p:nvCxnSpPr>
          <p:cNvPr id="29" name="Straight Connector 28"/>
          <p:cNvCxnSpPr/>
          <p:nvPr/>
        </p:nvCxnSpPr>
        <p:spPr>
          <a:xfrm>
            <a:off x="479834" y="4646979"/>
            <a:ext cx="8329188"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0"/>
          <a:stretch>
            <a:fillRect/>
          </a:stretch>
        </p:blipFill>
        <p:spPr>
          <a:xfrm>
            <a:off x="4087058" y="5070899"/>
            <a:ext cx="552527" cy="1038370"/>
          </a:xfrm>
          <a:prstGeom prst="rect">
            <a:avLst/>
          </a:prstGeom>
        </p:spPr>
      </p:pic>
      <p:cxnSp>
        <p:nvCxnSpPr>
          <p:cNvPr id="38" name="Straight Connector 37"/>
          <p:cNvCxnSpPr/>
          <p:nvPr/>
        </p:nvCxnSpPr>
        <p:spPr>
          <a:xfrm>
            <a:off x="3377123" y="5123887"/>
            <a:ext cx="0" cy="1175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88228" y="5123887"/>
            <a:ext cx="0" cy="11752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2 Marcador de contenido">
            <a:extLst>
              <a:ext uri="{FF2B5EF4-FFF2-40B4-BE49-F238E27FC236}">
                <a16:creationId xmlns:a16="http://schemas.microsoft.com/office/drawing/2014/main" id="{1A44D951-F629-47B9-8B8A-A1F75C5E54C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Resistances, inductances and capacitors</a:t>
            </a:r>
          </a:p>
        </p:txBody>
      </p:sp>
    </p:spTree>
    <p:extLst>
      <p:ext uri="{BB962C8B-B14F-4D97-AF65-F5344CB8AC3E}">
        <p14:creationId xmlns:p14="http://schemas.microsoft.com/office/powerpoint/2010/main" val="20581710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55"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n-US" sz="2000" dirty="0"/>
              <a:t>Backup code</a:t>
            </a:r>
          </a:p>
        </p:txBody>
      </p:sp>
      <p:sp>
        <p:nvSpPr>
          <p:cNvPr id="2" name="Rectangle 1"/>
          <p:cNvSpPr/>
          <p:nvPr/>
        </p:nvSpPr>
        <p:spPr>
          <a:xfrm>
            <a:off x="428703" y="1412867"/>
            <a:ext cx="8382000" cy="4832092"/>
          </a:xfrm>
          <a:prstGeom prst="rect">
            <a:avLst/>
          </a:prstGeom>
        </p:spPr>
        <p:txBody>
          <a:bodyPr wrap="square">
            <a:spAutoFit/>
          </a:bodyPr>
          <a:lstStyle/>
          <a:p>
            <a:r>
              <a:rPr lang="en-US" sz="1400" dirty="0">
                <a:solidFill>
                  <a:srgbClr val="228B22"/>
                </a:solidFill>
                <a:latin typeface="Courier New" panose="02070309020205020404" pitchFamily="49" charset="0"/>
              </a:rPr>
              <a:t>%% Clear </a:t>
            </a:r>
            <a:r>
              <a:rPr lang="en-US" sz="1400" dirty="0" err="1">
                <a:solidFill>
                  <a:srgbClr val="228B22"/>
                </a:solidFill>
                <a:latin typeface="Courier New" panose="02070309020205020404" pitchFamily="49" charset="0"/>
              </a:rPr>
              <a:t>variables&amp;workspace</a:t>
            </a:r>
            <a:r>
              <a:rPr lang="en-US" sz="1400" dirty="0">
                <a:solidFill>
                  <a:srgbClr val="228B22"/>
                </a:solidFill>
                <a:latin typeface="Courier New" panose="02070309020205020404" pitchFamily="49" charset="0"/>
              </a:rPr>
              <a:t> and close windows</a:t>
            </a:r>
          </a:p>
          <a:p>
            <a:r>
              <a:rPr lang="en-US" sz="1400" dirty="0">
                <a:solidFill>
                  <a:srgbClr val="000000"/>
                </a:solidFill>
                <a:latin typeface="Courier New" panose="02070309020205020404" pitchFamily="49" charset="0"/>
              </a:rPr>
              <a:t>clear </a:t>
            </a:r>
            <a:r>
              <a:rPr lang="en-US" sz="1400" dirty="0">
                <a:solidFill>
                  <a:srgbClr val="A020F0"/>
                </a:solidFill>
                <a:latin typeface="Courier New" panose="02070309020205020404" pitchFamily="49" charset="0"/>
              </a:rPr>
              <a:t>all</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clc</a:t>
            </a:r>
            <a:r>
              <a:rPr lang="en-US" sz="1400" dirty="0">
                <a:solidFill>
                  <a:srgbClr val="000000"/>
                </a:solidFill>
                <a:latin typeface="Courier New" panose="02070309020205020404" pitchFamily="49" charset="0"/>
              </a:rPr>
              <a:t>; close </a:t>
            </a:r>
            <a:r>
              <a:rPr lang="en-US" sz="1400" dirty="0">
                <a:solidFill>
                  <a:srgbClr val="A020F0"/>
                </a:solidFill>
                <a:latin typeface="Courier New" panose="02070309020205020404" pitchFamily="49" charset="0"/>
              </a:rPr>
              <a:t>all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p>
          <a:p>
            <a:r>
              <a:rPr lang="en-US" sz="1400" dirty="0">
                <a:solidFill>
                  <a:srgbClr val="228B22"/>
                </a:solidFill>
                <a:latin typeface="Courier New" panose="02070309020205020404" pitchFamily="49" charset="0"/>
              </a:rPr>
              <a:t>%% Voltages definition</a:t>
            </a:r>
          </a:p>
          <a:p>
            <a:r>
              <a:rPr lang="en-US" sz="1400" dirty="0">
                <a:solidFill>
                  <a:srgbClr val="000000"/>
                </a:solidFill>
                <a:latin typeface="Courier New" panose="02070309020205020404" pitchFamily="49" charset="0"/>
              </a:rPr>
              <a:t>w = 2*pi*50;</a:t>
            </a:r>
          </a:p>
          <a:p>
            <a:r>
              <a:rPr lang="en-US" sz="1400" dirty="0">
                <a:solidFill>
                  <a:srgbClr val="000000"/>
                </a:solidFill>
                <a:latin typeface="Courier New" panose="02070309020205020404" pitchFamily="49" charset="0"/>
              </a:rPr>
              <a:t>t = 0:0.04/200:0.04;</a:t>
            </a:r>
          </a:p>
          <a:p>
            <a:r>
              <a:rPr lang="en-US" sz="1400" dirty="0">
                <a:solidFill>
                  <a:srgbClr val="000000"/>
                </a:solidFill>
                <a:latin typeface="Courier New" panose="02070309020205020404" pitchFamily="49" charset="0"/>
              </a:rPr>
              <a:t> </a:t>
            </a:r>
          </a:p>
          <a:p>
            <a:r>
              <a:rPr lang="en-US" sz="1400" dirty="0" err="1">
                <a:solidFill>
                  <a:srgbClr val="000000"/>
                </a:solidFill>
                <a:latin typeface="Courier New" panose="02070309020205020404" pitchFamily="49" charset="0"/>
              </a:rPr>
              <a:t>va</a:t>
            </a:r>
            <a:r>
              <a:rPr lang="en-US" sz="1400" dirty="0">
                <a:solidFill>
                  <a:srgbClr val="000000"/>
                </a:solidFill>
                <a:latin typeface="Courier New" panose="02070309020205020404" pitchFamily="49" charset="0"/>
              </a:rPr>
              <a:t> = cos(w*t)</a:t>
            </a:r>
            <a:r>
              <a:rPr lang="en-US" sz="1400" dirty="0">
                <a:solidFill>
                  <a:srgbClr val="228B22"/>
                </a:solidFill>
                <a:latin typeface="Courier New" panose="02070309020205020404" pitchFamily="49" charset="0"/>
              </a:rPr>
              <a:t>%+0.1*cos(3*w*t)+0.2*cos(w*t);</a:t>
            </a:r>
          </a:p>
          <a:p>
            <a:r>
              <a:rPr lang="pl-PL" sz="1400" dirty="0">
                <a:solidFill>
                  <a:srgbClr val="000000"/>
                </a:solidFill>
                <a:latin typeface="Courier New" panose="02070309020205020404" pitchFamily="49" charset="0"/>
              </a:rPr>
              <a:t>vb = cos(w*t - 2*pi/3)</a:t>
            </a:r>
            <a:r>
              <a:rPr lang="pl-PL" sz="1400" dirty="0">
                <a:solidFill>
                  <a:srgbClr val="228B22"/>
                </a:solidFill>
                <a:latin typeface="Courier New" panose="02070309020205020404" pitchFamily="49" charset="0"/>
              </a:rPr>
              <a:t>%+0.1*cos(3*w*t)+0.2*cos(w*t + 2*pi/3);</a:t>
            </a:r>
          </a:p>
          <a:p>
            <a:r>
              <a:rPr lang="pl-PL" sz="1400" dirty="0">
                <a:solidFill>
                  <a:srgbClr val="000000"/>
                </a:solidFill>
                <a:latin typeface="Courier New" panose="02070309020205020404" pitchFamily="49" charset="0"/>
              </a:rPr>
              <a:t>vc = cos(w*t + 2*pi/3)</a:t>
            </a:r>
            <a:r>
              <a:rPr lang="pl-PL" sz="1400" dirty="0">
                <a:solidFill>
                  <a:srgbClr val="228B22"/>
                </a:solidFill>
                <a:latin typeface="Courier New" panose="02070309020205020404" pitchFamily="49" charset="0"/>
              </a:rPr>
              <a:t>%+0.1*cos(3*w*t)+0.2*cos(w*t - 2*pi/3);</a:t>
            </a:r>
          </a:p>
          <a:p>
            <a:r>
              <a:rPr lang="en-US" sz="1400" dirty="0">
                <a:solidFill>
                  <a:srgbClr val="228B22"/>
                </a:solidFill>
                <a:latin typeface="Courier New" panose="02070309020205020404" pitchFamily="49" charset="0"/>
              </a:rPr>
              <a:t> </a:t>
            </a:r>
          </a:p>
          <a:p>
            <a:r>
              <a:rPr lang="en-US" sz="1400" dirty="0">
                <a:solidFill>
                  <a:srgbClr val="228B22"/>
                </a:solidFill>
                <a:latin typeface="Courier New" panose="02070309020205020404" pitchFamily="49" charset="0"/>
              </a:rPr>
              <a:t>%% Plot </a:t>
            </a:r>
            <a:r>
              <a:rPr lang="en-US" sz="1400" dirty="0" err="1">
                <a:solidFill>
                  <a:srgbClr val="228B22"/>
                </a:solidFill>
                <a:latin typeface="Courier New" panose="02070309020205020404" pitchFamily="49" charset="0"/>
              </a:rPr>
              <a:t>abc</a:t>
            </a:r>
            <a:r>
              <a:rPr lang="en-US" sz="1400" dirty="0">
                <a:solidFill>
                  <a:srgbClr val="228B22"/>
                </a:solidFill>
                <a:latin typeface="Courier New" panose="02070309020205020404" pitchFamily="49" charset="0"/>
              </a:rPr>
              <a:t> functions</a:t>
            </a:r>
          </a:p>
          <a:p>
            <a:r>
              <a:rPr lang="en-US" sz="1400" dirty="0">
                <a:solidFill>
                  <a:srgbClr val="000000"/>
                </a:solidFill>
                <a:latin typeface="Courier New" panose="02070309020205020404" pitchFamily="49" charset="0"/>
              </a:rPr>
              <a:t>f1 = figure(1);</a:t>
            </a:r>
          </a:p>
          <a:p>
            <a:r>
              <a:rPr lang="en-US" sz="1400" dirty="0">
                <a:solidFill>
                  <a:srgbClr val="000000"/>
                </a:solidFill>
                <a:latin typeface="Courier New" panose="02070309020205020404" pitchFamily="49" charset="0"/>
              </a:rPr>
              <a:t>set(f1, </a:t>
            </a:r>
            <a:r>
              <a:rPr lang="en-US" sz="1400" dirty="0">
                <a:solidFill>
                  <a:srgbClr val="A020F0"/>
                </a:solidFill>
                <a:latin typeface="Courier New" panose="02070309020205020404" pitchFamily="49" charset="0"/>
              </a:rPr>
              <a:t>'Position'</a:t>
            </a:r>
            <a:r>
              <a:rPr lang="en-US" sz="1400" dirty="0">
                <a:solidFill>
                  <a:srgbClr val="000000"/>
                </a:solidFill>
                <a:latin typeface="Courier New" panose="02070309020205020404" pitchFamily="49" charset="0"/>
              </a:rPr>
              <a:t>, [50 500 500 250]);</a:t>
            </a:r>
          </a:p>
          <a:p>
            <a:r>
              <a:rPr lang="en-US" sz="1400" dirty="0">
                <a:solidFill>
                  <a:srgbClr val="000000"/>
                </a:solidFill>
                <a:latin typeface="Courier New" panose="02070309020205020404" pitchFamily="49" charset="0"/>
              </a:rPr>
              <a:t>hold </a:t>
            </a:r>
            <a:r>
              <a:rPr lang="en-US" sz="1400" dirty="0">
                <a:solidFill>
                  <a:srgbClr val="A020F0"/>
                </a:solidFill>
                <a:latin typeface="Courier New" panose="02070309020205020404" pitchFamily="49" charset="0"/>
              </a:rPr>
              <a:t>on</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plot(t,va,</a:t>
            </a:r>
            <a:r>
              <a:rPr lang="en-US" sz="1400" dirty="0">
                <a:solidFill>
                  <a:srgbClr val="A020F0"/>
                </a:solidFill>
                <a:latin typeface="Courier New" panose="02070309020205020404" pitchFamily="49" charset="0"/>
              </a:rPr>
              <a:t>'LineWidth'</a:t>
            </a:r>
            <a:r>
              <a:rPr lang="en-US" sz="1400" dirty="0">
                <a:solidFill>
                  <a:srgbClr val="000000"/>
                </a:solidFill>
                <a:latin typeface="Courier New" panose="02070309020205020404" pitchFamily="49" charset="0"/>
              </a:rPr>
              <a:t>,1.5,</a:t>
            </a:r>
            <a:r>
              <a:rPr lang="en-US" sz="1400" dirty="0">
                <a:solidFill>
                  <a:srgbClr val="A020F0"/>
                </a:solidFill>
                <a:latin typeface="Courier New" panose="02070309020205020404" pitchFamily="49" charset="0"/>
              </a:rPr>
              <a:t>'Color'</a:t>
            </a:r>
            <a:r>
              <a:rPr lang="en-US" sz="1400" dirty="0">
                <a:solidFill>
                  <a:srgbClr val="000000"/>
                </a:solidFill>
                <a:latin typeface="Courier New" panose="02070309020205020404" pitchFamily="49" charset="0"/>
              </a:rPr>
              <a:t>,[0 0 1]);</a:t>
            </a:r>
          </a:p>
          <a:p>
            <a:r>
              <a:rPr lang="en-US" sz="1400" dirty="0">
                <a:solidFill>
                  <a:srgbClr val="000000"/>
                </a:solidFill>
                <a:latin typeface="Courier New" panose="02070309020205020404" pitchFamily="49" charset="0"/>
              </a:rPr>
              <a:t>plot(t,vb,</a:t>
            </a:r>
            <a:r>
              <a:rPr lang="en-US" sz="1400" dirty="0">
                <a:solidFill>
                  <a:srgbClr val="A020F0"/>
                </a:solidFill>
                <a:latin typeface="Courier New" panose="02070309020205020404" pitchFamily="49" charset="0"/>
              </a:rPr>
              <a:t>'LineWidth'</a:t>
            </a:r>
            <a:r>
              <a:rPr lang="en-US" sz="1400" dirty="0">
                <a:solidFill>
                  <a:srgbClr val="000000"/>
                </a:solidFill>
                <a:latin typeface="Courier New" panose="02070309020205020404" pitchFamily="49" charset="0"/>
              </a:rPr>
              <a:t>,1.5,</a:t>
            </a:r>
            <a:r>
              <a:rPr lang="en-US" sz="1400" dirty="0">
                <a:solidFill>
                  <a:srgbClr val="A020F0"/>
                </a:solidFill>
                <a:latin typeface="Courier New" panose="02070309020205020404" pitchFamily="49" charset="0"/>
              </a:rPr>
              <a:t>'Color'</a:t>
            </a:r>
            <a:r>
              <a:rPr lang="en-US" sz="1400" dirty="0">
                <a:solidFill>
                  <a:srgbClr val="000000"/>
                </a:solidFill>
                <a:latin typeface="Courier New" panose="02070309020205020404" pitchFamily="49" charset="0"/>
              </a:rPr>
              <a:t>,[0 0.6 1]);</a:t>
            </a:r>
          </a:p>
          <a:p>
            <a:r>
              <a:rPr lang="en-US" sz="1400" dirty="0">
                <a:solidFill>
                  <a:srgbClr val="000000"/>
                </a:solidFill>
                <a:latin typeface="Courier New" panose="02070309020205020404" pitchFamily="49" charset="0"/>
              </a:rPr>
              <a:t>plot(t,vc,</a:t>
            </a:r>
            <a:r>
              <a:rPr lang="en-US" sz="1400" dirty="0">
                <a:solidFill>
                  <a:srgbClr val="A020F0"/>
                </a:solidFill>
                <a:latin typeface="Courier New" panose="02070309020205020404" pitchFamily="49" charset="0"/>
              </a:rPr>
              <a:t>'LineWidth'</a:t>
            </a:r>
            <a:r>
              <a:rPr lang="en-US" sz="1400" dirty="0">
                <a:solidFill>
                  <a:srgbClr val="000000"/>
                </a:solidFill>
                <a:latin typeface="Courier New" panose="02070309020205020404" pitchFamily="49" charset="0"/>
              </a:rPr>
              <a:t>,1.5,</a:t>
            </a:r>
            <a:r>
              <a:rPr lang="en-US" sz="1400" dirty="0">
                <a:solidFill>
                  <a:srgbClr val="A020F0"/>
                </a:solidFill>
                <a:latin typeface="Courier New" panose="02070309020205020404" pitchFamily="49" charset="0"/>
              </a:rPr>
              <a:t>'Color'</a:t>
            </a:r>
            <a:r>
              <a:rPr lang="en-US" sz="1400" dirty="0">
                <a:solidFill>
                  <a:srgbClr val="000000"/>
                </a:solidFill>
                <a:latin typeface="Courier New" panose="02070309020205020404" pitchFamily="49" charset="0"/>
              </a:rPr>
              <a:t>,[0.6 0.6 1]);</a:t>
            </a:r>
          </a:p>
          <a:p>
            <a:r>
              <a:rPr lang="en-US" sz="1400" dirty="0">
                <a:solidFill>
                  <a:srgbClr val="000000"/>
                </a:solidFill>
                <a:latin typeface="Courier New" panose="02070309020205020404" pitchFamily="49" charset="0"/>
              </a:rPr>
              <a:t>l1 = legend(</a:t>
            </a:r>
            <a:r>
              <a:rPr lang="en-US" sz="1400" dirty="0">
                <a:solidFill>
                  <a:srgbClr val="A020F0"/>
                </a:solidFill>
                <a:latin typeface="Courier New" panose="02070309020205020404" pitchFamily="49" charset="0"/>
              </a:rPr>
              <a:t>'$</a:t>
            </a:r>
            <a:r>
              <a:rPr lang="en-US" sz="1400" dirty="0" err="1">
                <a:solidFill>
                  <a:srgbClr val="A020F0"/>
                </a:solidFill>
                <a:latin typeface="Courier New" panose="02070309020205020404" pitchFamily="49" charset="0"/>
              </a:rPr>
              <a:t>v_a</a:t>
            </a:r>
            <a:r>
              <a:rPr lang="en-US" sz="1400" dirty="0">
                <a:solidFill>
                  <a:srgbClr val="A020F0"/>
                </a:solidFill>
                <a:latin typeface="Courier New" panose="02070309020205020404" pitchFamily="49" charset="0"/>
              </a:rPr>
              <a:t>$'</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a:t>
            </a:r>
            <a:r>
              <a:rPr lang="en-US" sz="1400" dirty="0" err="1">
                <a:solidFill>
                  <a:srgbClr val="A020F0"/>
                </a:solidFill>
                <a:latin typeface="Courier New" panose="02070309020205020404" pitchFamily="49" charset="0"/>
              </a:rPr>
              <a:t>v_b</a:t>
            </a:r>
            <a:r>
              <a:rPr lang="en-US" sz="1400" dirty="0">
                <a:solidFill>
                  <a:srgbClr val="A020F0"/>
                </a:solidFill>
                <a:latin typeface="Courier New" panose="02070309020205020404" pitchFamily="49" charset="0"/>
              </a:rPr>
              <a:t>$'</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a:t>
            </a:r>
            <a:r>
              <a:rPr lang="en-US" sz="1400" dirty="0" err="1">
                <a:solidFill>
                  <a:srgbClr val="A020F0"/>
                </a:solidFill>
                <a:latin typeface="Courier New" panose="02070309020205020404" pitchFamily="49" charset="0"/>
              </a:rPr>
              <a:t>v_c</a:t>
            </a:r>
            <a:r>
              <a:rPr lang="en-US" sz="1400" dirty="0">
                <a:solidFill>
                  <a:srgbClr val="A020F0"/>
                </a:solidFill>
                <a:latin typeface="Courier New" panose="02070309020205020404" pitchFamily="49" charset="0"/>
              </a:rPr>
              <a:t>$'</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set(l1,</a:t>
            </a:r>
            <a:r>
              <a:rPr lang="en-US" sz="1400" dirty="0">
                <a:solidFill>
                  <a:srgbClr val="A020F0"/>
                </a:solidFill>
                <a:latin typeface="Courier New" panose="02070309020205020404" pitchFamily="49" charset="0"/>
              </a:rPr>
              <a:t>'Interpreter'</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'latex'</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'FontSize'</a:t>
            </a:r>
            <a:r>
              <a:rPr lang="en-US" sz="1400" dirty="0">
                <a:solidFill>
                  <a:srgbClr val="000000"/>
                </a:solidFill>
                <a:latin typeface="Courier New" panose="02070309020205020404" pitchFamily="49" charset="0"/>
              </a:rPr>
              <a:t>,10,</a:t>
            </a:r>
            <a:r>
              <a:rPr lang="en-US" sz="1400" dirty="0">
                <a:solidFill>
                  <a:srgbClr val="A020F0"/>
                </a:solidFill>
                <a:latin typeface="Courier New" panose="02070309020205020404" pitchFamily="49" charset="0"/>
              </a:rPr>
              <a:t>'Location'</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'NorthEast'</a:t>
            </a:r>
            <a:r>
              <a:rPr lang="en-US" sz="1400" dirty="0">
                <a:solidFill>
                  <a:srgbClr val="000000"/>
                </a:solidFill>
                <a:latin typeface="Courier New" panose="02070309020205020404" pitchFamily="49" charset="0"/>
              </a:rPr>
              <a:t>);</a:t>
            </a:r>
          </a:p>
          <a:p>
            <a:r>
              <a:rPr lang="en-US" sz="1400" dirty="0" err="1">
                <a:solidFill>
                  <a:srgbClr val="000000"/>
                </a:solidFill>
                <a:latin typeface="Courier New" panose="02070309020205020404" pitchFamily="49" charset="0"/>
              </a:rPr>
              <a:t>xlabel</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'time [s]'</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'Interpreter'</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'latex'</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'FontSize'</a:t>
            </a:r>
            <a:r>
              <a:rPr lang="en-US" sz="1400" dirty="0">
                <a:solidFill>
                  <a:srgbClr val="000000"/>
                </a:solidFill>
                <a:latin typeface="Courier New" panose="02070309020205020404" pitchFamily="49" charset="0"/>
              </a:rPr>
              <a:t>,12);</a:t>
            </a:r>
          </a:p>
          <a:p>
            <a:r>
              <a:rPr lang="en-US" sz="1400" dirty="0">
                <a:solidFill>
                  <a:srgbClr val="000000"/>
                </a:solidFill>
                <a:latin typeface="Courier New" panose="02070309020205020404" pitchFamily="49" charset="0"/>
              </a:rPr>
              <a:t> </a:t>
            </a:r>
          </a:p>
        </p:txBody>
      </p:sp>
      <p:sp>
        <p:nvSpPr>
          <p:cNvPr id="7" name="Title 1"/>
          <p:cNvSpPr>
            <a:spLocks noGrp="1"/>
          </p:cNvSpPr>
          <p:nvPr>
            <p:ph type="title"/>
          </p:nvPr>
        </p:nvSpPr>
        <p:spPr>
          <a:xfrm>
            <a:off x="399746" y="224265"/>
            <a:ext cx="8331016" cy="734084"/>
          </a:xfrm>
        </p:spPr>
        <p:txBody>
          <a:bodyPr/>
          <a:lstStyle/>
          <a:p>
            <a:r>
              <a:rPr lang="en-US" dirty="0"/>
              <a:t>Activity IV</a:t>
            </a:r>
          </a:p>
        </p:txBody>
      </p:sp>
    </p:spTree>
    <p:extLst>
      <p:ext uri="{BB962C8B-B14F-4D97-AF65-F5344CB8AC3E}">
        <p14:creationId xmlns:p14="http://schemas.microsoft.com/office/powerpoint/2010/main" val="3157617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0" y="959526"/>
            <a:ext cx="9144000" cy="3755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03337B"/>
              </a:solidFill>
            </a:endParaRPr>
          </a:p>
        </p:txBody>
      </p:sp>
      <p:sp>
        <p:nvSpPr>
          <p:cNvPr id="55" name="Title 1"/>
          <p:cNvSpPr txBox="1">
            <a:spLocks/>
          </p:cNvSpPr>
          <p:nvPr/>
        </p:nvSpPr>
        <p:spPr>
          <a:xfrm>
            <a:off x="428703" y="809595"/>
            <a:ext cx="7886700" cy="701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rgbClr val="376091"/>
                </a:solidFill>
                <a:latin typeface="+mn-lt"/>
                <a:ea typeface="+mj-ea"/>
                <a:cs typeface="+mj-cs"/>
              </a:defRPr>
            </a:lvl1pPr>
          </a:lstStyle>
          <a:p>
            <a:r>
              <a:rPr lang="en-US" sz="2000" dirty="0"/>
              <a:t>Links</a:t>
            </a:r>
          </a:p>
        </p:txBody>
      </p:sp>
      <p:sp>
        <p:nvSpPr>
          <p:cNvPr id="7" name="Title 1"/>
          <p:cNvSpPr>
            <a:spLocks noGrp="1"/>
          </p:cNvSpPr>
          <p:nvPr>
            <p:ph type="title"/>
          </p:nvPr>
        </p:nvSpPr>
        <p:spPr>
          <a:xfrm>
            <a:off x="399746" y="224265"/>
            <a:ext cx="8331016" cy="734084"/>
          </a:xfrm>
        </p:spPr>
        <p:txBody>
          <a:bodyPr/>
          <a:lstStyle/>
          <a:p>
            <a:r>
              <a:rPr lang="en-US" dirty="0"/>
              <a:t>Interesting websites</a:t>
            </a:r>
          </a:p>
        </p:txBody>
      </p:sp>
      <p:sp>
        <p:nvSpPr>
          <p:cNvPr id="3" name="Rectangle 2"/>
          <p:cNvSpPr/>
          <p:nvPr/>
        </p:nvSpPr>
        <p:spPr>
          <a:xfrm>
            <a:off x="428703" y="1659977"/>
            <a:ext cx="3433440" cy="369332"/>
          </a:xfrm>
          <a:prstGeom prst="rect">
            <a:avLst/>
          </a:prstGeom>
        </p:spPr>
        <p:txBody>
          <a:bodyPr wrap="none">
            <a:spAutoFit/>
          </a:bodyPr>
          <a:lstStyle/>
          <a:p>
            <a:pPr marL="285750" indent="-285750">
              <a:buFont typeface="Arial" panose="020B0604020202020204" pitchFamily="34" charset="0"/>
              <a:buChar char="•"/>
            </a:pPr>
            <a:r>
              <a:rPr lang="en-US" dirty="0">
                <a:hlinkClick r:id="rId3"/>
              </a:rPr>
              <a:t>http://stevenblair.github.io/pq/</a:t>
            </a:r>
            <a:endParaRPr lang="en-US" dirty="0"/>
          </a:p>
        </p:txBody>
      </p:sp>
      <p:sp>
        <p:nvSpPr>
          <p:cNvPr id="8" name="Rectangle 7"/>
          <p:cNvSpPr/>
          <p:nvPr/>
        </p:nvSpPr>
        <p:spPr>
          <a:xfrm>
            <a:off x="428703" y="2096599"/>
            <a:ext cx="5826660" cy="369332"/>
          </a:xfrm>
          <a:prstGeom prst="rect">
            <a:avLst/>
          </a:prstGeom>
        </p:spPr>
        <p:txBody>
          <a:bodyPr wrap="none">
            <a:spAutoFit/>
          </a:bodyPr>
          <a:lstStyle/>
          <a:p>
            <a:pPr marL="285750" indent="-285750">
              <a:buFont typeface="Arial" panose="020B0604020202020204" pitchFamily="34" charset="0"/>
              <a:buChar char="•"/>
            </a:pPr>
            <a:r>
              <a:rPr lang="en-US" dirty="0">
                <a:hlinkClick r:id="rId4"/>
              </a:rPr>
              <a:t>http://hyperphysics.phy-astr.gsu.edu/hbase/hframe.html</a:t>
            </a:r>
            <a:endParaRPr lang="en-US" dirty="0"/>
          </a:p>
        </p:txBody>
      </p:sp>
    </p:spTree>
    <p:extLst>
      <p:ext uri="{BB962C8B-B14F-4D97-AF65-F5344CB8AC3E}">
        <p14:creationId xmlns:p14="http://schemas.microsoft.com/office/powerpoint/2010/main" val="1135368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Main electrical sources</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ca-ES" dirty="0"/>
                  <a:t>Voltage source</a:t>
                </a:r>
              </a:p>
              <a:p>
                <a:pPr lvl="1"/>
                <a:r>
                  <a:rPr lang="ca-ES" dirty="0"/>
                  <a:t>Ideal</a:t>
                </a:r>
              </a:p>
              <a:p>
                <a:pPr lvl="1"/>
                <a:r>
                  <a:rPr lang="ca-ES" dirty="0"/>
                  <a:t>Real (series impedance)</a:t>
                </a:r>
              </a:p>
              <a:p>
                <a:pPr lvl="1"/>
                <a:r>
                  <a:rPr lang="ca-ES" dirty="0"/>
                  <a:t>Critical situation: short-circuit </a:t>
                </a:r>
                <a14:m>
                  <m:oMath xmlns:m="http://schemas.openxmlformats.org/officeDocument/2006/math">
                    <m:r>
                      <a:rPr lang="ca-ES" i="1" dirty="0">
                        <a:latin typeface="Cambria Math" panose="02040503050406030204" pitchFamily="18" charset="0"/>
                      </a:rPr>
                      <m:t>→ </m:t>
                    </m:r>
                  </m:oMath>
                </a14:m>
                <a:r>
                  <a:rPr lang="ca-ES" b="1" dirty="0"/>
                  <a:t>Max current</a:t>
                </a:r>
              </a:p>
              <a:p>
                <a:pPr lvl="1">
                  <a:buNone/>
                </a:pPr>
                <a:endParaRPr lang="ca-ES" dirty="0"/>
              </a:p>
              <a:p>
                <a:pPr lvl="1">
                  <a:buNone/>
                </a:pPr>
                <a:endParaRPr lang="ca-ES" dirty="0"/>
              </a:p>
              <a:p>
                <a:endParaRPr lang="ca-ES" dirty="0"/>
              </a:p>
              <a:p>
                <a:r>
                  <a:rPr lang="ca-ES" dirty="0"/>
                  <a:t>Current source</a:t>
                </a:r>
              </a:p>
              <a:p>
                <a:pPr lvl="1"/>
                <a:r>
                  <a:rPr lang="ca-ES" dirty="0"/>
                  <a:t>Ideals</a:t>
                </a:r>
              </a:p>
              <a:p>
                <a:pPr lvl="1"/>
                <a:r>
                  <a:rPr lang="ca-ES" dirty="0"/>
                  <a:t>Reals (Parallel impedance)</a:t>
                </a:r>
              </a:p>
              <a:p>
                <a:pPr lvl="1"/>
                <a:r>
                  <a:rPr lang="ca-ES" dirty="0"/>
                  <a:t>Critical situation: open circuit </a:t>
                </a:r>
                <a14:m>
                  <m:oMath xmlns:m="http://schemas.openxmlformats.org/officeDocument/2006/math">
                    <m:r>
                      <a:rPr lang="ca-ES" i="1" dirty="0" smtClean="0">
                        <a:latin typeface="Cambria Math" panose="02040503050406030204" pitchFamily="18" charset="0"/>
                      </a:rPr>
                      <m:t>→</m:t>
                    </m:r>
                  </m:oMath>
                </a14:m>
                <a:r>
                  <a:rPr lang="ca-ES" dirty="0"/>
                  <a:t> </a:t>
                </a:r>
                <a:r>
                  <a:rPr lang="ca-ES" b="1" dirty="0"/>
                  <a:t>Max voltage</a:t>
                </a:r>
                <a:endParaRPr lang="ca-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a:blip r:embed="rId2"/>
                <a:stretch>
                  <a:fillRect l="-878" t="-1704"/>
                </a:stretch>
              </a:blipFill>
            </p:spPr>
            <p:txBody>
              <a:bodyPr/>
              <a:lstStyle/>
              <a:p>
                <a:r>
                  <a:rPr lang="en-US">
                    <a:noFill/>
                  </a:rPr>
                  <a:t> </a:t>
                </a:r>
              </a:p>
            </p:txBody>
          </p:sp>
        </mc:Fallback>
      </mc:AlternateContent>
      <p:pic>
        <p:nvPicPr>
          <p:cNvPr id="35842" name="Picture 2"/>
          <p:cNvPicPr>
            <a:picLocks noChangeAspect="1" noChangeArrowheads="1"/>
          </p:cNvPicPr>
          <p:nvPr/>
        </p:nvPicPr>
        <p:blipFill>
          <a:blip r:embed="rId3" cstate="print"/>
          <a:srcRect/>
          <a:stretch>
            <a:fillRect/>
          </a:stretch>
        </p:blipFill>
        <p:spPr bwMode="auto">
          <a:xfrm>
            <a:off x="4788024" y="4079600"/>
            <a:ext cx="1038225" cy="990600"/>
          </a:xfrm>
          <a:prstGeom prst="rect">
            <a:avLst/>
          </a:prstGeom>
          <a:noFill/>
          <a:ln w="9525">
            <a:noFill/>
            <a:miter lim="800000"/>
            <a:headEnd/>
            <a:tailEnd/>
          </a:ln>
        </p:spPr>
      </p:pic>
      <p:pic>
        <p:nvPicPr>
          <p:cNvPr id="35843" name="Picture 3"/>
          <p:cNvPicPr>
            <a:picLocks noChangeAspect="1" noChangeArrowheads="1"/>
          </p:cNvPicPr>
          <p:nvPr/>
        </p:nvPicPr>
        <p:blipFill>
          <a:blip r:embed="rId4" cstate="print"/>
          <a:srcRect/>
          <a:stretch>
            <a:fillRect/>
          </a:stretch>
        </p:blipFill>
        <p:spPr bwMode="auto">
          <a:xfrm>
            <a:off x="4788024" y="1590438"/>
            <a:ext cx="1000125" cy="962025"/>
          </a:xfrm>
          <a:prstGeom prst="rect">
            <a:avLst/>
          </a:prstGeom>
          <a:noFill/>
          <a:ln w="9525">
            <a:noFill/>
            <a:miter lim="800000"/>
            <a:headEnd/>
            <a:tailEnd/>
          </a:ln>
        </p:spPr>
      </p:pic>
      <p:pic>
        <p:nvPicPr>
          <p:cNvPr id="35844" name="Picture 4"/>
          <p:cNvPicPr>
            <a:picLocks noChangeAspect="1" noChangeArrowheads="1"/>
          </p:cNvPicPr>
          <p:nvPr/>
        </p:nvPicPr>
        <p:blipFill>
          <a:blip r:embed="rId5" cstate="print"/>
          <a:srcRect/>
          <a:stretch>
            <a:fillRect/>
          </a:stretch>
        </p:blipFill>
        <p:spPr bwMode="auto">
          <a:xfrm>
            <a:off x="6810629" y="1521069"/>
            <a:ext cx="1800200" cy="1576079"/>
          </a:xfrm>
          <a:prstGeom prst="rect">
            <a:avLst/>
          </a:prstGeom>
          <a:noFill/>
          <a:ln w="9525">
            <a:noFill/>
            <a:miter lim="800000"/>
            <a:headEnd/>
            <a:tailEnd/>
          </a:ln>
        </p:spPr>
      </p:pic>
      <p:pic>
        <p:nvPicPr>
          <p:cNvPr id="35845" name="Picture 5"/>
          <p:cNvPicPr>
            <a:picLocks noChangeAspect="1" noChangeArrowheads="1"/>
          </p:cNvPicPr>
          <p:nvPr/>
        </p:nvPicPr>
        <p:blipFill>
          <a:blip r:embed="rId6" cstate="print"/>
          <a:srcRect/>
          <a:stretch>
            <a:fillRect/>
          </a:stretch>
        </p:blipFill>
        <p:spPr bwMode="auto">
          <a:xfrm>
            <a:off x="6344542" y="3801754"/>
            <a:ext cx="2386220" cy="1573890"/>
          </a:xfrm>
          <a:prstGeom prst="rect">
            <a:avLst/>
          </a:prstGeom>
          <a:noFill/>
          <a:ln w="9525">
            <a:noFill/>
            <a:miter lim="800000"/>
            <a:headEnd/>
            <a:tailEnd/>
          </a:ln>
        </p:spPr>
      </p:pic>
      <p:sp>
        <p:nvSpPr>
          <p:cNvPr id="9" name="8 CuadroTexto"/>
          <p:cNvSpPr txBox="1"/>
          <p:nvPr/>
        </p:nvSpPr>
        <p:spPr>
          <a:xfrm>
            <a:off x="4788024" y="6381328"/>
            <a:ext cx="4045210" cy="307777"/>
          </a:xfrm>
          <a:prstGeom prst="rect">
            <a:avLst/>
          </a:prstGeom>
          <a:noFill/>
        </p:spPr>
        <p:txBody>
          <a:bodyPr wrap="none" rtlCol="0">
            <a:spAutoFit/>
          </a:bodyPr>
          <a:lstStyle/>
          <a:p>
            <a:r>
              <a:rPr lang="es-ES" sz="1400" dirty="0" err="1"/>
              <a:t>Robins</a:t>
            </a:r>
            <a:r>
              <a:rPr lang="es-ES" sz="1400" dirty="0"/>
              <a:t> &amp; Miller “</a:t>
            </a:r>
            <a:r>
              <a:rPr lang="es-ES" sz="1400" dirty="0" err="1"/>
              <a:t>Circuit</a:t>
            </a:r>
            <a:r>
              <a:rPr lang="es-ES" sz="1400" dirty="0"/>
              <a:t> </a:t>
            </a:r>
            <a:r>
              <a:rPr lang="es-ES" sz="1400" dirty="0" err="1"/>
              <a:t>analysis</a:t>
            </a:r>
            <a:r>
              <a:rPr lang="es-ES" sz="1400" dirty="0"/>
              <a:t> </a:t>
            </a:r>
            <a:r>
              <a:rPr lang="es-ES" sz="1400" dirty="0" err="1"/>
              <a:t>theory</a:t>
            </a:r>
            <a:r>
              <a:rPr lang="es-ES" sz="1400" dirty="0"/>
              <a:t> and </a:t>
            </a:r>
            <a:r>
              <a:rPr lang="es-ES" sz="1400" dirty="0" err="1"/>
              <a:t>practice</a:t>
            </a:r>
            <a:r>
              <a:rPr lang="es-ES" sz="1400" dirty="0"/>
              <a:t>”</a:t>
            </a:r>
            <a:endParaRPr lang="ca-ES" sz="1400" dirty="0"/>
          </a:p>
        </p:txBody>
      </p:sp>
      <p:pic>
        <p:nvPicPr>
          <p:cNvPr id="35841" name="Picture 1"/>
          <p:cNvPicPr>
            <a:picLocks noChangeAspect="1" noChangeArrowheads="1"/>
          </p:cNvPicPr>
          <p:nvPr/>
        </p:nvPicPr>
        <p:blipFill>
          <a:blip r:embed="rId7" cstate="print"/>
          <a:srcRect/>
          <a:stretch>
            <a:fillRect/>
          </a:stretch>
        </p:blipFill>
        <p:spPr bwMode="auto">
          <a:xfrm>
            <a:off x="5561013" y="1750323"/>
            <a:ext cx="457200" cy="714375"/>
          </a:xfrm>
          <a:prstGeom prst="rect">
            <a:avLst/>
          </a:prstGeom>
          <a:noFill/>
          <a:ln w="9525">
            <a:noFill/>
            <a:miter lim="800000"/>
            <a:headEnd/>
            <a:tailEnd/>
          </a:ln>
        </p:spPr>
      </p:pic>
      <p:cxnSp>
        <p:nvCxnSpPr>
          <p:cNvPr id="5" name="Straight Connector 4"/>
          <p:cNvCxnSpPr/>
          <p:nvPr/>
        </p:nvCxnSpPr>
        <p:spPr>
          <a:xfrm>
            <a:off x="760491" y="3540754"/>
            <a:ext cx="7595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35845" idx="1"/>
          </p:cNvCxnSpPr>
          <p:nvPr/>
        </p:nvCxnSpPr>
        <p:spPr>
          <a:xfrm>
            <a:off x="5622005" y="4583655"/>
            <a:ext cx="722537" cy="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2 Marcador de contenido">
            <a:extLst>
              <a:ext uri="{FF2B5EF4-FFF2-40B4-BE49-F238E27FC236}">
                <a16:creationId xmlns:a16="http://schemas.microsoft.com/office/drawing/2014/main" id="{C7EABB46-EC1E-4413-8308-F8DBC71A8007}"/>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Voltage and current </a:t>
            </a:r>
          </a:p>
        </p:txBody>
      </p:sp>
    </p:spTree>
    <p:extLst>
      <p:ext uri="{BB962C8B-B14F-4D97-AF65-F5344CB8AC3E}">
        <p14:creationId xmlns:p14="http://schemas.microsoft.com/office/powerpoint/2010/main" val="1438438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cstate="print"/>
          <a:srcRect/>
          <a:stretch>
            <a:fillRect/>
          </a:stretch>
        </p:blipFill>
        <p:spPr bwMode="auto">
          <a:xfrm>
            <a:off x="6142888" y="3891797"/>
            <a:ext cx="1821309" cy="2086480"/>
          </a:xfrm>
          <a:prstGeom prst="rect">
            <a:avLst/>
          </a:prstGeom>
          <a:noFill/>
          <a:ln w="9525">
            <a:noFill/>
            <a:miter lim="800000"/>
            <a:headEnd/>
            <a:tailEnd/>
          </a:ln>
        </p:spPr>
      </p:pic>
      <p:pic>
        <p:nvPicPr>
          <p:cNvPr id="39940" name="Picture 4"/>
          <p:cNvPicPr>
            <a:picLocks noChangeAspect="1" noChangeArrowheads="1"/>
          </p:cNvPicPr>
          <p:nvPr/>
        </p:nvPicPr>
        <p:blipFill>
          <a:blip r:embed="rId3" cstate="print"/>
          <a:srcRect/>
          <a:stretch>
            <a:fillRect/>
          </a:stretch>
        </p:blipFill>
        <p:spPr bwMode="auto">
          <a:xfrm>
            <a:off x="6228184" y="1449276"/>
            <a:ext cx="1650719" cy="2243835"/>
          </a:xfrm>
          <a:prstGeom prst="rect">
            <a:avLst/>
          </a:prstGeom>
          <a:noFill/>
          <a:ln w="9525">
            <a:noFill/>
            <a:miter lim="800000"/>
            <a:headEnd/>
            <a:tailEnd/>
          </a:ln>
        </p:spPr>
      </p:pic>
      <p:sp>
        <p:nvSpPr>
          <p:cNvPr id="2" name="1 Título"/>
          <p:cNvSpPr>
            <a:spLocks noGrp="1"/>
          </p:cNvSpPr>
          <p:nvPr>
            <p:ph type="title"/>
          </p:nvPr>
        </p:nvSpPr>
        <p:spPr/>
        <p:txBody>
          <a:bodyPr/>
          <a:lstStyle/>
          <a:p>
            <a:r>
              <a:rPr lang="ca-ES" dirty="0"/>
              <a:t>Equipment - Measurements</a:t>
            </a:r>
          </a:p>
        </p:txBody>
      </p:sp>
      <p:sp>
        <p:nvSpPr>
          <p:cNvPr id="3" name="2 Marcador de contenido"/>
          <p:cNvSpPr>
            <a:spLocks noGrp="1"/>
          </p:cNvSpPr>
          <p:nvPr>
            <p:ph idx="1"/>
          </p:nvPr>
        </p:nvSpPr>
        <p:spPr>
          <a:xfrm>
            <a:off x="399746" y="1748924"/>
            <a:ext cx="8331016" cy="1312666"/>
          </a:xfrm>
        </p:spPr>
        <p:txBody>
          <a:bodyPr>
            <a:normAutofit/>
          </a:bodyPr>
          <a:lstStyle/>
          <a:p>
            <a:r>
              <a:rPr lang="ca-ES" sz="2400" dirty="0"/>
              <a:t>Voltage measurement</a:t>
            </a:r>
          </a:p>
          <a:p>
            <a:pPr lvl="1"/>
            <a:r>
              <a:rPr lang="ca-ES" sz="2400" dirty="0"/>
              <a:t>Parallel connection</a:t>
            </a:r>
          </a:p>
          <a:p>
            <a:pPr lvl="1"/>
            <a:r>
              <a:rPr lang="ca-ES" sz="2400" dirty="0"/>
              <a:t>High impedance, ideally infinite.</a:t>
            </a:r>
          </a:p>
          <a:p>
            <a:pPr lvl="1">
              <a:buNone/>
            </a:pPr>
            <a:endParaRPr lang="es-ES" sz="2400" dirty="0"/>
          </a:p>
          <a:p>
            <a:pPr lvl="1">
              <a:buNone/>
            </a:pPr>
            <a:endParaRPr lang="ca-ES" sz="2400" dirty="0"/>
          </a:p>
          <a:p>
            <a:pPr lvl="1">
              <a:buNone/>
            </a:pPr>
            <a:endParaRPr lang="ca-ES" sz="2400" dirty="0"/>
          </a:p>
        </p:txBody>
      </p:sp>
      <p:sp>
        <p:nvSpPr>
          <p:cNvPr id="9" name="8 CuadroTexto"/>
          <p:cNvSpPr txBox="1"/>
          <p:nvPr/>
        </p:nvSpPr>
        <p:spPr>
          <a:xfrm>
            <a:off x="4499992" y="6381328"/>
            <a:ext cx="4045210" cy="307777"/>
          </a:xfrm>
          <a:prstGeom prst="rect">
            <a:avLst/>
          </a:prstGeom>
          <a:noFill/>
        </p:spPr>
        <p:txBody>
          <a:bodyPr wrap="none" rtlCol="0">
            <a:spAutoFit/>
          </a:bodyPr>
          <a:lstStyle/>
          <a:p>
            <a:r>
              <a:rPr lang="es-ES" sz="1400" dirty="0" err="1"/>
              <a:t>Robins</a:t>
            </a:r>
            <a:r>
              <a:rPr lang="es-ES" sz="1400" dirty="0"/>
              <a:t> &amp; Miller “</a:t>
            </a:r>
            <a:r>
              <a:rPr lang="es-ES" sz="1400" dirty="0" err="1"/>
              <a:t>Circuit</a:t>
            </a:r>
            <a:r>
              <a:rPr lang="es-ES" sz="1400" dirty="0"/>
              <a:t> </a:t>
            </a:r>
            <a:r>
              <a:rPr lang="es-ES" sz="1400" dirty="0" err="1"/>
              <a:t>analysis</a:t>
            </a:r>
            <a:r>
              <a:rPr lang="es-ES" sz="1400" dirty="0"/>
              <a:t> </a:t>
            </a:r>
            <a:r>
              <a:rPr lang="es-ES" sz="1400" dirty="0" err="1"/>
              <a:t>theory</a:t>
            </a:r>
            <a:r>
              <a:rPr lang="es-ES" sz="1400" dirty="0"/>
              <a:t> and </a:t>
            </a:r>
            <a:r>
              <a:rPr lang="es-ES" sz="1400" dirty="0" err="1"/>
              <a:t>practice</a:t>
            </a:r>
            <a:r>
              <a:rPr lang="es-ES" sz="1400" dirty="0"/>
              <a:t>”</a:t>
            </a:r>
            <a:endParaRPr lang="ca-ES" sz="1400" dirty="0"/>
          </a:p>
        </p:txBody>
      </p:sp>
      <p:sp>
        <p:nvSpPr>
          <p:cNvPr id="7" name="2 Marcador de contenido">
            <a:extLst>
              <a:ext uri="{FF2B5EF4-FFF2-40B4-BE49-F238E27FC236}">
                <a16:creationId xmlns:a16="http://schemas.microsoft.com/office/drawing/2014/main" id="{D0316DB8-3D28-48EB-8823-0C45D4EFA27A}"/>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Voltage and current measurements</a:t>
            </a:r>
          </a:p>
        </p:txBody>
      </p:sp>
      <p:cxnSp>
        <p:nvCxnSpPr>
          <p:cNvPr id="5" name="Straight Connector 4"/>
          <p:cNvCxnSpPr/>
          <p:nvPr/>
        </p:nvCxnSpPr>
        <p:spPr>
          <a:xfrm>
            <a:off x="217283" y="3783155"/>
            <a:ext cx="864606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2 Marcador de contenido"/>
          <p:cNvSpPr txBox="1">
            <a:spLocks/>
          </p:cNvSpPr>
          <p:nvPr/>
        </p:nvSpPr>
        <p:spPr>
          <a:xfrm>
            <a:off x="399746" y="4207269"/>
            <a:ext cx="8331016" cy="4655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a-ES" sz="2400" dirty="0"/>
              <a:t>Current measurement</a:t>
            </a:r>
          </a:p>
          <a:p>
            <a:pPr lvl="1"/>
            <a:r>
              <a:rPr lang="ca-ES" sz="2400" dirty="0"/>
              <a:t>Series connection</a:t>
            </a:r>
          </a:p>
          <a:p>
            <a:pPr lvl="1"/>
            <a:r>
              <a:rPr lang="ca-ES" sz="2400" dirty="0"/>
              <a:t>Reduced impedance, ideally 0.</a:t>
            </a:r>
            <a:endParaRPr lang="ca-ES" sz="2400" b="1" dirty="0"/>
          </a:p>
          <a:p>
            <a:pPr>
              <a:buFont typeface="Arial" panose="020B0604020202020204" pitchFamily="34" charset="0"/>
              <a:buNone/>
            </a:pPr>
            <a:endParaRPr lang="ca-ES" sz="2400" dirty="0"/>
          </a:p>
        </p:txBody>
      </p:sp>
    </p:spTree>
    <p:extLst>
      <p:ext uri="{BB962C8B-B14F-4D97-AF65-F5344CB8AC3E}">
        <p14:creationId xmlns:p14="http://schemas.microsoft.com/office/powerpoint/2010/main" val="413395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Kirchoff Law’s</a:t>
            </a:r>
          </a:p>
        </p:txBody>
      </p:sp>
      <p:sp>
        <p:nvSpPr>
          <p:cNvPr id="3" name="2 Marcador de contenido"/>
          <p:cNvSpPr>
            <a:spLocks noGrp="1"/>
          </p:cNvSpPr>
          <p:nvPr>
            <p:ph idx="1"/>
          </p:nvPr>
        </p:nvSpPr>
        <p:spPr>
          <a:xfrm>
            <a:off x="399746" y="1521069"/>
            <a:ext cx="5946733" cy="4655894"/>
          </a:xfrm>
        </p:spPr>
        <p:txBody>
          <a:bodyPr>
            <a:normAutofit/>
          </a:bodyPr>
          <a:lstStyle/>
          <a:p>
            <a:r>
              <a:rPr lang="ca-ES" sz="2000" dirty="0"/>
              <a:t>Kirchoff Circuit Laws (KCL) – The sum of the currents entering a node has to be equal to the sum of the output currents</a:t>
            </a:r>
          </a:p>
          <a:p>
            <a:endParaRPr lang="ca-ES" sz="2000" dirty="0"/>
          </a:p>
          <a:p>
            <a:r>
              <a:rPr lang="ca-ES" sz="2000" dirty="0"/>
              <a:t>Kirchoff voltage law (KVL) – The sum of the voltages in a closed circuit has to be equal to 0.</a:t>
            </a:r>
          </a:p>
          <a:p>
            <a:endParaRPr lang="ca-ES" sz="2000" dirty="0"/>
          </a:p>
          <a:p>
            <a:r>
              <a:rPr lang="ca-ES" sz="2000" dirty="0"/>
              <a:t>Then, the sum of all the powers in a circuit has to accomplish:</a:t>
            </a:r>
          </a:p>
          <a:p>
            <a:endParaRPr lang="es-ES" sz="2000" dirty="0"/>
          </a:p>
          <a:p>
            <a:endParaRPr lang="ca-ES" sz="2000" noProof="0" dirty="0"/>
          </a:p>
        </p:txBody>
      </p:sp>
      <mc:AlternateContent xmlns:mc="http://schemas.openxmlformats.org/markup-compatibility/2006" xmlns:a14="http://schemas.microsoft.com/office/drawing/2010/main">
        <mc:Choice Requires="a14">
          <p:sp>
            <p:nvSpPr>
              <p:cNvPr id="4" name="TextBox 3"/>
              <p:cNvSpPr txBox="1"/>
              <p:nvPr/>
            </p:nvSpPr>
            <p:spPr>
              <a:xfrm>
                <a:off x="2390826" y="2415261"/>
                <a:ext cx="2181174"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bar>
                            <m:barPr>
                              <m:ctrlPr>
                                <a:rPr lang="en-US" sz="2000" b="0" i="1" smtClean="0">
                                  <a:latin typeface="Cambria Math" panose="02040503050406030204" pitchFamily="18" charset="0"/>
                                </a:rPr>
                              </m:ctrlPr>
                            </m:barPr>
                            <m:e>
                              <m:r>
                                <a:rPr lang="en-US" sz="2000" b="0" i="1" smtClean="0">
                                  <a:latin typeface="Cambria Math" panose="02040503050406030204" pitchFamily="18" charset="0"/>
                                </a:rPr>
                                <m:t>𝐼</m:t>
                              </m:r>
                            </m:e>
                          </m:bar>
                        </m:e>
                        <m:sub>
                          <m:r>
                            <a:rPr lang="en-US" sz="2000" b="0" i="1" smtClean="0">
                              <a:latin typeface="Cambria Math" panose="02040503050406030204" pitchFamily="18" charset="0"/>
                            </a:rPr>
                            <m:t> </m:t>
                          </m:r>
                          <m:r>
                            <a:rPr lang="en-US" sz="2000" b="0" i="1" smtClean="0">
                              <a:latin typeface="Cambria Math" panose="02040503050406030204" pitchFamily="18" charset="0"/>
                            </a:rPr>
                            <m:t>𝑖𝑛𝑝𝑢𝑡</m:t>
                          </m:r>
                        </m:sub>
                      </m:sSub>
                      <m:r>
                        <a:rPr lang="en-US" sz="2000" b="0" i="1" smtClean="0">
                          <a:latin typeface="Cambria Math" panose="02040503050406030204" pitchFamily="18" charset="0"/>
                        </a:rPr>
                        <m:t>=</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bar>
                            <m:barPr>
                              <m:ctrlPr>
                                <a:rPr lang="en-US" sz="2000" i="1">
                                  <a:latin typeface="Cambria Math" panose="02040503050406030204" pitchFamily="18" charset="0"/>
                                </a:rPr>
                              </m:ctrlPr>
                            </m:barPr>
                            <m:e>
                              <m:r>
                                <a:rPr lang="en-US" sz="2000" i="1">
                                  <a:latin typeface="Cambria Math" panose="02040503050406030204" pitchFamily="18" charset="0"/>
                                </a:rPr>
                                <m:t>𝐼</m:t>
                              </m:r>
                            </m:e>
                          </m:bar>
                        </m:e>
                        <m:sub>
                          <m:r>
                            <a:rPr lang="en-US" sz="2000" b="0" i="1" smtClean="0">
                              <a:latin typeface="Cambria Math" panose="02040503050406030204" pitchFamily="18" charset="0"/>
                            </a:rPr>
                            <m:t> </m:t>
                          </m:r>
                          <m:r>
                            <a:rPr lang="en-US" sz="2000" b="0" i="1" smtClean="0">
                              <a:latin typeface="Cambria Math" panose="02040503050406030204" pitchFamily="18" charset="0"/>
                            </a:rPr>
                            <m:t>𝑜𝑢𝑡𝑝𝑢𝑡</m:t>
                          </m:r>
                        </m:sub>
                      </m:sSub>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2390826" y="2415261"/>
                <a:ext cx="2181174" cy="331437"/>
              </a:xfrm>
              <a:prstGeom prst="rect">
                <a:avLst/>
              </a:prstGeom>
              <a:blipFill>
                <a:blip r:embed="rId2"/>
                <a:stretch>
                  <a:fillRect l="-3631" r="-1397" b="-2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74287" y="3569956"/>
                <a:ext cx="1014252" cy="3222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bar>
                            <m:barPr>
                              <m:ctrlPr>
                                <a:rPr lang="en-US" sz="2000" b="0" i="1" smtClean="0">
                                  <a:latin typeface="Cambria Math" panose="02040503050406030204" pitchFamily="18" charset="0"/>
                                </a:rPr>
                              </m:ctrlPr>
                            </m:barPr>
                            <m:e>
                              <m:r>
                                <a:rPr lang="en-US" sz="2000" b="0" i="1" smtClean="0">
                                  <a:latin typeface="Cambria Math" panose="02040503050406030204" pitchFamily="18" charset="0"/>
                                </a:rPr>
                                <m:t>𝑉</m:t>
                              </m:r>
                            </m:e>
                          </m:bar>
                        </m:e>
                        <m:sub>
                          <m:r>
                            <a:rPr lang="en-US" sz="2000" b="0" i="1" smtClean="0">
                              <a:latin typeface="Cambria Math" panose="02040503050406030204" pitchFamily="18" charset="0"/>
                            </a:rPr>
                            <m:t> </m:t>
                          </m:r>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i="1" smtClean="0">
                          <a:latin typeface="Cambria Math" panose="02040503050406030204" pitchFamily="18" charset="0"/>
                        </a:rPr>
                        <m:t>0</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974287" y="3569956"/>
                <a:ext cx="1014252" cy="322204"/>
              </a:xfrm>
              <a:prstGeom prst="rect">
                <a:avLst/>
              </a:prstGeom>
              <a:blipFill>
                <a:blip r:embed="rId3"/>
                <a:stretch>
                  <a:fillRect l="-9036" r="-5422"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099097" y="4406710"/>
                <a:ext cx="2945806" cy="3202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bar>
                            <m:barPr>
                              <m:ctrlPr>
                                <a:rPr lang="en-US" sz="2000" b="0" i="1" smtClean="0">
                                  <a:latin typeface="Cambria Math" panose="02040503050406030204" pitchFamily="18" charset="0"/>
                                </a:rPr>
                              </m:ctrlPr>
                            </m:barPr>
                            <m:e>
                              <m:r>
                                <a:rPr lang="en-US" sz="2000" b="0" i="1" smtClean="0">
                                  <a:latin typeface="Cambria Math" panose="02040503050406030204" pitchFamily="18" charset="0"/>
                                </a:rPr>
                                <m:t>𝑃</m:t>
                              </m:r>
                            </m:e>
                          </m:bar>
                        </m:e>
                        <m:sub>
                          <m:r>
                            <a:rPr lang="en-US" sz="2000" b="0" i="1" smtClean="0">
                              <a:latin typeface="Cambria Math" panose="02040503050406030204" pitchFamily="18" charset="0"/>
                            </a:rPr>
                            <m:t> </m:t>
                          </m:r>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i="1" smtClean="0">
                          <a:latin typeface="Cambria Math" panose="02040503050406030204" pitchFamily="18" charset="0"/>
                        </a:rPr>
                        <m:t>0</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Active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power</m:t>
                      </m:r>
                      <m:r>
                        <a:rPr lang="en-US" sz="2000" b="0" i="0" smtClean="0">
                          <a:latin typeface="Cambria Math" panose="02040503050406030204" pitchFamily="18" charset="0"/>
                        </a:rPr>
                        <m:t> </m:t>
                      </m:r>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99097" y="4406710"/>
                <a:ext cx="2945806" cy="320216"/>
              </a:xfrm>
              <a:prstGeom prst="rect">
                <a:avLst/>
              </a:prstGeom>
              <a:blipFill>
                <a:blip r:embed="rId4"/>
                <a:stretch>
                  <a:fillRect l="-144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17280" y="4805063"/>
                <a:ext cx="3109441" cy="3680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bar>
                            <m:barPr>
                              <m:ctrlPr>
                                <a:rPr lang="en-US" sz="2000" b="0" i="1" smtClean="0">
                                  <a:latin typeface="Cambria Math" panose="02040503050406030204" pitchFamily="18" charset="0"/>
                                </a:rPr>
                              </m:ctrlPr>
                            </m:barPr>
                            <m:e>
                              <m:r>
                                <a:rPr lang="en-US" sz="2000" b="0" i="1" smtClean="0">
                                  <a:latin typeface="Cambria Math" panose="02040503050406030204" pitchFamily="18" charset="0"/>
                                </a:rPr>
                                <m:t>𝑄</m:t>
                              </m:r>
                            </m:e>
                          </m:bar>
                        </m:e>
                        <m:sub>
                          <m:r>
                            <a:rPr lang="en-US" sz="2000" b="0" i="1" smtClean="0">
                              <a:latin typeface="Cambria Math" panose="02040503050406030204" pitchFamily="18" charset="0"/>
                            </a:rPr>
                            <m:t> </m:t>
                          </m:r>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i="1" smtClean="0">
                          <a:latin typeface="Cambria Math" panose="02040503050406030204" pitchFamily="18" charset="0"/>
                        </a:rPr>
                        <m:t>0</m:t>
                      </m:r>
                      <m:r>
                        <a:rPr lang="en-US" sz="2000" i="1">
                          <a:latin typeface="Cambria Math" panose="02040503050406030204" pitchFamily="18" charset="0"/>
                        </a:rPr>
                        <m:t>→</m:t>
                      </m:r>
                      <m:r>
                        <m:rPr>
                          <m:sty m:val="p"/>
                        </m:rPr>
                        <a:rPr lang="en-US" sz="2000" b="0" i="0" smtClean="0">
                          <a:latin typeface="Cambria Math" panose="02040503050406030204" pitchFamily="18" charset="0"/>
                        </a:rPr>
                        <m:t>Rea</m:t>
                      </m:r>
                      <m:r>
                        <m:rPr>
                          <m:sty m:val="p"/>
                        </m:rPr>
                        <a:rPr lang="en-US" sz="2000">
                          <a:latin typeface="Cambria Math" panose="02040503050406030204" pitchFamily="18" charset="0"/>
                        </a:rPr>
                        <m:t>ctive</m:t>
                      </m:r>
                      <m:r>
                        <a:rPr lang="en-US" sz="2000">
                          <a:latin typeface="Cambria Math" panose="02040503050406030204" pitchFamily="18" charset="0"/>
                        </a:rPr>
                        <m:t> </m:t>
                      </m:r>
                      <m:r>
                        <m:rPr>
                          <m:sty m:val="p"/>
                        </m:rPr>
                        <a:rPr lang="en-US" sz="2000">
                          <a:latin typeface="Cambria Math" panose="02040503050406030204" pitchFamily="18" charset="0"/>
                        </a:rPr>
                        <m:t>power</m:t>
                      </m:r>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17280" y="4805063"/>
                <a:ext cx="3109441" cy="368049"/>
              </a:xfrm>
              <a:prstGeom prst="rect">
                <a:avLst/>
              </a:prstGeom>
              <a:blipFill>
                <a:blip r:embed="rId5"/>
                <a:stretch>
                  <a:fillRect l="-2549" r="-1569" b="-13115"/>
                </a:stretch>
              </a:blipFill>
            </p:spPr>
            <p:txBody>
              <a:bodyPr/>
              <a:lstStyle/>
              <a:p>
                <a:r>
                  <a:rPr lang="en-US">
                    <a:noFill/>
                  </a:rPr>
                  <a:t> </a:t>
                </a:r>
              </a:p>
            </p:txBody>
          </p:sp>
        </mc:Fallback>
      </mc:AlternateContent>
      <p:sp>
        <p:nvSpPr>
          <p:cNvPr id="12" name="Rectangle 11"/>
          <p:cNvSpPr/>
          <p:nvPr/>
        </p:nvSpPr>
        <p:spPr>
          <a:xfrm>
            <a:off x="2090488" y="5599440"/>
            <a:ext cx="4963025" cy="461665"/>
          </a:xfrm>
          <a:prstGeom prst="rect">
            <a:avLst/>
          </a:prstGeom>
        </p:spPr>
        <p:txBody>
          <a:bodyPr wrap="none">
            <a:spAutoFit/>
          </a:bodyPr>
          <a:lstStyle/>
          <a:p>
            <a:pPr algn="ctr"/>
            <a:r>
              <a:rPr lang="ca-ES" sz="2400" dirty="0"/>
              <a:t>Wait... we will explain later P and Q !!!</a:t>
            </a:r>
            <a:endParaRPr lang="en-US" sz="2400" dirty="0"/>
          </a:p>
        </p:txBody>
      </p:sp>
      <p:sp>
        <p:nvSpPr>
          <p:cNvPr id="13" name="2 Marcador de contenido">
            <a:extLst>
              <a:ext uri="{FF2B5EF4-FFF2-40B4-BE49-F238E27FC236}">
                <a16:creationId xmlns:a16="http://schemas.microsoft.com/office/drawing/2014/main" id="{D777B356-D649-4A80-965D-A146EA75C7E3}"/>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Kirchoff circuit and voltage laws</a:t>
            </a:r>
          </a:p>
        </p:txBody>
      </p:sp>
      <p:pic>
        <p:nvPicPr>
          <p:cNvPr id="5" name="Picture 4"/>
          <p:cNvPicPr>
            <a:picLocks noChangeAspect="1"/>
          </p:cNvPicPr>
          <p:nvPr/>
        </p:nvPicPr>
        <p:blipFill>
          <a:blip r:embed="rId6"/>
          <a:stretch>
            <a:fillRect/>
          </a:stretch>
        </p:blipFill>
        <p:spPr>
          <a:xfrm>
            <a:off x="6126721" y="1344206"/>
            <a:ext cx="2783750" cy="1236774"/>
          </a:xfrm>
          <a:prstGeom prst="rect">
            <a:avLst/>
          </a:prstGeom>
        </p:spPr>
      </p:pic>
      <p:pic>
        <p:nvPicPr>
          <p:cNvPr id="6" name="Picture 5"/>
          <p:cNvPicPr>
            <a:picLocks noChangeAspect="1"/>
          </p:cNvPicPr>
          <p:nvPr/>
        </p:nvPicPr>
        <p:blipFill>
          <a:blip r:embed="rId7"/>
          <a:stretch>
            <a:fillRect/>
          </a:stretch>
        </p:blipFill>
        <p:spPr>
          <a:xfrm>
            <a:off x="6062881" y="3096428"/>
            <a:ext cx="2982949" cy="1621037"/>
          </a:xfrm>
          <a:prstGeom prst="rect">
            <a:avLst/>
          </a:prstGeom>
        </p:spPr>
      </p:pic>
      <p:sp>
        <p:nvSpPr>
          <p:cNvPr id="14" name="8 CuadroTexto"/>
          <p:cNvSpPr txBox="1"/>
          <p:nvPr/>
        </p:nvSpPr>
        <p:spPr>
          <a:xfrm>
            <a:off x="6460573" y="6381328"/>
            <a:ext cx="2683427" cy="307777"/>
          </a:xfrm>
          <a:prstGeom prst="rect">
            <a:avLst/>
          </a:prstGeom>
          <a:noFill/>
        </p:spPr>
        <p:txBody>
          <a:bodyPr wrap="none" rtlCol="0">
            <a:spAutoFit/>
          </a:bodyPr>
          <a:lstStyle/>
          <a:p>
            <a:r>
              <a:rPr lang="es-ES" sz="1400" dirty="0" err="1"/>
              <a:t>Hayt</a:t>
            </a:r>
            <a:r>
              <a:rPr lang="es-ES" sz="1400" dirty="0"/>
              <a:t> “</a:t>
            </a:r>
            <a:r>
              <a:rPr lang="es-ES" sz="1400" dirty="0" err="1"/>
              <a:t>Engineering</a:t>
            </a:r>
            <a:r>
              <a:rPr lang="es-ES" sz="1400" dirty="0"/>
              <a:t> </a:t>
            </a:r>
            <a:r>
              <a:rPr lang="es-ES" sz="1400" dirty="0" err="1"/>
              <a:t>circuit</a:t>
            </a:r>
            <a:r>
              <a:rPr lang="es-ES" sz="1400" dirty="0"/>
              <a:t> </a:t>
            </a:r>
            <a:r>
              <a:rPr lang="es-ES" sz="1400" dirty="0" err="1"/>
              <a:t>analysis</a:t>
            </a:r>
            <a:r>
              <a:rPr lang="es-ES" sz="1400" dirty="0"/>
              <a:t>”</a:t>
            </a:r>
            <a:endParaRPr lang="ca-ES" sz="1400" dirty="0"/>
          </a:p>
        </p:txBody>
      </p:sp>
    </p:spTree>
    <p:extLst>
      <p:ext uri="{BB962C8B-B14F-4D97-AF65-F5344CB8AC3E}">
        <p14:creationId xmlns:p14="http://schemas.microsoft.com/office/powerpoint/2010/main" val="321035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noProof="0" dirty="0"/>
              <a:t>Superposition principle</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99746" y="1374686"/>
                <a:ext cx="8331016" cy="4655894"/>
              </a:xfrm>
            </p:spPr>
            <p:txBody>
              <a:bodyPr>
                <a:normAutofit/>
              </a:bodyPr>
              <a:lstStyle/>
              <a:p>
                <a:pPr algn="just"/>
                <a:r>
                  <a:rPr lang="ca-ES" dirty="0"/>
                  <a:t>If several simultaneous excitations are applied to the same network (either voltage or current sources), the global response is equal to the superposition of the partial results of each of the sources.</a:t>
                </a:r>
                <a:br>
                  <a:rPr lang="ca-ES" dirty="0"/>
                </a:br>
                <a:r>
                  <a:rPr lang="ca-ES" dirty="0"/>
                  <a:t>       (Voltage source </a:t>
                </a:r>
                <a14:m>
                  <m:oMath xmlns:m="http://schemas.openxmlformats.org/officeDocument/2006/math">
                    <m:r>
                      <a:rPr lang="ca-ES" i="1" dirty="0">
                        <a:latin typeface="Cambria Math" panose="02040503050406030204" pitchFamily="18" charset="0"/>
                      </a:rPr>
                      <m:t>→ </m:t>
                    </m:r>
                  </m:oMath>
                </a14:m>
                <a:r>
                  <a:rPr lang="ca-ES" noProof="0" dirty="0"/>
                  <a:t>conductor |Current sources</a:t>
                </a:r>
                <a14:m>
                  <m:oMath xmlns:m="http://schemas.openxmlformats.org/officeDocument/2006/math">
                    <m:r>
                      <a:rPr lang="ca-ES" i="1" noProof="0" dirty="0" smtClean="0">
                        <a:latin typeface="Cambria Math" panose="02040503050406030204" pitchFamily="18" charset="0"/>
                      </a:rPr>
                      <m:t>→ </m:t>
                    </m:r>
                  </m:oMath>
                </a14:m>
                <a:r>
                  <a:rPr lang="ca-ES" noProof="0" dirty="0"/>
                  <a:t>open circuit)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99746" y="1374686"/>
                <a:ext cx="8331016" cy="4655894"/>
              </a:xfrm>
              <a:blipFill>
                <a:blip r:embed="rId2"/>
                <a:stretch>
                  <a:fillRect l="-878" t="-1704" r="-952"/>
                </a:stretch>
              </a:blipFill>
            </p:spPr>
            <p:txBody>
              <a:bodyPr/>
              <a:lstStyle/>
              <a:p>
                <a:r>
                  <a:rPr lang="en-US">
                    <a:noFill/>
                  </a:rPr>
                  <a:t> </a:t>
                </a:r>
              </a:p>
            </p:txBody>
          </p:sp>
        </mc:Fallback>
      </mc:AlternateContent>
      <p:sp>
        <p:nvSpPr>
          <p:cNvPr id="17" name="16 CuadroTexto"/>
          <p:cNvSpPr txBox="1"/>
          <p:nvPr/>
        </p:nvSpPr>
        <p:spPr>
          <a:xfrm>
            <a:off x="-11742" y="6371455"/>
            <a:ext cx="3482492" cy="276999"/>
          </a:xfrm>
          <a:prstGeom prst="rect">
            <a:avLst/>
          </a:prstGeom>
          <a:noFill/>
        </p:spPr>
        <p:txBody>
          <a:bodyPr wrap="none" rtlCol="0">
            <a:spAutoFit/>
          </a:bodyPr>
          <a:lstStyle/>
          <a:p>
            <a:r>
              <a:rPr lang="es-ES" sz="1200" dirty="0" err="1"/>
              <a:t>Robins</a:t>
            </a:r>
            <a:r>
              <a:rPr lang="es-ES" sz="1200" dirty="0"/>
              <a:t> &amp; Miller “</a:t>
            </a:r>
            <a:r>
              <a:rPr lang="es-ES" sz="1200" dirty="0" err="1"/>
              <a:t>Circuit</a:t>
            </a:r>
            <a:r>
              <a:rPr lang="es-ES" sz="1200" dirty="0"/>
              <a:t> </a:t>
            </a:r>
            <a:r>
              <a:rPr lang="es-ES" sz="1200" dirty="0" err="1"/>
              <a:t>analysis</a:t>
            </a:r>
            <a:r>
              <a:rPr lang="es-ES" sz="1200" dirty="0"/>
              <a:t> </a:t>
            </a:r>
            <a:r>
              <a:rPr lang="es-ES" sz="1200" dirty="0" err="1"/>
              <a:t>theory</a:t>
            </a:r>
            <a:r>
              <a:rPr lang="es-ES" sz="1200" dirty="0"/>
              <a:t> and </a:t>
            </a:r>
            <a:r>
              <a:rPr lang="es-ES" sz="1200" dirty="0" err="1"/>
              <a:t>practice</a:t>
            </a:r>
            <a:r>
              <a:rPr lang="es-ES" sz="1200" dirty="0"/>
              <a:t>”</a:t>
            </a:r>
            <a:endParaRPr lang="ca-ES" sz="1200" dirty="0"/>
          </a:p>
        </p:txBody>
      </p:sp>
      <p:sp>
        <p:nvSpPr>
          <p:cNvPr id="4" name="Rectangle 3"/>
          <p:cNvSpPr/>
          <p:nvPr/>
        </p:nvSpPr>
        <p:spPr>
          <a:xfrm>
            <a:off x="406492" y="2786035"/>
            <a:ext cx="2583208" cy="369332"/>
          </a:xfrm>
          <a:prstGeom prst="rect">
            <a:avLst/>
          </a:prstGeom>
        </p:spPr>
        <p:txBody>
          <a:bodyPr wrap="none">
            <a:spAutoFit/>
          </a:bodyPr>
          <a:lstStyle/>
          <a:p>
            <a:pPr marL="285750" indent="-285750">
              <a:buFont typeface="Arial" panose="020B0604020202020204" pitchFamily="34" charset="0"/>
              <a:buChar char="•"/>
            </a:pPr>
            <a:r>
              <a:rPr lang="ca-ES" dirty="0"/>
              <a:t>Example circuit (in DC)</a:t>
            </a:r>
            <a:endParaRPr lang="en-US" dirty="0"/>
          </a:p>
        </p:txBody>
      </p:sp>
      <p:sp>
        <p:nvSpPr>
          <p:cNvPr id="22" name="2 Marcador de contenido">
            <a:extLst>
              <a:ext uri="{FF2B5EF4-FFF2-40B4-BE49-F238E27FC236}">
                <a16:creationId xmlns:a16="http://schemas.microsoft.com/office/drawing/2014/main" id="{7B75477A-CD96-41A4-8A06-08E6492EFA37}"/>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Main description</a:t>
            </a:r>
          </a:p>
        </p:txBody>
      </p:sp>
      <p:pic>
        <p:nvPicPr>
          <p:cNvPr id="7" name="Graphic 6">
            <a:extLst>
              <a:ext uri="{FF2B5EF4-FFF2-40B4-BE49-F238E27FC236}">
                <a16:creationId xmlns:a16="http://schemas.microsoft.com/office/drawing/2014/main" id="{28BA6BE9-72E5-41F0-9984-315E85C2D8E7}"/>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13238" y="3497700"/>
            <a:ext cx="3535680" cy="2024036"/>
          </a:xfrm>
          <a:prstGeom prst="rect">
            <a:avLst/>
          </a:prstGeom>
        </p:spPr>
      </p:pic>
      <p:cxnSp>
        <p:nvCxnSpPr>
          <p:cNvPr id="18" name="Straight Arrow Connector 17">
            <a:extLst>
              <a:ext uri="{FF2B5EF4-FFF2-40B4-BE49-F238E27FC236}">
                <a16:creationId xmlns:a16="http://schemas.microsoft.com/office/drawing/2014/main" id="{D1C0B18F-DE3A-4C3D-8374-F6838428C315}"/>
              </a:ext>
            </a:extLst>
          </p:cNvPr>
          <p:cNvCxnSpPr>
            <a:cxnSpLocks/>
          </p:cNvCxnSpPr>
          <p:nvPr/>
        </p:nvCxnSpPr>
        <p:spPr>
          <a:xfrm flipV="1">
            <a:off x="4236720" y="3810000"/>
            <a:ext cx="128016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FCB27D-BD9A-4565-AC05-88C62C1B9BBC}"/>
              </a:ext>
            </a:extLst>
          </p:cNvPr>
          <p:cNvCxnSpPr>
            <a:cxnSpLocks/>
          </p:cNvCxnSpPr>
          <p:nvPr/>
        </p:nvCxnSpPr>
        <p:spPr>
          <a:xfrm>
            <a:off x="4204484" y="4891353"/>
            <a:ext cx="1312396" cy="59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7EA76827-5362-431B-BB95-1586DED5BA98}"/>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5516880" y="2691233"/>
            <a:ext cx="3459480" cy="1555784"/>
          </a:xfrm>
          <a:prstGeom prst="rect">
            <a:avLst/>
          </a:prstGeom>
        </p:spPr>
      </p:pic>
      <p:pic>
        <p:nvPicPr>
          <p:cNvPr id="25" name="Graphic 24">
            <a:extLst>
              <a:ext uri="{FF2B5EF4-FFF2-40B4-BE49-F238E27FC236}">
                <a16:creationId xmlns:a16="http://schemas.microsoft.com/office/drawing/2014/main" id="{83308675-6FAD-4AF5-9BE4-7D7CF2A9B4B7}"/>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5576961" y="4624073"/>
            <a:ext cx="3407019" cy="1532192"/>
          </a:xfrm>
          <a:prstGeom prst="rect">
            <a:avLst/>
          </a:prstGeom>
        </p:spPr>
      </p:pic>
      <p:sp>
        <p:nvSpPr>
          <p:cNvPr id="26" name="Rectangle 25">
            <a:extLst>
              <a:ext uri="{FF2B5EF4-FFF2-40B4-BE49-F238E27FC236}">
                <a16:creationId xmlns:a16="http://schemas.microsoft.com/office/drawing/2014/main" id="{1C043320-93B1-477B-BF89-20392E7A9CD5}"/>
              </a:ext>
            </a:extLst>
          </p:cNvPr>
          <p:cNvSpPr/>
          <p:nvPr/>
        </p:nvSpPr>
        <p:spPr>
          <a:xfrm>
            <a:off x="6940126" y="4307575"/>
            <a:ext cx="364202" cy="523220"/>
          </a:xfrm>
          <a:prstGeom prst="rect">
            <a:avLst/>
          </a:prstGeom>
        </p:spPr>
        <p:txBody>
          <a:bodyPr wrap="none">
            <a:spAutoFit/>
          </a:bodyPr>
          <a:lstStyle/>
          <a:p>
            <a:r>
              <a:rPr lang="en-US" sz="2800" dirty="0"/>
              <a:t>+</a:t>
            </a:r>
          </a:p>
        </p:txBody>
      </p:sp>
      <p:sp>
        <p:nvSpPr>
          <p:cNvPr id="33" name="Rectangle 32">
            <a:extLst>
              <a:ext uri="{FF2B5EF4-FFF2-40B4-BE49-F238E27FC236}">
                <a16:creationId xmlns:a16="http://schemas.microsoft.com/office/drawing/2014/main" id="{54BC5560-C149-417E-94B0-31EF255FE954}"/>
              </a:ext>
            </a:extLst>
          </p:cNvPr>
          <p:cNvSpPr/>
          <p:nvPr/>
        </p:nvSpPr>
        <p:spPr>
          <a:xfrm>
            <a:off x="562333" y="5934881"/>
            <a:ext cx="3180807" cy="369332"/>
          </a:xfrm>
          <a:prstGeom prst="rect">
            <a:avLst/>
          </a:prstGeom>
        </p:spPr>
        <p:txBody>
          <a:bodyPr wrap="none">
            <a:spAutoFit/>
          </a:bodyPr>
          <a:lstStyle/>
          <a:p>
            <a:pPr marL="285750" indent="-285750">
              <a:buFont typeface="Arial" panose="020B0604020202020204" pitchFamily="34" charset="0"/>
              <a:buChar char="•"/>
            </a:pPr>
            <a:r>
              <a:rPr lang="ca-ES"/>
              <a:t>It also works for AC currents!</a:t>
            </a:r>
            <a:endParaRPr lang="ca-ES" dirty="0"/>
          </a:p>
        </p:txBody>
      </p:sp>
    </p:spTree>
    <p:extLst>
      <p:ext uri="{BB962C8B-B14F-4D97-AF65-F5344CB8AC3E}">
        <p14:creationId xmlns:p14="http://schemas.microsoft.com/office/powerpoint/2010/main" val="2240630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Activity 0</a:t>
            </a:r>
          </a:p>
        </p:txBody>
      </p:sp>
      <p:sp>
        <p:nvSpPr>
          <p:cNvPr id="23" name="2 Marcador de contenido">
            <a:extLst>
              <a:ext uri="{FF2B5EF4-FFF2-40B4-BE49-F238E27FC236}">
                <a16:creationId xmlns:a16="http://schemas.microsoft.com/office/drawing/2014/main" id="{1A44D951-F629-47B9-8B8A-A1F75C5E54C5}"/>
              </a:ext>
            </a:extLst>
          </p:cNvPr>
          <p:cNvSpPr txBox="1">
            <a:spLocks/>
          </p:cNvSpPr>
          <p:nvPr/>
        </p:nvSpPr>
        <p:spPr>
          <a:xfrm>
            <a:off x="406492" y="977651"/>
            <a:ext cx="8331016" cy="368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a-ES" sz="2000" dirty="0">
                <a:solidFill>
                  <a:srgbClr val="376091"/>
                </a:solidFill>
              </a:rPr>
              <a:t>Illustrative example in DC</a:t>
            </a:r>
          </a:p>
        </p:txBody>
      </p:sp>
      <p:sp>
        <p:nvSpPr>
          <p:cNvPr id="6" name="Rectangle 5">
            <a:extLst>
              <a:ext uri="{FF2B5EF4-FFF2-40B4-BE49-F238E27FC236}">
                <a16:creationId xmlns:a16="http://schemas.microsoft.com/office/drawing/2014/main" id="{FCF8B9D5-F250-4C8C-B5B1-96DB374A69FF}"/>
              </a:ext>
            </a:extLst>
          </p:cNvPr>
          <p:cNvSpPr/>
          <p:nvPr/>
        </p:nvSpPr>
        <p:spPr>
          <a:xfrm>
            <a:off x="406492" y="1594927"/>
            <a:ext cx="5456109" cy="369332"/>
          </a:xfrm>
          <a:prstGeom prst="rect">
            <a:avLst/>
          </a:prstGeom>
        </p:spPr>
        <p:txBody>
          <a:bodyPr wrap="none">
            <a:spAutoFit/>
          </a:bodyPr>
          <a:lstStyle/>
          <a:p>
            <a:pPr marL="285750" indent="-285750">
              <a:buFont typeface="Arial" panose="020B0604020202020204" pitchFamily="34" charset="0"/>
              <a:buChar char="•"/>
            </a:pPr>
            <a:r>
              <a:rPr lang="ca-ES" dirty="0"/>
              <a:t>Simple DC circuit (superposition of 2 voltage sources)</a:t>
            </a:r>
          </a:p>
        </p:txBody>
      </p:sp>
      <p:pic>
        <p:nvPicPr>
          <p:cNvPr id="3" name="Picture 2"/>
          <p:cNvPicPr>
            <a:picLocks noChangeAspect="1"/>
          </p:cNvPicPr>
          <p:nvPr/>
        </p:nvPicPr>
        <p:blipFill>
          <a:blip r:embed="rId2"/>
          <a:stretch>
            <a:fillRect/>
          </a:stretch>
        </p:blipFill>
        <p:spPr>
          <a:xfrm>
            <a:off x="1285592" y="2213313"/>
            <a:ext cx="6572816" cy="3390540"/>
          </a:xfrm>
          <a:prstGeom prst="rect">
            <a:avLst/>
          </a:prstGeom>
        </p:spPr>
      </p:pic>
      <p:sp>
        <p:nvSpPr>
          <p:cNvPr id="9" name="Rectangle 8">
            <a:extLst>
              <a:ext uri="{FF2B5EF4-FFF2-40B4-BE49-F238E27FC236}">
                <a16:creationId xmlns:a16="http://schemas.microsoft.com/office/drawing/2014/main" id="{FCF8B9D5-F250-4C8C-B5B1-96DB374A69FF}"/>
              </a:ext>
            </a:extLst>
          </p:cNvPr>
          <p:cNvSpPr/>
          <p:nvPr/>
        </p:nvSpPr>
        <p:spPr>
          <a:xfrm>
            <a:off x="399746" y="5967750"/>
            <a:ext cx="1792094" cy="369332"/>
          </a:xfrm>
          <a:prstGeom prst="rect">
            <a:avLst/>
          </a:prstGeom>
        </p:spPr>
        <p:txBody>
          <a:bodyPr wrap="none">
            <a:spAutoFit/>
          </a:bodyPr>
          <a:lstStyle/>
          <a:p>
            <a:pPr marL="285750" indent="-285750">
              <a:buFont typeface="Arial" panose="020B0604020202020204" pitchFamily="34" charset="0"/>
              <a:buChar char="•"/>
            </a:pPr>
            <a:r>
              <a:rPr lang="ca-ES" dirty="0"/>
              <a:t>Try it with AC!</a:t>
            </a:r>
          </a:p>
        </p:txBody>
      </p:sp>
    </p:spTree>
    <p:extLst>
      <p:ext uri="{BB962C8B-B14F-4D97-AF65-F5344CB8AC3E}">
        <p14:creationId xmlns:p14="http://schemas.microsoft.com/office/powerpoint/2010/main" val="4166283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ITCEATempl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CEATemple" id="{698945EB-1CE4-4A6D-848B-12645B869769}" vid="{130C1858-CE55-4F4A-BD77-31B91FBEA76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CITCEATemple</Template>
  <TotalTime>5682</TotalTime>
  <Words>2015</Words>
  <Application>Microsoft Office PowerPoint</Application>
  <PresentationFormat>On-screen Show (4:3)</PresentationFormat>
  <Paragraphs>413</Paragraphs>
  <Slides>41</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8" baseType="lpstr">
      <vt:lpstr>Arial</vt:lpstr>
      <vt:lpstr>Calibri</vt:lpstr>
      <vt:lpstr>Cambria Math</vt:lpstr>
      <vt:lpstr>Courier New</vt:lpstr>
      <vt:lpstr>CITCEATemple</vt:lpstr>
      <vt:lpstr>Equation</vt:lpstr>
      <vt:lpstr>Ecuación</vt:lpstr>
      <vt:lpstr>PowerPoint Presentation</vt:lpstr>
      <vt:lpstr>AC and DC current</vt:lpstr>
      <vt:lpstr>Circuit elements</vt:lpstr>
      <vt:lpstr>Passive elements</vt:lpstr>
      <vt:lpstr>Main electrical sources</vt:lpstr>
      <vt:lpstr>Equipment - Measurements</vt:lpstr>
      <vt:lpstr>Kirchoff Law’s</vt:lpstr>
      <vt:lpstr>Superposition principle</vt:lpstr>
      <vt:lpstr>Activity 0</vt:lpstr>
      <vt:lpstr>Activity I</vt:lpstr>
      <vt:lpstr>AC voltage generation</vt:lpstr>
      <vt:lpstr>Analysis of AC circuits</vt:lpstr>
      <vt:lpstr>Activity II</vt:lpstr>
      <vt:lpstr>Root Mean Square value (RMS)</vt:lpstr>
      <vt:lpstr>Phasors</vt:lpstr>
      <vt:lpstr>Equivalence phasors – time domain</vt:lpstr>
      <vt:lpstr>Phasor properties</vt:lpstr>
      <vt:lpstr>Phasors for RLC circuits</vt:lpstr>
      <vt:lpstr>Phasors for RLC circuits</vt:lpstr>
      <vt:lpstr>Impedance (Z) and admitance (Y)</vt:lpstr>
      <vt:lpstr>Activity III</vt:lpstr>
      <vt:lpstr>AC power calculation</vt:lpstr>
      <vt:lpstr>AC power calculation</vt:lpstr>
      <vt:lpstr>Power in AC circuits</vt:lpstr>
      <vt:lpstr>AC power</vt:lpstr>
      <vt:lpstr>AC power </vt:lpstr>
      <vt:lpstr>Activity III – Part II</vt:lpstr>
      <vt:lpstr>Why three-phase AC?</vt:lpstr>
      <vt:lpstr>Three-phase systems</vt:lpstr>
      <vt:lpstr>Three-phase systems</vt:lpstr>
      <vt:lpstr>Three-phase systems</vt:lpstr>
      <vt:lpstr>Three-phase systems</vt:lpstr>
      <vt:lpstr>Three-phase systems</vt:lpstr>
      <vt:lpstr>Three-phase systems</vt:lpstr>
      <vt:lpstr>Three-phase systems</vt:lpstr>
      <vt:lpstr>Three-phase systems</vt:lpstr>
      <vt:lpstr>Activity IV</vt:lpstr>
      <vt:lpstr>Activity IV</vt:lpstr>
      <vt:lpstr>Activity IV</vt:lpstr>
      <vt:lpstr>Activity IV</vt:lpstr>
      <vt:lpstr>Interesting websites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Eduardo Prieto</cp:lastModifiedBy>
  <cp:revision>160</cp:revision>
  <dcterms:created xsi:type="dcterms:W3CDTF">2019-11-04T15:52:21Z</dcterms:created>
  <dcterms:modified xsi:type="dcterms:W3CDTF">2021-01-11T11:09:38Z</dcterms:modified>
</cp:coreProperties>
</file>