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8"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7E42B-A541-457C-B5D2-DAA75F0E0388}" v="362" dt="2025-04-15T13:44:08.142"/>
    <p1510:client id="{1EC2648C-CF29-4E46-B598-125B69C06215}" v="13" dt="2025-04-14T19:55:55.574"/>
    <p1510:client id="{9C0BBBF4-3341-4465-8034-FA37393821C2}" v="756" dt="2025-04-15T03:27:15.905"/>
    <p1510:client id="{9D29AA98-653D-44AB-93A0-2DD771BF5865}" v="4" dt="2025-04-14T20:37:58.131"/>
    <p1510:client id="{E1F782A2-07F3-442F-AD44-7EB993818C58}" v="5" dt="2025-04-14T20:16:11.639"/>
    <p1510:client id="{E4FB98CC-8084-4459-8599-28CAEA741F13}" v="21" dt="2025-04-14T14:15:55.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 d="100"/>
          <a:sy n="19" d="100"/>
        </p:scale>
        <p:origin x="25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4/15/2025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9124F-8E5A-3669-CF61-0C7F78B65B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FA936-5062-472C-6D63-DCDD93DC60F3}"/>
              </a:ext>
            </a:extLst>
          </p:cNvPr>
          <p:cNvSpPr>
            <a:spLocks noGrp="1" noRot="1" noChangeAspect="1"/>
          </p:cNvSpPr>
          <p:nvPr>
            <p:ph type="sldImg"/>
          </p:nvPr>
        </p:nvSpPr>
        <p:spPr>
          <a:xfrm>
            <a:off x="1885950" y="1143000"/>
            <a:ext cx="3086100" cy="3086100"/>
          </a:xfrm>
        </p:spPr>
      </p:sp>
      <p:sp>
        <p:nvSpPr>
          <p:cNvPr id="3" name="Notes Placeholder 2">
            <a:extLst>
              <a:ext uri="{FF2B5EF4-FFF2-40B4-BE49-F238E27FC236}">
                <a16:creationId xmlns:a16="http://schemas.microsoft.com/office/drawing/2014/main" id="{C31C157E-4573-5ADB-953C-1D8EC2C16D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CDD99C5-0E52-5AAA-1CC6-14D19DC8F803}"/>
              </a:ext>
            </a:extLst>
          </p:cNvPr>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3009439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4/15/2025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de.visualstudio.com/docs" TargetMode="External"/><Relationship Id="rId3" Type="http://schemas.openxmlformats.org/officeDocument/2006/relationships/image" Target="../media/image1.png"/><Relationship Id="rId7" Type="http://schemas.openxmlformats.org/officeDocument/2006/relationships/hyperlink" Target="https://supabase.com/docs"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vercel.com/docs" TargetMode="External"/><Relationship Id="rId11" Type="http://schemas.openxmlformats.org/officeDocument/2006/relationships/image" Target="../media/image4.png"/><Relationship Id="rId5" Type="http://schemas.openxmlformats.org/officeDocument/2006/relationships/hyperlink" Target="https://nodejs.org/en/learn/getting-started/introduction-to-nodejs" TargetMode="External"/><Relationship Id="rId10" Type="http://schemas.openxmlformats.org/officeDocument/2006/relationships/image" Target="../media/image3.png"/><Relationship Id="rId4" Type="http://schemas.openxmlformats.org/officeDocument/2006/relationships/hyperlink" Target="https://react.dev/learn"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5253B-1FFC-C72C-BD3D-B58A0E9A3972}"/>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9A4D273E-510D-F6B9-B223-94F25F530257}"/>
              </a:ext>
            </a:extLst>
          </p:cNvPr>
          <p:cNvSpPr txBox="1"/>
          <p:nvPr/>
        </p:nvSpPr>
        <p:spPr>
          <a:xfrm>
            <a:off x="1458884" y="6686560"/>
            <a:ext cx="7543800" cy="1023357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300" dirty="0">
                <a:ea typeface="+mn-lt"/>
                <a:cs typeface="+mn-lt"/>
              </a:rPr>
              <a:t>Tavern Keeper is a web-based world-building application. In Tavern Keeper, users can create worlds to document their storytelling adventure conveniently. Once a world is created, users can populate, customize, and manage various attributes of their world, including maps, characters, locations, and more. Unlike other world-building applications on the market, which try to provide every possible functionality at the cost of becoming overly complex, Tavern Keeper is built on the philosophies of simplicity and ease of use. This application is tailored to the needs of fledgling authors, novice dungeon masters, or anyone who wants to bring their world to life, while also providing the necessary features to make veteran world-builders feel at home.</a:t>
            </a:r>
          </a:p>
          <a:p>
            <a:pPr algn="just"/>
            <a:endParaRPr lang="en-US" sz="3200">
              <a:ea typeface="+mn-lt"/>
              <a:cs typeface="+mn-lt"/>
            </a:endParaRPr>
          </a:p>
        </p:txBody>
      </p:sp>
      <p:sp>
        <p:nvSpPr>
          <p:cNvPr id="42" name="TextBox 41">
            <a:extLst>
              <a:ext uri="{FF2B5EF4-FFF2-40B4-BE49-F238E27FC236}">
                <a16:creationId xmlns:a16="http://schemas.microsoft.com/office/drawing/2014/main" id="{313AAABC-50B0-5A59-847C-0895E03EA242}"/>
              </a:ext>
            </a:extLst>
          </p:cNvPr>
          <p:cNvSpPr txBox="1"/>
          <p:nvPr/>
        </p:nvSpPr>
        <p:spPr>
          <a:xfrm>
            <a:off x="1480242" y="585759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a:extLst>
              <a:ext uri="{FF2B5EF4-FFF2-40B4-BE49-F238E27FC236}">
                <a16:creationId xmlns:a16="http://schemas.microsoft.com/office/drawing/2014/main" id="{281921D4-1888-A05D-A82D-595F236D9995}"/>
              </a:ext>
            </a:extLst>
          </p:cNvPr>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b="1">
                <a:solidFill>
                  <a:srgbClr val="BB1C3F"/>
                </a:solidFill>
              </a:rPr>
              <a:t>Tavern Keeper</a:t>
            </a:r>
            <a:endParaRPr lang="en-US" sz="8800" b="1">
              <a:solidFill>
                <a:srgbClr val="BB1C3F"/>
              </a:solidFill>
              <a:ea typeface="Calibri"/>
              <a:cs typeface="Calibri"/>
            </a:endParaRPr>
          </a:p>
        </p:txBody>
      </p:sp>
      <p:sp>
        <p:nvSpPr>
          <p:cNvPr id="11" name="TextBox 10">
            <a:extLst>
              <a:ext uri="{FF2B5EF4-FFF2-40B4-BE49-F238E27FC236}">
                <a16:creationId xmlns:a16="http://schemas.microsoft.com/office/drawing/2014/main" id="{6292AF42-49CA-04BE-4F67-0E0315CE1C5F}"/>
              </a:ext>
            </a:extLst>
          </p:cNvPr>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a:t>Silas Elder, Kenneth Gray, Kaleb Scott, Evan </a:t>
            </a:r>
            <a:r>
              <a:rPr lang="en-US" sz="5400" err="1"/>
              <a:t>Primasing</a:t>
            </a:r>
            <a:endParaRPr lang="en-US" err="1"/>
          </a:p>
        </p:txBody>
      </p:sp>
      <p:sp>
        <p:nvSpPr>
          <p:cNvPr id="33" name="TextBox 32">
            <a:extLst>
              <a:ext uri="{FF2B5EF4-FFF2-40B4-BE49-F238E27FC236}">
                <a16:creationId xmlns:a16="http://schemas.microsoft.com/office/drawing/2014/main" id="{3BE97EEE-890D-3DAF-B444-779CA70B71A0}"/>
              </a:ext>
            </a:extLst>
          </p:cNvPr>
          <p:cNvSpPr txBox="1"/>
          <p:nvPr/>
        </p:nvSpPr>
        <p:spPr>
          <a:xfrm>
            <a:off x="7772400" y="3730135"/>
            <a:ext cx="22860000" cy="923330"/>
          </a:xfrm>
          <a:prstGeom prst="rect">
            <a:avLst/>
          </a:prstGeom>
          <a:noFill/>
        </p:spPr>
        <p:txBody>
          <a:bodyPr wrap="square" lIns="91440" tIns="45720" rIns="91440" bIns="45720" rtlCol="0" anchor="t">
            <a:spAutoFit/>
          </a:bodyPr>
          <a:lstStyle/>
          <a:p>
            <a:pPr algn="ctr"/>
            <a:r>
              <a:rPr lang="en-US" sz="5400"/>
              <a:t>Dept. Of Computer Science and Information Technology</a:t>
            </a:r>
            <a:endParaRPr lang="en-US"/>
          </a:p>
        </p:txBody>
      </p:sp>
      <p:sp>
        <p:nvSpPr>
          <p:cNvPr id="15" name="Rectangle 14">
            <a:extLst>
              <a:ext uri="{FF2B5EF4-FFF2-40B4-BE49-F238E27FC236}">
                <a16:creationId xmlns:a16="http://schemas.microsoft.com/office/drawing/2014/main" id="{02AE0255-D899-BC6D-D1E0-6208EAA9E7C8}"/>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A9C1A1A9-E7DB-C766-742B-4B267ADB3E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9800" y="952200"/>
            <a:ext cx="6126480" cy="3658870"/>
          </a:xfrm>
          <a:prstGeom prst="rect">
            <a:avLst/>
          </a:prstGeom>
        </p:spPr>
      </p:pic>
      <p:sp>
        <p:nvSpPr>
          <p:cNvPr id="51" name="TextBox 50">
            <a:extLst>
              <a:ext uri="{FF2B5EF4-FFF2-40B4-BE49-F238E27FC236}">
                <a16:creationId xmlns:a16="http://schemas.microsoft.com/office/drawing/2014/main" id="{CAEFA5AA-CCF8-0C49-3CB7-BFBD866FB021}"/>
              </a:ext>
            </a:extLst>
          </p:cNvPr>
          <p:cNvSpPr txBox="1"/>
          <p:nvPr/>
        </p:nvSpPr>
        <p:spPr>
          <a:xfrm>
            <a:off x="1395294" y="26515577"/>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2" name="TextBox 51">
            <a:extLst>
              <a:ext uri="{FF2B5EF4-FFF2-40B4-BE49-F238E27FC236}">
                <a16:creationId xmlns:a16="http://schemas.microsoft.com/office/drawing/2014/main" id="{F97A7C31-499B-029A-EEF9-7DFC35A9E9D8}"/>
              </a:ext>
            </a:extLst>
          </p:cNvPr>
          <p:cNvSpPr txBox="1"/>
          <p:nvPr/>
        </p:nvSpPr>
        <p:spPr>
          <a:xfrm>
            <a:off x="29482260" y="6702155"/>
            <a:ext cx="7445681" cy="102489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300" dirty="0">
                <a:ea typeface="+mn-lt"/>
                <a:cs typeface="+mn-lt"/>
              </a:rPr>
              <a:t>The front-end design of Tavern Keeper emphasizes a clean, intuitive, and responsive user experience. Built with React, the interface uses reusable components to ensure consistency and efficiency across the app. Navigation is streamlined through a persistent header with icon-based links, making it easy for users to access major sections like the homepage, world dashboard, and community board. A grid-based layout is used to display content in an organized and visually appealing way, with pagination and display options to enhance usability. Pop-up models are used for creating and editing entries, helping users stay focused without navigating away from the page. The design is also responsive, ensuring functionality across all screen sizes.</a:t>
            </a:r>
            <a:endParaRPr lang="en-US" sz="3300">
              <a:ea typeface="Calibri"/>
              <a:cs typeface="Calibri"/>
            </a:endParaRPr>
          </a:p>
        </p:txBody>
      </p:sp>
      <p:sp>
        <p:nvSpPr>
          <p:cNvPr id="53" name="TextBox 52">
            <a:extLst>
              <a:ext uri="{FF2B5EF4-FFF2-40B4-BE49-F238E27FC236}">
                <a16:creationId xmlns:a16="http://schemas.microsoft.com/office/drawing/2014/main" id="{9922DF21-BC9D-C6ED-8643-D335BA3949C5}"/>
              </a:ext>
            </a:extLst>
          </p:cNvPr>
          <p:cNvSpPr txBox="1"/>
          <p:nvPr/>
        </p:nvSpPr>
        <p:spPr>
          <a:xfrm>
            <a:off x="29297014" y="585759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Frontend Design</a:t>
            </a:r>
          </a:p>
        </p:txBody>
      </p:sp>
      <p:sp>
        <p:nvSpPr>
          <p:cNvPr id="54" name="TextBox 53">
            <a:extLst>
              <a:ext uri="{FF2B5EF4-FFF2-40B4-BE49-F238E27FC236}">
                <a16:creationId xmlns:a16="http://schemas.microsoft.com/office/drawing/2014/main" id="{8B23AF3E-67E2-94EA-B86B-662B7EDFF536}"/>
              </a:ext>
            </a:extLst>
          </p:cNvPr>
          <p:cNvSpPr txBox="1"/>
          <p:nvPr/>
        </p:nvSpPr>
        <p:spPr>
          <a:xfrm>
            <a:off x="29555483" y="18296095"/>
            <a:ext cx="7347026" cy="741741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400" dirty="0">
                <a:ea typeface="Calibri"/>
                <a:cs typeface="Calibri"/>
              </a:rPr>
              <a:t>To build Tavern Keeper, we carefully chose tools that allowed us to create a fast, reliable, and smooth experience for users. For our database needs, we use </a:t>
            </a:r>
            <a:r>
              <a:rPr lang="en-US" sz="3400" dirty="0" err="1">
                <a:ea typeface="Calibri"/>
                <a:cs typeface="Calibri"/>
              </a:rPr>
              <a:t>Supabase</a:t>
            </a:r>
            <a:r>
              <a:rPr lang="en-US" sz="3400" dirty="0">
                <a:ea typeface="Calibri"/>
                <a:cs typeface="Calibri"/>
              </a:rPr>
              <a:t>, which helps us securely store and manage all the content users create, update, or delete-such as characters, maps, timelines, and more. To handle providing a server on which the application could run, we utilized </a:t>
            </a:r>
            <a:r>
              <a:rPr lang="en-US" sz="3400" dirty="0" err="1">
                <a:ea typeface="Calibri"/>
                <a:cs typeface="Calibri"/>
              </a:rPr>
              <a:t>Vercel</a:t>
            </a:r>
            <a:r>
              <a:rPr lang="en-US" sz="3400" dirty="0">
                <a:ea typeface="Calibri"/>
                <a:cs typeface="Calibri"/>
              </a:rPr>
              <a:t>, which allowed us to cheaply and efficiently provide fast and reliable connections to the applications over a large area.</a:t>
            </a:r>
          </a:p>
        </p:txBody>
      </p:sp>
      <p:sp>
        <p:nvSpPr>
          <p:cNvPr id="55" name="TextBox 54">
            <a:extLst>
              <a:ext uri="{FF2B5EF4-FFF2-40B4-BE49-F238E27FC236}">
                <a16:creationId xmlns:a16="http://schemas.microsoft.com/office/drawing/2014/main" id="{BDB2B177-CC2B-398C-8869-92956C06D5C6}"/>
              </a:ext>
            </a:extLst>
          </p:cNvPr>
          <p:cNvSpPr txBox="1"/>
          <p:nvPr/>
        </p:nvSpPr>
        <p:spPr>
          <a:xfrm>
            <a:off x="29543721" y="1720921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Backend Design</a:t>
            </a:r>
          </a:p>
        </p:txBody>
      </p:sp>
      <p:sp>
        <p:nvSpPr>
          <p:cNvPr id="58" name="TextBox 57">
            <a:extLst>
              <a:ext uri="{FF2B5EF4-FFF2-40B4-BE49-F238E27FC236}">
                <a16:creationId xmlns:a16="http://schemas.microsoft.com/office/drawing/2014/main" id="{209E3469-815E-0684-AD10-8B474896FBEF}"/>
              </a:ext>
            </a:extLst>
          </p:cNvPr>
          <p:cNvSpPr txBox="1"/>
          <p:nvPr/>
        </p:nvSpPr>
        <p:spPr>
          <a:xfrm>
            <a:off x="1480242" y="1708427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Background</a:t>
            </a:r>
          </a:p>
        </p:txBody>
      </p:sp>
      <p:sp>
        <p:nvSpPr>
          <p:cNvPr id="66" name="TextBox 65">
            <a:extLst>
              <a:ext uri="{FF2B5EF4-FFF2-40B4-BE49-F238E27FC236}">
                <a16:creationId xmlns:a16="http://schemas.microsoft.com/office/drawing/2014/main" id="{EC3C79D7-9DDB-F978-FF67-FE3AD0006635}"/>
              </a:ext>
            </a:extLst>
          </p:cNvPr>
          <p:cNvSpPr txBox="1"/>
          <p:nvPr/>
        </p:nvSpPr>
        <p:spPr>
          <a:xfrm>
            <a:off x="15445211" y="36709231"/>
            <a:ext cx="7543800" cy="600164"/>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ctr"/>
            <a:r>
              <a:rPr lang="en-US" sz="3300" b="1" dirty="0">
                <a:solidFill>
                  <a:srgbClr val="BB1C3F"/>
                </a:solidFill>
              </a:rPr>
              <a:t>Figure 3: </a:t>
            </a:r>
            <a:r>
              <a:rPr lang="en-US" sz="3300" dirty="0">
                <a:solidFill>
                  <a:srgbClr val="000000"/>
                </a:solidFill>
              </a:rPr>
              <a:t>Block</a:t>
            </a:r>
            <a:r>
              <a:rPr lang="en-US" sz="3300" dirty="0"/>
              <a:t> Diagram </a:t>
            </a:r>
            <a:endParaRPr lang="en-US" sz="3300">
              <a:ea typeface="Calibri"/>
              <a:cs typeface="Calibri"/>
            </a:endParaRPr>
          </a:p>
        </p:txBody>
      </p:sp>
      <p:sp>
        <p:nvSpPr>
          <p:cNvPr id="67" name="TextBox 66">
            <a:extLst>
              <a:ext uri="{FF2B5EF4-FFF2-40B4-BE49-F238E27FC236}">
                <a16:creationId xmlns:a16="http://schemas.microsoft.com/office/drawing/2014/main" id="{8A1752E0-509A-6379-6C02-94F7C9345A37}"/>
              </a:ext>
            </a:extLst>
          </p:cNvPr>
          <p:cNvSpPr txBox="1"/>
          <p:nvPr/>
        </p:nvSpPr>
        <p:spPr>
          <a:xfrm>
            <a:off x="29463866" y="25808614"/>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References</a:t>
            </a:r>
          </a:p>
        </p:txBody>
      </p:sp>
      <p:sp>
        <p:nvSpPr>
          <p:cNvPr id="72" name="TextBox 71">
            <a:extLst>
              <a:ext uri="{FF2B5EF4-FFF2-40B4-BE49-F238E27FC236}">
                <a16:creationId xmlns:a16="http://schemas.microsoft.com/office/drawing/2014/main" id="{FC578583-631A-B227-560E-172A0DFD1274}"/>
              </a:ext>
            </a:extLst>
          </p:cNvPr>
          <p:cNvSpPr txBox="1"/>
          <p:nvPr/>
        </p:nvSpPr>
        <p:spPr>
          <a:xfrm>
            <a:off x="29489401" y="3171624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17" name="TextBox 16">
            <a:extLst>
              <a:ext uri="{FF2B5EF4-FFF2-40B4-BE49-F238E27FC236}">
                <a16:creationId xmlns:a16="http://schemas.microsoft.com/office/drawing/2014/main" id="{C0653AE2-41B4-2FC5-A4AC-85547DA0A028}"/>
              </a:ext>
            </a:extLst>
          </p:cNvPr>
          <p:cNvSpPr txBox="1"/>
          <p:nvPr/>
        </p:nvSpPr>
        <p:spPr>
          <a:xfrm>
            <a:off x="1535471" y="27427418"/>
            <a:ext cx="7507599" cy="97411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300" dirty="0">
                <a:ea typeface="+mn-lt"/>
                <a:cs typeface="+mn-lt"/>
              </a:rPr>
              <a:t>We utilized React for our frontend, this  has allowed us to easily manage user's states, and successfully display user's data. We are utilizing Node.js for our backend. Node.js makes it simple to communicate efficiently between our frontend and our server, allowing the frontend to be updated with ease. </a:t>
            </a:r>
            <a:r>
              <a:rPr lang="en-US" sz="3300" err="1">
                <a:ea typeface="+mn-lt"/>
                <a:cs typeface="+mn-lt"/>
              </a:rPr>
              <a:t>Vercel</a:t>
            </a:r>
            <a:r>
              <a:rPr lang="en-US" sz="3300" dirty="0">
                <a:ea typeface="+mn-lt"/>
                <a:cs typeface="+mn-lt"/>
              </a:rPr>
              <a:t> is hosting our server, as integration was seamless with React and Node.js. </a:t>
            </a:r>
            <a:r>
              <a:rPr lang="en-US" sz="3300" err="1">
                <a:ea typeface="+mn-lt"/>
                <a:cs typeface="+mn-lt"/>
              </a:rPr>
              <a:t>Supabase</a:t>
            </a:r>
            <a:r>
              <a:rPr lang="en-US" sz="3300" dirty="0">
                <a:ea typeface="+mn-lt"/>
                <a:cs typeface="+mn-lt"/>
              </a:rPr>
              <a:t> is our database, which is supported by </a:t>
            </a:r>
            <a:r>
              <a:rPr lang="en-US" sz="3300" err="1">
                <a:ea typeface="+mn-lt"/>
                <a:cs typeface="+mn-lt"/>
              </a:rPr>
              <a:t>Vercel</a:t>
            </a:r>
            <a:r>
              <a:rPr lang="en-US" sz="3300" dirty="0">
                <a:ea typeface="+mn-lt"/>
                <a:cs typeface="+mn-lt"/>
              </a:rPr>
              <a:t> and is </a:t>
            </a:r>
            <a:r>
              <a:rPr lang="en-US" sz="3300" err="1">
                <a:ea typeface="+mn-lt"/>
                <a:cs typeface="+mn-lt"/>
              </a:rPr>
              <a:t>postgreSQL</a:t>
            </a:r>
            <a:r>
              <a:rPr lang="en-US" sz="3300" dirty="0">
                <a:ea typeface="+mn-lt"/>
                <a:cs typeface="+mn-lt"/>
              </a:rPr>
              <a:t> that allows us to fetch data from our database into our user interface for the user to view. The Google OAuth API is handling our login functionality, ensuring that a user's information is securely secured. We have decided on this tech stack, because it is widely adopted in today's job market</a:t>
            </a:r>
            <a:endParaRPr lang="en-US" sz="3300" dirty="0">
              <a:ea typeface="Calibri"/>
              <a:cs typeface="Calibri"/>
            </a:endParaRPr>
          </a:p>
        </p:txBody>
      </p:sp>
      <p:cxnSp>
        <p:nvCxnSpPr>
          <p:cNvPr id="78" name="Straight Connector 77">
            <a:extLst>
              <a:ext uri="{FF2B5EF4-FFF2-40B4-BE49-F238E27FC236}">
                <a16:creationId xmlns:a16="http://schemas.microsoft.com/office/drawing/2014/main" id="{57B76ED6-D070-031B-374B-EFC71812C238}"/>
              </a:ext>
            </a:extLst>
          </p:cNvPr>
          <p:cNvCxnSpPr/>
          <p:nvPr/>
        </p:nvCxnSpPr>
        <p:spPr>
          <a:xfrm>
            <a:off x="1371600" y="5571071"/>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2C94056-650C-EDD0-BEF3-0859EC5EF982}"/>
              </a:ext>
            </a:extLst>
          </p:cNvPr>
          <p:cNvSpPr txBox="1"/>
          <p:nvPr/>
        </p:nvSpPr>
        <p:spPr>
          <a:xfrm>
            <a:off x="29475240" y="26713736"/>
            <a:ext cx="744156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3300" dirty="0">
                <a:ea typeface="Calibri"/>
                <a:cs typeface="Calibri"/>
              </a:rPr>
              <a:t>React: </a:t>
            </a:r>
            <a:r>
              <a:rPr lang="en-US" sz="3300" dirty="0">
                <a:ea typeface="Calibri"/>
                <a:cs typeface="Calibri"/>
                <a:hlinkClick r:id="rId4"/>
              </a:rPr>
              <a:t>https://react.dev/learn</a:t>
            </a:r>
            <a:r>
              <a:rPr lang="en-US" sz="3300" dirty="0">
                <a:ea typeface="Calibri"/>
                <a:cs typeface="Calibri"/>
              </a:rPr>
              <a:t> </a:t>
            </a:r>
            <a:endParaRPr lang="en-US">
              <a:ea typeface="Calibri" panose="020F0502020204030204"/>
              <a:cs typeface="Calibri" panose="020F0502020204030204"/>
            </a:endParaRPr>
          </a:p>
          <a:p>
            <a:pPr marL="514350" indent="-514350">
              <a:buAutoNum type="arabicPeriod"/>
            </a:pPr>
            <a:r>
              <a:rPr lang="en-US" sz="3300" dirty="0">
                <a:ea typeface="Calibri"/>
                <a:cs typeface="Calibri"/>
              </a:rPr>
              <a:t>Node.JS: </a:t>
            </a:r>
            <a:r>
              <a:rPr lang="en-US" sz="3300" dirty="0">
                <a:ea typeface="Calibri"/>
                <a:cs typeface="Calibri"/>
                <a:hlinkClick r:id="rId5"/>
              </a:rPr>
              <a:t>https://nodejs.org/en/learn/getting-started/introduction-to-nodejs</a:t>
            </a:r>
            <a:r>
              <a:rPr lang="en-US" sz="3300" dirty="0">
                <a:ea typeface="Calibri"/>
                <a:cs typeface="Calibri"/>
              </a:rPr>
              <a:t> </a:t>
            </a:r>
          </a:p>
          <a:p>
            <a:pPr marL="514350" indent="-514350">
              <a:buAutoNum type="arabicPeriod"/>
            </a:pPr>
            <a:r>
              <a:rPr lang="en-US" sz="3300" err="1">
                <a:ea typeface="Calibri"/>
                <a:cs typeface="Calibri"/>
              </a:rPr>
              <a:t>Vercel</a:t>
            </a:r>
            <a:r>
              <a:rPr lang="en-US" sz="3300" dirty="0">
                <a:ea typeface="Calibri"/>
                <a:cs typeface="Calibri"/>
              </a:rPr>
              <a:t>: </a:t>
            </a:r>
            <a:r>
              <a:rPr lang="en-US" sz="3300" dirty="0">
                <a:ea typeface="Calibri"/>
                <a:cs typeface="Calibri"/>
                <a:hlinkClick r:id="rId6"/>
              </a:rPr>
              <a:t>https://vercel.com/docs</a:t>
            </a:r>
            <a:r>
              <a:rPr lang="en-US" sz="3300" dirty="0">
                <a:ea typeface="Calibri"/>
                <a:cs typeface="Calibri"/>
              </a:rPr>
              <a:t>  </a:t>
            </a:r>
          </a:p>
          <a:p>
            <a:pPr marL="514350" indent="-514350">
              <a:buAutoNum type="arabicPeriod"/>
            </a:pPr>
            <a:r>
              <a:rPr lang="en-US" sz="3300" err="1">
                <a:ea typeface="Calibri"/>
                <a:cs typeface="Calibri"/>
              </a:rPr>
              <a:t>Supabase</a:t>
            </a:r>
            <a:r>
              <a:rPr lang="en-US" sz="3300" dirty="0">
                <a:ea typeface="Calibri"/>
                <a:cs typeface="Calibri"/>
              </a:rPr>
              <a:t>: </a:t>
            </a:r>
            <a:r>
              <a:rPr lang="en-US" sz="3300" dirty="0">
                <a:ea typeface="Calibri"/>
                <a:cs typeface="Calibri"/>
                <a:hlinkClick r:id="rId7"/>
              </a:rPr>
              <a:t>https://supabase.com/docs</a:t>
            </a:r>
            <a:r>
              <a:rPr lang="en-US" sz="3300" dirty="0">
                <a:ea typeface="Calibri"/>
                <a:cs typeface="Calibri"/>
              </a:rPr>
              <a:t> </a:t>
            </a:r>
          </a:p>
          <a:p>
            <a:pPr marL="514350" indent="-514350">
              <a:buAutoNum type="arabicPeriod"/>
            </a:pPr>
            <a:r>
              <a:rPr lang="en-US" sz="3300" dirty="0">
                <a:ea typeface="+mn-lt"/>
                <a:cs typeface="+mn-lt"/>
              </a:rPr>
              <a:t>Visual Studio Code: </a:t>
            </a:r>
            <a:r>
              <a:rPr lang="en-US" sz="3300" dirty="0">
                <a:ea typeface="+mn-lt"/>
                <a:cs typeface="+mn-lt"/>
                <a:hlinkClick r:id="rId8"/>
              </a:rPr>
              <a:t>https://code.visualstudio.com/docs</a:t>
            </a:r>
            <a:r>
              <a:rPr lang="en-US" sz="3300" dirty="0">
                <a:ea typeface="+mn-lt"/>
                <a:cs typeface="+mn-lt"/>
              </a:rPr>
              <a:t>  </a:t>
            </a:r>
          </a:p>
        </p:txBody>
      </p:sp>
      <p:pic>
        <p:nvPicPr>
          <p:cNvPr id="7" name="Picture 6">
            <a:extLst>
              <a:ext uri="{FF2B5EF4-FFF2-40B4-BE49-F238E27FC236}">
                <a16:creationId xmlns:a16="http://schemas.microsoft.com/office/drawing/2014/main" id="{29F6EC73-8FC2-4A31-274E-96A5C4D20A39}"/>
              </a:ext>
            </a:extLst>
          </p:cNvPr>
          <p:cNvPicPr>
            <a:picLocks noChangeAspect="1"/>
          </p:cNvPicPr>
          <p:nvPr/>
        </p:nvPicPr>
        <p:blipFill>
          <a:blip r:embed="rId9"/>
          <a:stretch>
            <a:fillRect/>
          </a:stretch>
        </p:blipFill>
        <p:spPr>
          <a:xfrm>
            <a:off x="30218121" y="745883"/>
            <a:ext cx="6145367" cy="4568950"/>
          </a:xfrm>
          <a:prstGeom prst="rect">
            <a:avLst/>
          </a:prstGeom>
        </p:spPr>
      </p:pic>
      <p:sp>
        <p:nvSpPr>
          <p:cNvPr id="13" name="TextBox 12">
            <a:extLst>
              <a:ext uri="{FF2B5EF4-FFF2-40B4-BE49-F238E27FC236}">
                <a16:creationId xmlns:a16="http://schemas.microsoft.com/office/drawing/2014/main" id="{F16D195F-1F53-5DCF-2384-1E18995283C7}"/>
              </a:ext>
            </a:extLst>
          </p:cNvPr>
          <p:cNvSpPr txBox="1"/>
          <p:nvPr/>
        </p:nvSpPr>
        <p:spPr>
          <a:xfrm>
            <a:off x="1512150" y="17916856"/>
            <a:ext cx="7553651" cy="7872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300" dirty="0">
                <a:ea typeface="+mn-lt"/>
                <a:cs typeface="+mn-lt"/>
              </a:rPr>
              <a:t>The issue with many contemporary world-building applications–such as World Anvil, for instance–is the various options and details when it comes to building and keeping track of a world. This can provide a challenging user experience for fledgling novelists or game masters and can create a steep learning curve for those unfamiliar with the software. The angle Tavern Keeper takes is that of simplicity and ease of use. doing this allows the application to provide a smooth introduction to world building for beginners and an easy, convenient method of creation for more experienced world builders.</a:t>
            </a:r>
          </a:p>
        </p:txBody>
      </p:sp>
      <p:sp>
        <p:nvSpPr>
          <p:cNvPr id="14" name="TextBox 13">
            <a:extLst>
              <a:ext uri="{FF2B5EF4-FFF2-40B4-BE49-F238E27FC236}">
                <a16:creationId xmlns:a16="http://schemas.microsoft.com/office/drawing/2014/main" id="{765FF804-3F46-D6FC-04C4-C796A01A8B1B}"/>
              </a:ext>
            </a:extLst>
          </p:cNvPr>
          <p:cNvSpPr txBox="1"/>
          <p:nvPr/>
        </p:nvSpPr>
        <p:spPr>
          <a:xfrm>
            <a:off x="29483341" y="32519295"/>
            <a:ext cx="7432486" cy="5880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300" dirty="0">
                <a:ea typeface="Calibri"/>
                <a:cs typeface="Calibri"/>
              </a:rPr>
              <a:t>We would like to thank Dr. Karen Meisch for her support of students in the College of Science, Technology, Engineering &amp; Mathematics, and Dr. Leong Lee for his support of students in the Department of Computer Science and Information Technology. We would also like to thank Dr. Nicholson for supporting us through the project design</a:t>
            </a:r>
            <a:endParaRPr lang="en-US"/>
          </a:p>
          <a:p>
            <a:pPr algn="l"/>
            <a:endParaRPr lang="en-US" sz="7250">
              <a:ea typeface="Calibri"/>
              <a:cs typeface="Calibri"/>
            </a:endParaRPr>
          </a:p>
        </p:txBody>
      </p:sp>
      <p:pic>
        <p:nvPicPr>
          <p:cNvPr id="2" name="Picture 1" descr="A screenshot of a computer&#10;&#10;AI-generated content may be incorrect.">
            <a:extLst>
              <a:ext uri="{FF2B5EF4-FFF2-40B4-BE49-F238E27FC236}">
                <a16:creationId xmlns:a16="http://schemas.microsoft.com/office/drawing/2014/main" id="{A4E20D82-FD0A-8198-34DF-D98191738D66}"/>
              </a:ext>
            </a:extLst>
          </p:cNvPr>
          <p:cNvPicPr>
            <a:picLocks noChangeAspect="1"/>
          </p:cNvPicPr>
          <p:nvPr/>
        </p:nvPicPr>
        <p:blipFill>
          <a:blip r:embed="rId10"/>
          <a:stretch>
            <a:fillRect/>
          </a:stretch>
        </p:blipFill>
        <p:spPr>
          <a:xfrm>
            <a:off x="13168692" y="25675475"/>
            <a:ext cx="11795816" cy="11035325"/>
          </a:xfrm>
          <a:prstGeom prst="rect">
            <a:avLst/>
          </a:prstGeom>
        </p:spPr>
      </p:pic>
      <p:pic>
        <p:nvPicPr>
          <p:cNvPr id="3" name="Picture 2" descr="A screenshot of a video game&#10;&#10;AI-generated content may be incorrect.">
            <a:extLst>
              <a:ext uri="{FF2B5EF4-FFF2-40B4-BE49-F238E27FC236}">
                <a16:creationId xmlns:a16="http://schemas.microsoft.com/office/drawing/2014/main" id="{FE58EA25-9796-ABA1-A942-DDBE3C7D3A4D}"/>
              </a:ext>
            </a:extLst>
          </p:cNvPr>
          <p:cNvPicPr>
            <a:picLocks noChangeAspect="1"/>
          </p:cNvPicPr>
          <p:nvPr/>
        </p:nvPicPr>
        <p:blipFill>
          <a:blip r:embed="rId11"/>
          <a:stretch>
            <a:fillRect/>
          </a:stretch>
        </p:blipFill>
        <p:spPr>
          <a:xfrm>
            <a:off x="11643228" y="6399244"/>
            <a:ext cx="15118344" cy="7517488"/>
          </a:xfrm>
          <a:prstGeom prst="rect">
            <a:avLst/>
          </a:prstGeom>
          <a:ln w="28575">
            <a:solidFill>
              <a:srgbClr val="002060"/>
            </a:solidFill>
          </a:ln>
        </p:spPr>
      </p:pic>
      <p:sp>
        <p:nvSpPr>
          <p:cNvPr id="4" name="TextBox 3">
            <a:extLst>
              <a:ext uri="{FF2B5EF4-FFF2-40B4-BE49-F238E27FC236}">
                <a16:creationId xmlns:a16="http://schemas.microsoft.com/office/drawing/2014/main" id="{CB0D01D4-44B3-274B-47AC-872DA9019C0D}"/>
              </a:ext>
            </a:extLst>
          </p:cNvPr>
          <p:cNvSpPr txBox="1"/>
          <p:nvPr/>
        </p:nvSpPr>
        <p:spPr>
          <a:xfrm>
            <a:off x="15173607" y="14370383"/>
            <a:ext cx="7543800" cy="600164"/>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ctr"/>
            <a:r>
              <a:rPr lang="en-US" sz="3300" b="1" dirty="0">
                <a:solidFill>
                  <a:srgbClr val="BB1C3F"/>
                </a:solidFill>
              </a:rPr>
              <a:t>Figure 3: </a:t>
            </a:r>
            <a:r>
              <a:rPr lang="en-US" sz="3300" dirty="0">
                <a:solidFill>
                  <a:srgbClr val="000000"/>
                </a:solidFill>
              </a:rPr>
              <a:t>Home page for the website.</a:t>
            </a:r>
            <a:endParaRPr lang="en-US" sz="3300">
              <a:ea typeface="Calibri"/>
              <a:cs typeface="Calibri"/>
            </a:endParaRPr>
          </a:p>
        </p:txBody>
      </p:sp>
      <p:pic>
        <p:nvPicPr>
          <p:cNvPr id="18" name="Picture 17">
            <a:extLst>
              <a:ext uri="{FF2B5EF4-FFF2-40B4-BE49-F238E27FC236}">
                <a16:creationId xmlns:a16="http://schemas.microsoft.com/office/drawing/2014/main" id="{68C5F0C0-A2ED-264E-C254-D2748B3F730C}"/>
              </a:ext>
            </a:extLst>
          </p:cNvPr>
          <p:cNvPicPr>
            <a:picLocks noChangeAspect="1"/>
          </p:cNvPicPr>
          <p:nvPr/>
        </p:nvPicPr>
        <p:blipFill>
          <a:blip r:embed="rId12"/>
          <a:stretch>
            <a:fillRect/>
          </a:stretch>
        </p:blipFill>
        <p:spPr>
          <a:xfrm>
            <a:off x="11647992" y="16420948"/>
            <a:ext cx="15108820" cy="6900910"/>
          </a:xfrm>
          <a:prstGeom prst="rect">
            <a:avLst/>
          </a:prstGeom>
          <a:ln w="28575">
            <a:solidFill>
              <a:srgbClr val="002060"/>
            </a:solidFill>
          </a:ln>
        </p:spPr>
      </p:pic>
      <p:sp>
        <p:nvSpPr>
          <p:cNvPr id="20" name="TextBox 19">
            <a:extLst>
              <a:ext uri="{FF2B5EF4-FFF2-40B4-BE49-F238E27FC236}">
                <a16:creationId xmlns:a16="http://schemas.microsoft.com/office/drawing/2014/main" id="{48C5270B-A4C8-F1CF-6076-290D29BE3A43}"/>
              </a:ext>
            </a:extLst>
          </p:cNvPr>
          <p:cNvSpPr txBox="1"/>
          <p:nvPr/>
        </p:nvSpPr>
        <p:spPr>
          <a:xfrm>
            <a:off x="15173607" y="23970233"/>
            <a:ext cx="7543800" cy="600164"/>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ctr"/>
            <a:r>
              <a:rPr lang="en-US" sz="3300" b="1" dirty="0">
                <a:solidFill>
                  <a:srgbClr val="BB1C3F"/>
                </a:solidFill>
              </a:rPr>
              <a:t>Figure 3: </a:t>
            </a:r>
            <a:r>
              <a:rPr lang="en-US" sz="3300" dirty="0">
                <a:solidFill>
                  <a:srgbClr val="000000"/>
                </a:solidFill>
              </a:rPr>
              <a:t>Information management pages.</a:t>
            </a:r>
            <a:endParaRPr lang="en-US" sz="3300">
              <a:ea typeface="Calibri"/>
              <a:cs typeface="Calibri"/>
            </a:endParaRPr>
          </a:p>
        </p:txBody>
      </p:sp>
    </p:spTree>
    <p:extLst>
      <p:ext uri="{BB962C8B-B14F-4D97-AF65-F5344CB8AC3E}">
        <p14:creationId xmlns:p14="http://schemas.microsoft.com/office/powerpoint/2010/main" val="10280495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770</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Kaleb Scott</cp:lastModifiedBy>
  <cp:revision>343</cp:revision>
  <cp:lastPrinted>2016-07-13T23:56:52Z</cp:lastPrinted>
  <dcterms:created xsi:type="dcterms:W3CDTF">2016-06-13T20:02:52Z</dcterms:created>
  <dcterms:modified xsi:type="dcterms:W3CDTF">2025-04-15T14:03:29Z</dcterms:modified>
</cp:coreProperties>
</file>