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14"/>
  </p:notesMasterIdLst>
  <p:sldIdLst>
    <p:sldId id="256" r:id="rId2"/>
    <p:sldId id="263" r:id="rId3"/>
    <p:sldId id="264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</p:sldIdLst>
  <p:sldSz cx="12192000" cy="6858000"/>
  <p:notesSz cx="6858000" cy="9144000"/>
  <p:embeddedFontLst>
    <p:embeddedFont>
      <p:font typeface="D2Coding" panose="020B0600000101010101" charset="-127"/>
      <p:regular r:id="rId15"/>
      <p:bold r:id="rId16"/>
    </p:embeddedFont>
    <p:embeddedFont>
      <p:font typeface="Yoon 윤고딕 550_TT" panose="020B0600000101010101" charset="-127"/>
      <p:regular r:id="rId17"/>
    </p:embeddedFont>
    <p:embeddedFont>
      <p:font typeface="Cambria Math" panose="02040503050406030204" pitchFamily="18" charset="0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339516"/>
            <a:ext cx="10363200" cy="2558716"/>
          </a:xfrm>
        </p:spPr>
        <p:txBody>
          <a:bodyPr/>
          <a:lstStyle/>
          <a:p>
            <a:r>
              <a:rPr lang="ko-KR" altLang="en-US" dirty="0"/>
              <a:t>롤러코스터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571504"/>
          </a:xfrm>
        </p:spPr>
        <p:txBody>
          <a:bodyPr/>
          <a:lstStyle/>
          <a:p>
            <a:endParaRPr lang="ko-KR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  <a:r>
              <a:rPr lang="en-US" altLang="ko-KR" i="1" dirty="0"/>
              <a:t>(cont.)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≤…≤ 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≤…≤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값으로 내림차순 정렬한 배치가 </a:t>
                </a: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정답 배치라는 것을 알 수 있다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72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O(N^2)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3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값으로 정렬할 때</a:t>
                </a:r>
                <a:r>
                  <a:rPr lang="en-US" altLang="ko-KR" dirty="0"/>
                  <a:t>, O(N^2)</a:t>
                </a:r>
                <a:r>
                  <a:rPr lang="ko-KR" altLang="en-US" dirty="0"/>
                  <a:t> 정렬을 이용하는 경우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버블 정렬</a:t>
                </a: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삽입 정렬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등</a:t>
                </a:r>
                <a:r>
                  <a:rPr lang="en-US" altLang="ko-KR" dirty="0"/>
                  <a:t>..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62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O(N log 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sz="3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값으로 정렬할 때</a:t>
                </a:r>
                <a:r>
                  <a:rPr lang="en-US" altLang="ko-KR" dirty="0"/>
                  <a:t>, O(N log N)</a:t>
                </a:r>
                <a:r>
                  <a:rPr lang="ko-KR" altLang="en-US" dirty="0"/>
                  <a:t> 정렬을 이용하는 경우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/>
                  <a:t>Merge Sort</a:t>
                </a:r>
              </a:p>
              <a:p>
                <a:pPr marL="0" indent="0" algn="ctr">
                  <a:buNone/>
                </a:pPr>
                <a:r>
                  <a:rPr lang="en-US" altLang="ko-KR"/>
                  <a:t>Heap </a:t>
                </a:r>
                <a:r>
                  <a:rPr lang="en-US" altLang="ko-KR" dirty="0"/>
                  <a:t>Sort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등</a:t>
                </a:r>
                <a:r>
                  <a:rPr lang="en-US" altLang="ko-KR" dirty="0"/>
                  <a:t>..</a:t>
                </a: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97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내용</a:t>
            </a:r>
            <a:endParaRPr lang="en-US" altLang="ko-KR" dirty="0">
              <a:latin typeface="D2Coding" panose="020B0609020101020101" pitchFamily="49" charset="-127"/>
            </a:endParaRPr>
          </a:p>
          <a:p>
            <a:r>
              <a:rPr lang="ko-KR" altLang="en-US">
                <a:latin typeface="D2Coding" panose="020B0609020101020101" pitchFamily="49" charset="-127"/>
              </a:rPr>
              <a:t>문제 풀이</a:t>
            </a:r>
            <a:endParaRPr lang="en-US" altLang="ko-KR" dirty="0">
              <a:latin typeface="D2Coding" panose="020B0609020101020101" pitchFamily="49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O(N! x </a:t>
            </a:r>
            <a:r>
              <a:rPr lang="en-US" altLang="ko-KR" dirty="0"/>
              <a:t>N</a:t>
            </a:r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D2Coding" panose="020B0609020101020101" pitchFamily="49" charset="-127"/>
                <a:ea typeface="서울남산체 M" panose="02020603020101020101" pitchFamily="18" charset="-127"/>
              </a:rPr>
              <a:t>정답 배치의 성질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O(N^2)</a:t>
            </a:r>
          </a:p>
          <a:p>
            <a:pPr lvl="1"/>
            <a:r>
              <a:rPr lang="en-US" altLang="ko-KR" dirty="0">
                <a:latin typeface="D2Coding" panose="020B0609020101020101" pitchFamily="49" charset="-127"/>
                <a:ea typeface="서울남산체 M" panose="02020603020101020101" pitchFamily="18" charset="-127"/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현재 속력이 </a:t>
            </a:r>
            <a:r>
              <a:rPr lang="en-US" altLang="ko-KR" dirty="0"/>
              <a:t>v</a:t>
            </a:r>
            <a:r>
              <a:rPr lang="ko-KR" altLang="en-US" dirty="0"/>
              <a:t>일 때</a:t>
            </a:r>
            <a:r>
              <a:rPr lang="en-US" altLang="ko-KR" dirty="0"/>
              <a:t>, (a,</a:t>
            </a:r>
            <a:r>
              <a:rPr lang="ko-KR" altLang="en-US" dirty="0"/>
              <a:t> </a:t>
            </a:r>
            <a:r>
              <a:rPr lang="en-US" altLang="ko-KR" dirty="0"/>
              <a:t>b)</a:t>
            </a:r>
            <a:r>
              <a:rPr lang="ko-KR" altLang="en-US" dirty="0"/>
              <a:t>인 레일을 통과하면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 err="1"/>
              <a:t>av</a:t>
            </a:r>
            <a:r>
              <a:rPr lang="en-US" altLang="ko-KR" dirty="0"/>
              <a:t> + b</a:t>
            </a:r>
            <a:r>
              <a:rPr lang="ko-KR" altLang="en-US" dirty="0"/>
              <a:t>의 속력으로 바뀌게 된다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레일이 주어졌을 때</a:t>
            </a:r>
            <a:r>
              <a:rPr lang="en-US" altLang="ko-KR" dirty="0"/>
              <a:t>, </a:t>
            </a:r>
            <a:r>
              <a:rPr lang="ko-KR" altLang="en-US" dirty="0"/>
              <a:t>어떻게 레일들을 배치해야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최종 속력을 최소화 할 수 있을까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가장 작은 최종 속력은 </a:t>
            </a:r>
            <a:r>
              <a:rPr lang="en-US" altLang="ko-KR" dirty="0"/>
              <a:t>1,000,000,007</a:t>
            </a:r>
            <a:r>
              <a:rPr lang="ko-KR" altLang="en-US" dirty="0"/>
              <a:t>로 나눈 나머지를 출력하라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42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O(N! x N)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레일을 재배열하는 방법은 </a:t>
            </a:r>
            <a:r>
              <a:rPr lang="en-US" altLang="ko-KR" dirty="0"/>
              <a:t>N!</a:t>
            </a:r>
            <a:r>
              <a:rPr lang="ko-KR" altLang="en-US" dirty="0"/>
              <a:t>가지가 있다</a:t>
            </a:r>
            <a:r>
              <a:rPr lang="en-US" altLang="ko-KR" dirty="0"/>
              <a:t>. =&gt; O(N!)</a:t>
            </a:r>
          </a:p>
          <a:p>
            <a:pPr marL="0" indent="0" algn="ctr">
              <a:buNone/>
            </a:pPr>
            <a:r>
              <a:rPr lang="ko-KR" altLang="en-US" dirty="0"/>
              <a:t>이 모든 경우에 대해서 값을 실제로 구한다</a:t>
            </a:r>
            <a:r>
              <a:rPr lang="en-US" altLang="ko-KR" dirty="0"/>
              <a:t>. =&gt;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err="1"/>
              <a:t>시간복잡도는</a:t>
            </a:r>
            <a:r>
              <a:rPr lang="ko-KR" altLang="en-US" dirty="0"/>
              <a:t> </a:t>
            </a:r>
            <a:r>
              <a:rPr lang="en-US" altLang="ko-KR" dirty="0"/>
              <a:t>O(N! x N)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이런 느린 방법을 이용하면 작은 </a:t>
            </a:r>
            <a:r>
              <a:rPr lang="en-US" altLang="ko-KR" dirty="0"/>
              <a:t>N</a:t>
            </a:r>
            <a:r>
              <a:rPr lang="ko-KR" altLang="en-US" dirty="0"/>
              <a:t>에 대해서 해결할 수 있을까</a:t>
            </a:r>
            <a:r>
              <a:rPr lang="en-US" altLang="ko-KR" dirty="0"/>
              <a:t>?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아니다</a:t>
            </a:r>
            <a:r>
              <a:rPr lang="en-US" altLang="ko-KR" dirty="0"/>
              <a:t>. O(N) </a:t>
            </a:r>
            <a:r>
              <a:rPr lang="ko-KR" altLang="en-US" dirty="0"/>
              <a:t>과정을 진행할 때</a:t>
            </a:r>
            <a:r>
              <a:rPr lang="en-US" altLang="ko-KR" dirty="0"/>
              <a:t>, </a:t>
            </a:r>
            <a:r>
              <a:rPr lang="ko-KR" altLang="en-US" dirty="0"/>
              <a:t>실제로 최종 속력</a:t>
            </a:r>
            <a:r>
              <a:rPr lang="en-US" altLang="ko-KR" dirty="0"/>
              <a:t> </a:t>
            </a:r>
            <a:r>
              <a:rPr lang="ko-KR" altLang="en-US" dirty="0"/>
              <a:t>값을 구할 수가 없다</a:t>
            </a:r>
            <a:r>
              <a:rPr lang="en-US" altLang="ko-KR" dirty="0"/>
              <a:t>. </a:t>
            </a:r>
          </a:p>
          <a:p>
            <a:pPr marL="0" indent="0" algn="ctr">
              <a:buNone/>
            </a:pPr>
            <a:r>
              <a:rPr lang="ko-KR" altLang="en-US" dirty="0"/>
              <a:t>왜냐하면 </a:t>
            </a:r>
            <a:r>
              <a:rPr lang="en-US" altLang="ko-KR" dirty="0" err="1"/>
              <a:t>av</a:t>
            </a:r>
            <a:r>
              <a:rPr lang="en-US" altLang="ko-KR" dirty="0"/>
              <a:t> + b </a:t>
            </a:r>
            <a:r>
              <a:rPr lang="ko-KR" altLang="en-US" dirty="0"/>
              <a:t>꼴로 계속 진행하게 되면</a:t>
            </a:r>
            <a:r>
              <a:rPr lang="en-US" altLang="ko-KR" dirty="0"/>
              <a:t>, </a:t>
            </a:r>
            <a:r>
              <a:rPr lang="ko-KR" altLang="en-US" dirty="0"/>
              <a:t>숫자가 매우 커질 수 있기 때문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68851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실제로 배치 방법을 정하고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값을 구하는 것 자체가 불가능하다</a:t>
                </a:r>
                <a:r>
                  <a:rPr lang="en-US" altLang="ko-KR" dirty="0"/>
                  <a:t>!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다른 관점으로 문제를 접근을 시도해보자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정답은 분명히 존재한다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(N!</a:t>
                </a:r>
                <a:r>
                  <a:rPr lang="ko-KR" altLang="en-US" dirty="0"/>
                  <a:t>을 모두 시도해본다면 당연하다</a:t>
                </a:r>
                <a:r>
                  <a:rPr lang="en-US" altLang="ko-KR" dirty="0"/>
                  <a:t>.)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아래의 수열을 정답 배치라고 생각하고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배치의 성질을 생각해보자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→ …→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→(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38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  <a:r>
              <a:rPr lang="en-US" altLang="ko-KR" i="1" dirty="0"/>
              <a:t>(cont.)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altLang="ko-KR" sz="3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…→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 →(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ko-KR" altLang="en-US" dirty="0"/>
                  <a:t>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배치는 정답 배치이다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다른 임의의 배치는 위 배치보다 속력이 크거나 같다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i</a:t>
                </a:r>
                <a:r>
                  <a:rPr lang="ko-KR" altLang="en-US" dirty="0"/>
                  <a:t>번째와 </a:t>
                </a:r>
                <a:r>
                  <a:rPr lang="en-US" altLang="ko-KR" dirty="0"/>
                  <a:t>i+1</a:t>
                </a:r>
                <a:r>
                  <a:rPr lang="ko-KR" altLang="en-US" dirty="0"/>
                  <a:t>번째를 뒤집은 아래 배치는 정답 배치보다 속력이 크거나 같다</a:t>
                </a:r>
                <a:r>
                  <a:rPr lang="en-US" altLang="ko-KR" dirty="0"/>
                  <a:t>.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…→</m:t>
                      </m:r>
                      <m:d>
                        <m:d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 … →(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57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 </a:t>
            </a:r>
            <a:r>
              <a:rPr lang="en-US" altLang="ko-KR" dirty="0"/>
              <a:t>– </a:t>
            </a:r>
            <a:r>
              <a:rPr lang="ko-KR" altLang="en-US" dirty="0"/>
              <a:t>정답 배치의 성질 </a:t>
            </a:r>
            <a:r>
              <a:rPr lang="en-US" altLang="ko-KR" i="1" dirty="0"/>
              <a:t>(cont.)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3200" dirty="0"/>
              </a:p>
              <a:p>
                <a:pPr marL="0" indent="0" algn="ctr">
                  <a:buNone/>
                </a:pPr>
                <a:endParaRPr lang="en-US" altLang="ko-KR" sz="3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320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b="0" i="1" smtClean="0">
                                  <a:solidFill>
                                    <a:schemeClr val="tx2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3200" i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2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sSub>
                        <m:sSubPr>
                          <m:ctrlP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altLang="ko-KR" sz="320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32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altLang="ko-KR" sz="3200" dirty="0"/>
              </a:p>
              <a:p>
                <a:pPr marL="0" indent="0" algn="ctr">
                  <a:buNone/>
                </a:pPr>
                <a:endParaRPr lang="en-US" altLang="ko-KR" sz="3200" dirty="0"/>
              </a:p>
              <a:p>
                <a:pPr marL="0" indent="0" algn="ctr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57298"/>
                <a:ext cx="10972800" cy="50689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458032"/>
      </p:ext>
    </p:extLst>
  </p:cSld>
  <p:clrMapOvr>
    <a:masterClrMapping/>
  </p:clrMapOvr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1084</TotalTime>
  <Words>451</Words>
  <Application>Microsoft Office PowerPoint</Application>
  <PresentationFormat>와이드스크린</PresentationFormat>
  <Paragraphs>82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Cambria Math</vt:lpstr>
      <vt:lpstr>Yoon 윤고딕 550_TT</vt:lpstr>
      <vt:lpstr>D2Coding</vt:lpstr>
      <vt:lpstr>Wingdings</vt:lpstr>
      <vt:lpstr>맑은 고딕</vt:lpstr>
      <vt:lpstr>Arial</vt:lpstr>
      <vt:lpstr>상승</vt:lpstr>
      <vt:lpstr>롤러코스터</vt:lpstr>
      <vt:lpstr>목차</vt:lpstr>
      <vt:lpstr>문제 내용</vt:lpstr>
      <vt:lpstr>문제 내용</vt:lpstr>
      <vt:lpstr>문제 풀이</vt:lpstr>
      <vt:lpstr>문제 풀이 – O(N! x N)</vt:lpstr>
      <vt:lpstr>문제 풀이 – 정답 배치의 성질 </vt:lpstr>
      <vt:lpstr>문제 풀이 – 정답 배치의 성질 (cont.) </vt:lpstr>
      <vt:lpstr>문제 풀이 – 정답 배치의 성질 (cont.) </vt:lpstr>
      <vt:lpstr>문제 풀이 – 정답 배치의 성질 (cont.) </vt:lpstr>
      <vt:lpstr>문제 풀이 – O(N^2)</vt:lpstr>
      <vt:lpstr>문제 풀이 – O(N log 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김 태양</cp:lastModifiedBy>
  <cp:revision>43</cp:revision>
  <dcterms:created xsi:type="dcterms:W3CDTF">2016-10-19T22:43:44Z</dcterms:created>
  <dcterms:modified xsi:type="dcterms:W3CDTF">2019-12-10T02:20:49Z</dcterms:modified>
</cp:coreProperties>
</file>