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</p:sldIdLst>
  <p:sldSz cx="5715000" cy="9144000" type="screen16x10"/>
  <p:notesSz cx="6858000" cy="9144000"/>
  <p:defaultTextStyle>
    <a:defPPr>
      <a:defRPr lang="zh-CN"/>
    </a:defPPr>
    <a:lvl1pPr marL="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1pPr>
    <a:lvl2pPr marL="35687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2pPr>
    <a:lvl3pPr marL="71310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3pPr>
    <a:lvl4pPr marL="106997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4pPr>
    <a:lvl5pPr marL="142621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6pPr>
    <a:lvl7pPr marL="213995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7pPr>
    <a:lvl8pPr marL="249618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8pPr>
    <a:lvl9pPr marL="285305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  <a:prstGeom prst="rect">
            <a:avLst/>
          </a:prstGeom>
        </p:spPr>
        <p:txBody>
          <a:bodyPr vert="horz" anchor="ctr" anchorCtr="1"/>
          <a:lstStyle>
            <a:lvl1pPr>
              <a:defRPr sz="2600"/>
            </a:lvl1pPr>
          </a:lstStyle>
          <a:p>
            <a:r>
              <a:rPr lang="zh-CN" altLang="en-US"/>
              <a:t>请填写试卷标题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386080" rtl="0" eaLnBrk="1" latinLnBrk="0" hangingPunct="1">
        <a:lnSpc>
          <a:spcPct val="90000"/>
        </a:lnSpc>
        <a:spcBef>
          <a:spcPct val="0"/>
        </a:spcBef>
        <a:buNone/>
        <a:defRPr sz="18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520" indent="-96520" algn="l" defTabSz="38608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80" kern="1200">
          <a:solidFill>
            <a:schemeClr val="tx1"/>
          </a:solidFill>
          <a:latin typeface="+mn-lt"/>
          <a:ea typeface="+mn-ea"/>
          <a:cs typeface="+mn-cs"/>
        </a:defRPr>
      </a:lvl1pPr>
      <a:lvl2pPr marL="28956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48196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3pPr>
      <a:lvl4pPr marL="67500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804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108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49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53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57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304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608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48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56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60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01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image" Target="../media/image1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CPU</a:t>
            </a:r>
            <a:r>
              <a:rPr lang="zh-CN" altLang="en-US" dirty="0"/>
              <a:t>架构相关编程</a:t>
            </a: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 anchorCtr="1">
            <a:noAutofit/>
          </a:bodyPr>
          <a:lstStyle/>
          <a:p>
            <a:r>
              <a:rPr lang="zh-CN" altLang="en-US" sz="2000">
                <a:solidFill>
                  <a:srgbClr val="000000"/>
                </a:solidFill>
              </a:rPr>
              <a:t>总分</a:t>
            </a:r>
            <a:r>
              <a:rPr lang="en-US" altLang="zh-CN" sz="2000">
                <a:solidFill>
                  <a:srgbClr val="000000"/>
                </a:solidFill>
              </a:rPr>
              <a:t>: 5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no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0" y="634999"/>
            <a:ext cx="5715000" cy="7572375"/>
          </a:xfrm>
          <a:prstGeom prst="rect">
            <a:avLst/>
          </a:prstGeom>
          <a:noFill/>
        </p:spPr>
        <p:txBody>
          <a:bodyPr vert="horz" wrap="square" rtlCol="0" anchor="t" anchorCtr="0">
            <a:noAutofit/>
          </a:bodyPr>
          <a:lstStyle/>
          <a:p>
            <a:pPr lvl="0"/>
            <a:r>
              <a:rPr lang="zh-CN" altLang="en-US" sz="1600" dirty="0"/>
              <a:t>实验内容：</a:t>
            </a:r>
          </a:p>
          <a:p>
            <a:pPr marL="400050" lvl="0" indent="-400050">
              <a:buFont typeface="+mj-lt"/>
              <a:buAutoNum type="romanUcPeriod"/>
            </a:pPr>
            <a:r>
              <a:rPr lang="zh-CN" altLang="en-US" sz="1600" dirty="0"/>
              <a:t>计算给定</a:t>
            </a:r>
            <a:r>
              <a:rPr lang="en-US" altLang="zh-CN" sz="1600" dirty="0"/>
              <a:t>n*n</a:t>
            </a:r>
            <a:r>
              <a:rPr lang="zh-CN" altLang="en-US" sz="1600" dirty="0"/>
              <a:t>矩阵的每一列与给定向量的内积，考虑两种算法设计思路：</a:t>
            </a:r>
            <a:endParaRPr lang="en-US" altLang="zh-CN" sz="1600" dirty="0"/>
          </a:p>
          <a:p>
            <a:pPr marL="699770" lvl="1" indent="-342900">
              <a:buFont typeface="+mj-lt"/>
              <a:buAutoNum type="alphaLcParenR"/>
            </a:pPr>
            <a:r>
              <a:rPr lang="zh-CN" altLang="en-US" sz="1600" dirty="0"/>
              <a:t>逐列访问元素的平凡算法。</a:t>
            </a:r>
            <a:endParaRPr lang="en-US" altLang="zh-CN" sz="1600" dirty="0"/>
          </a:p>
          <a:p>
            <a:pPr marL="699770" lvl="1" indent="-342900">
              <a:buFont typeface="+mj-lt"/>
              <a:buAutoNum type="alphaLcParenR"/>
            </a:pPr>
            <a:r>
              <a:rPr lang="en-US" altLang="zh-CN" sz="1600" dirty="0"/>
              <a:t>cache</a:t>
            </a:r>
            <a:r>
              <a:rPr lang="zh-CN" altLang="en-US" sz="1600" dirty="0"/>
              <a:t>优化算法。</a:t>
            </a:r>
          </a:p>
          <a:p>
            <a:pPr marL="342900" lvl="0" indent="-342900">
              <a:buFont typeface="+mj-lt"/>
              <a:buAutoNum type="romanUcPeriod"/>
            </a:pPr>
            <a:r>
              <a:rPr lang="zh-CN" altLang="en-US" sz="1600" dirty="0"/>
              <a:t>计算</a:t>
            </a:r>
            <a:r>
              <a:rPr lang="en-US" altLang="zh-CN" sz="1600" dirty="0"/>
              <a:t>n</a:t>
            </a:r>
            <a:r>
              <a:rPr lang="zh-CN" altLang="en-US" sz="1600" dirty="0"/>
              <a:t>个数的和，考虑两种算法设计思路：</a:t>
            </a:r>
            <a:endParaRPr lang="en-US" altLang="zh-CN" sz="1600" dirty="0"/>
          </a:p>
          <a:p>
            <a:pPr marL="699770" lvl="1" indent="-342900">
              <a:buFont typeface="+mj-lt"/>
              <a:buAutoNum type="alphaLcParenR"/>
            </a:pPr>
            <a:r>
              <a:rPr lang="zh-CN" altLang="en-US" sz="1600" dirty="0"/>
              <a:t>逐个累加的平凡算法（链式）。</a:t>
            </a:r>
            <a:endParaRPr lang="en-US" altLang="zh-CN" sz="1600" dirty="0"/>
          </a:p>
          <a:p>
            <a:pPr marL="699770" lvl="1" indent="-342900">
              <a:buFont typeface="+mj-lt"/>
              <a:buAutoNum type="alphaLcParenR"/>
            </a:pPr>
            <a:r>
              <a:rPr lang="zh-CN" altLang="en-US" sz="1600" dirty="0"/>
              <a:t>超标量优化算法（指令级并行），如最简单的两路链式累加；再如递归算法</a:t>
            </a:r>
            <a:r>
              <a:rPr lang="en-US" altLang="zh-CN" sz="1600" dirty="0"/>
              <a:t>——</a:t>
            </a:r>
            <a:r>
              <a:rPr lang="zh-CN" altLang="en-US" sz="1600" dirty="0"/>
              <a:t>两两相加、中间结果再两两相加，依次类推，直至只剩下最终结果。</a:t>
            </a:r>
          </a:p>
          <a:p>
            <a:pPr lvl="0"/>
            <a:endParaRPr lang="en-US" altLang="zh-CN" sz="1600" dirty="0"/>
          </a:p>
          <a:p>
            <a:pPr lvl="0"/>
            <a:r>
              <a:rPr lang="zh-CN" altLang="en-US" sz="1600" dirty="0"/>
              <a:t>基本要求（</a:t>
            </a:r>
            <a:r>
              <a:rPr lang="en-US" altLang="zh-CN" sz="1600" dirty="0"/>
              <a:t>4</a:t>
            </a:r>
            <a:r>
              <a:rPr lang="zh-CN" altLang="en-US" sz="1600" dirty="0"/>
              <a:t>分）：</a:t>
            </a:r>
            <a:endParaRPr lang="en-US" altLang="zh-CN" sz="1600" dirty="0"/>
          </a:p>
          <a:p>
            <a:pPr marL="342900" lvl="0" indent="-342900">
              <a:buAutoNum type="arabicPeriod"/>
            </a:pPr>
            <a:r>
              <a:rPr lang="zh-CN" altLang="en-US" sz="1600" dirty="0"/>
              <a:t>对两个问题不同算法设计思路的编程实现。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sz="1600" dirty="0"/>
              <a:t>练习使用高精度计时测试程序执行时间，比较平凡算法和优化算法的性能。提示：</a:t>
            </a:r>
          </a:p>
          <a:p>
            <a:pPr marL="699770" lvl="1" indent="-342900">
              <a:buFont typeface="+mj-lt"/>
              <a:buAutoNum type="alphaLcParenR"/>
            </a:pPr>
            <a:r>
              <a:rPr lang="zh-CN" altLang="en-US" sz="1600" dirty="0">
                <a:sym typeface="+mn-ea"/>
              </a:rPr>
              <a:t>测试数据的生成采用人为设计的固定值即可，便于判断算法正确性。</a:t>
            </a:r>
            <a:endParaRPr lang="zh-CN" altLang="en-US" sz="1600" dirty="0"/>
          </a:p>
          <a:p>
            <a:pPr marL="699770" lvl="1" indent="-342900">
              <a:buFont typeface="+mj-lt"/>
              <a:buAutoNum type="alphaLcParenR"/>
            </a:pPr>
            <a:r>
              <a:rPr lang="zh-CN" altLang="en-US" sz="1600" dirty="0"/>
              <a:t>计时、测试要考虑全面，令结果更有说服力，如程序执行时间可能很短，可采用多次实验拉长时间缓解实验误差；再如测试不同问题规模，分析其与系统参数（如</a:t>
            </a:r>
            <a:r>
              <a:rPr lang="en-US" altLang="zh-CN" sz="1600" dirty="0"/>
              <a:t>cache</a:t>
            </a:r>
            <a:r>
              <a:rPr lang="zh-CN" altLang="en-US" sz="1600" dirty="0"/>
              <a:t>大小）相对关系对性能的影响等。</a:t>
            </a:r>
            <a:endParaRPr lang="en-US" altLang="zh-CN" sz="1600" dirty="0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sz="1600" dirty="0">
                <a:sym typeface="+mn-ea"/>
              </a:rPr>
              <a:t>实验平台为</a:t>
            </a:r>
            <a:r>
              <a:rPr lang="en-US" altLang="zh-CN" sz="1600" dirty="0">
                <a:sym typeface="+mn-ea"/>
              </a:rPr>
              <a:t>arm</a:t>
            </a:r>
            <a:r>
              <a:rPr lang="zh-CN" altLang="en-US" sz="1600" dirty="0">
                <a:sym typeface="+mn-ea"/>
              </a:rPr>
              <a:t>平台：在本地</a:t>
            </a:r>
            <a:r>
              <a:rPr lang="en-US" altLang="zh-CN" sz="1600" dirty="0">
                <a:sym typeface="+mn-ea"/>
              </a:rPr>
              <a:t>arm</a:t>
            </a:r>
            <a:r>
              <a:rPr lang="zh-CN" altLang="en-US" sz="1600" dirty="0">
                <a:sym typeface="+mn-ea"/>
              </a:rPr>
              <a:t>平台或</a:t>
            </a:r>
            <a:r>
              <a:rPr lang="en-US" altLang="zh-CN" sz="1600" dirty="0">
                <a:sym typeface="+mn-ea"/>
              </a:rPr>
              <a:t>x86</a:t>
            </a:r>
            <a:r>
              <a:rPr lang="zh-CN" altLang="en-US" sz="1600" dirty="0">
                <a:sym typeface="+mn-ea"/>
              </a:rPr>
              <a:t>平台</a:t>
            </a:r>
            <a:r>
              <a:rPr lang="en-US" altLang="zh-CN" sz="1600" dirty="0">
                <a:sym typeface="+mn-ea"/>
              </a:rPr>
              <a:t>arm</a:t>
            </a:r>
            <a:r>
              <a:rPr lang="zh-CN" altLang="en-US" sz="1600" dirty="0">
                <a:sym typeface="+mn-ea"/>
              </a:rPr>
              <a:t>虚拟环境中进行编程、调试（详见实验教学指导书</a:t>
            </a:r>
            <a:r>
              <a:rPr lang="en-US" altLang="zh-CN" sz="1600" dirty="0">
                <a:sym typeface="+mn-ea"/>
              </a:rPr>
              <a:t>Lab0</a:t>
            </a:r>
            <a:r>
              <a:rPr lang="zh-CN" altLang="en-US" sz="1600" dirty="0">
                <a:sym typeface="+mn-ea"/>
              </a:rPr>
              <a:t>）。</a:t>
            </a:r>
          </a:p>
          <a:p>
            <a:pPr marL="242570" lvl="0" indent="-342900">
              <a:buFont typeface="+mj-lt"/>
              <a:buAutoNum type="arabicPeriod" startAt="2"/>
            </a:pPr>
            <a:r>
              <a:rPr lang="zh-CN" altLang="en-US" sz="1600" dirty="0">
                <a:sym typeface="+mn-ea"/>
              </a:rPr>
              <a:t>撰写实验报告（基本要求如第一次作业），描述清楚程序设计思路（给出源码项目</a:t>
            </a:r>
            <a:r>
              <a:rPr lang="en-US" altLang="zh-CN" sz="1600" dirty="0" err="1">
                <a:sym typeface="+mn-ea"/>
              </a:rPr>
              <a:t>Github</a:t>
            </a:r>
            <a:r>
              <a:rPr lang="zh-CN" altLang="en-US" sz="1600" dirty="0">
                <a:sym typeface="+mn-ea"/>
              </a:rPr>
              <a:t>（或</a:t>
            </a:r>
            <a:r>
              <a:rPr lang="en-US" altLang="zh-CN" sz="1600" dirty="0" err="1">
                <a:sym typeface="+mn-ea"/>
              </a:rPr>
              <a:t>Gitee</a:t>
            </a:r>
            <a:r>
              <a:rPr lang="zh-CN" altLang="en-US" sz="1600" dirty="0">
                <a:sym typeface="+mn-ea"/>
              </a:rPr>
              <a:t>、</a:t>
            </a:r>
            <a:r>
              <a:rPr lang="en-US" altLang="zh-CN" sz="1600" dirty="0">
                <a:sym typeface="+mn-ea"/>
              </a:rPr>
              <a:t>GitLab</a:t>
            </a:r>
            <a:r>
              <a:rPr lang="zh-CN" altLang="en-US" sz="1600" dirty="0">
                <a:sym typeface="+mn-ea"/>
              </a:rPr>
              <a:t>等）链接，详见实验教学指导书</a:t>
            </a:r>
            <a:r>
              <a:rPr lang="en-US" altLang="zh-CN" sz="1600" dirty="0">
                <a:sym typeface="+mn-ea"/>
              </a:rPr>
              <a:t>Lab1</a:t>
            </a:r>
            <a:r>
              <a:rPr lang="zh-CN" altLang="en-US" sz="1600" dirty="0">
                <a:sym typeface="+mn-ea"/>
              </a:rPr>
              <a:t>）、实验平台配置、实验方案设计、鲲鹏服务器提交记录、实验结果呈现及分析等，篇幅不超过</a:t>
            </a:r>
            <a:r>
              <a:rPr lang="en-US" altLang="zh-CN" sz="1600" dirty="0">
                <a:sym typeface="+mn-ea"/>
              </a:rPr>
              <a:t>8</a:t>
            </a:r>
            <a:r>
              <a:rPr lang="zh-CN" altLang="en-US" sz="1600" dirty="0">
                <a:sym typeface="+mn-ea"/>
              </a:rPr>
              <a:t>页（包含进阶要求）。</a:t>
            </a:r>
            <a:endParaRPr lang="en-US" altLang="zh-CN" sz="1600" dirty="0">
              <a:sym typeface="+mn-ea"/>
            </a:endParaRPr>
          </a:p>
          <a:p>
            <a:pPr marL="242570" lvl="0" indent="-342900">
              <a:buFont typeface="+mj-lt"/>
              <a:buAutoNum type="arabicPeriod" startAt="2"/>
            </a:pPr>
            <a:r>
              <a:rPr lang="zh-CN" altLang="en-US" sz="1600" dirty="0">
                <a:sym typeface="+mn-ea"/>
              </a:rPr>
              <a:t>助教会按需对代码、报告进行查重、答辩等。</a:t>
            </a:r>
            <a:endParaRPr lang="zh-CN" altLang="en-US" sz="1600" dirty="0"/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2" name="矩形 11" hidden="1"/>
          <p:cNvSpPr/>
          <p:nvPr>
            <p:custDataLst>
              <p:tags r:id="rId4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 hidden="1"/>
          <p:cNvSpPr txBox="1"/>
          <p:nvPr>
            <p:custDataLst>
              <p:tags r:id="rId5"/>
            </p:custDataLst>
          </p:nvPr>
        </p:nvSpPr>
        <p:spPr>
          <a:xfrm>
            <a:off x="6184900" y="8413419"/>
            <a:ext cx="494284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18" name="文本框 17" hidden="1"/>
          <p:cNvSpPr txBox="1"/>
          <p:nvPr>
            <p:custDataLst>
              <p:tags r:id="rId6"/>
            </p:custDataLst>
          </p:nvPr>
        </p:nvSpPr>
        <p:spPr>
          <a:xfrm>
            <a:off x="6350000" y="1270000"/>
            <a:ext cx="4612640" cy="190500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此处添加答案解析</a:t>
            </a:r>
          </a:p>
        </p:txBody>
      </p:sp>
      <p:grpSp>
        <p:nvGrpSpPr>
          <p:cNvPr id="16" name="组合 15" hidden="1"/>
          <p:cNvGrpSpPr/>
          <p:nvPr>
            <p:custDataLst>
              <p:tags r:id="rId7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3" name="RemarkBack" hidden="1"/>
            <p:cNvSpPr/>
            <p:nvPr>
              <p:custDataLst>
                <p:tags r:id="rId14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 hidden="1"/>
            <p:cNvSpPr/>
            <p:nvPr>
              <p:custDataLst>
                <p:tags r:id="rId15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 hidden="1"/>
            <p:cNvSpPr txBox="1"/>
            <p:nvPr>
              <p:custDataLst>
                <p:tags r:id="rId16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10" name="组合 9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6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5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/>
          <p:nvPr>
            <p:custDataLst>
              <p:tags r:id="rId9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0" y="634999"/>
            <a:ext cx="5715000" cy="7572375"/>
          </a:xfrm>
          <a:prstGeom prst="rect">
            <a:avLst/>
          </a:prstGeom>
          <a:noFill/>
        </p:spPr>
        <p:txBody>
          <a:bodyPr vert="horz" wrap="square" rtlCol="0" anchor="t" anchorCtr="0">
            <a:noAutofit/>
          </a:bodyPr>
          <a:lstStyle/>
          <a:p>
            <a:r>
              <a:rPr lang="zh-CN" altLang="en-US" sz="1600" dirty="0"/>
              <a:t>进阶要求（</a:t>
            </a:r>
            <a:r>
              <a:rPr lang="en-US" altLang="zh-CN" sz="1600" dirty="0"/>
              <a:t>1</a:t>
            </a:r>
            <a:r>
              <a:rPr lang="zh-CN" altLang="en-US" sz="1600" dirty="0"/>
              <a:t>分）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ym typeface="+mn-ea"/>
              </a:rPr>
              <a:t>可采用循环展开（</a:t>
            </a:r>
            <a:r>
              <a:rPr lang="en-US" altLang="zh-CN" sz="1600" dirty="0">
                <a:sym typeface="+mn-ea"/>
              </a:rPr>
              <a:t>unroll</a:t>
            </a:r>
            <a:r>
              <a:rPr lang="zh-CN" altLang="en-US" sz="1600" dirty="0">
                <a:sym typeface="+mn-ea"/>
              </a:rPr>
              <a:t>）技术，降低循环操作（循环判定、归纳变量递增</a:t>
            </a:r>
            <a:r>
              <a:rPr lang="en-US" altLang="zh-CN" sz="1600" dirty="0">
                <a:sym typeface="+mn-ea"/>
              </a:rPr>
              <a:t>/</a:t>
            </a:r>
            <a:r>
              <a:rPr lang="zh-CN" altLang="en-US" sz="1600" dirty="0">
                <a:sym typeface="+mn-ea"/>
              </a:rPr>
              <a:t>递减等）对性能的影响，甚至可以采用宏</a:t>
            </a:r>
            <a:r>
              <a:rPr lang="en-US" altLang="zh-CN" sz="1600" dirty="0">
                <a:sym typeface="+mn-ea"/>
              </a:rPr>
              <a:t>/</a:t>
            </a:r>
            <a:r>
              <a:rPr lang="zh-CN" altLang="en-US" sz="1600" dirty="0">
                <a:sym typeface="+mn-ea"/>
              </a:rPr>
              <a:t>模板技术彻底消除循环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ym typeface="+mn-ea"/>
              </a:rPr>
              <a:t>鼓励开放思路，思考更多算法设计思路来探索现代计算机体系结构中</a:t>
            </a:r>
            <a:r>
              <a:rPr lang="en-US" altLang="zh-CN" sz="1600" dirty="0">
                <a:sym typeface="+mn-ea"/>
              </a:rPr>
              <a:t>cache</a:t>
            </a:r>
            <a:r>
              <a:rPr lang="zh-CN" altLang="en-US" sz="1600" dirty="0">
                <a:sym typeface="+mn-ea"/>
              </a:rPr>
              <a:t>和超标量对程序性能的影响</a:t>
            </a:r>
            <a:r>
              <a:rPr lang="zh-CN" altLang="en-US" sz="1600" dirty="0"/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ym typeface="+mn-ea"/>
              </a:rPr>
              <a:t>鼓励开放思路，做更多实验和分析，如探讨编译器不同优化力度对性能的影响；浮点数运算次序的不同对结果的影响等等。</a:t>
            </a:r>
            <a:endParaRPr lang="en-US" altLang="zh-CN" sz="1600" dirty="0"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ym typeface="+mn-ea"/>
              </a:rPr>
              <a:t>练习使用</a:t>
            </a:r>
            <a:r>
              <a:rPr lang="en-US" altLang="zh-CN" sz="1600" dirty="0" err="1">
                <a:sym typeface="+mn-ea"/>
              </a:rPr>
              <a:t>vtune</a:t>
            </a:r>
            <a:r>
              <a:rPr lang="zh-CN" altLang="en-US" sz="1600" dirty="0">
                <a:sym typeface="+mn-ea"/>
              </a:rPr>
              <a:t>、</a:t>
            </a:r>
            <a:r>
              <a:rPr lang="en-US" altLang="zh-CN" sz="1600" dirty="0">
                <a:sym typeface="+mn-ea"/>
              </a:rPr>
              <a:t>perf</a:t>
            </a:r>
            <a:r>
              <a:rPr lang="zh-CN" altLang="en-US" sz="1600" dirty="0">
                <a:sym typeface="+mn-ea"/>
              </a:rPr>
              <a:t>等工具对程序进行更细致的</a:t>
            </a:r>
            <a:r>
              <a:rPr lang="en-US" altLang="zh-CN" sz="1600" dirty="0">
                <a:sym typeface="+mn-ea"/>
              </a:rPr>
              <a:t>profiling</a:t>
            </a:r>
            <a:r>
              <a:rPr lang="zh-CN" altLang="en-US" sz="1600" dirty="0">
                <a:sym typeface="+mn-ea"/>
              </a:rPr>
              <a:t>，分析</a:t>
            </a:r>
            <a:r>
              <a:rPr lang="en-US" altLang="zh-CN" sz="1600" dirty="0">
                <a:sym typeface="+mn-ea"/>
              </a:rPr>
              <a:t>profiling</a:t>
            </a:r>
            <a:r>
              <a:rPr lang="zh-CN" altLang="en-US" sz="1600" dirty="0">
                <a:sym typeface="+mn-ea"/>
              </a:rPr>
              <a:t>结果与性能表现间的关系。</a:t>
            </a:r>
            <a:endParaRPr lang="en-US" altLang="zh-CN" sz="1600" dirty="0"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ym typeface="+mn-ea"/>
              </a:rPr>
              <a:t>利用</a:t>
            </a:r>
            <a:r>
              <a:rPr lang="en-US" altLang="zh-CN" sz="1600" dirty="0">
                <a:sym typeface="+mn-ea"/>
                <a:hlinkClick r:id="rId3"/>
              </a:rPr>
              <a:t>https://godbolt.org/</a:t>
            </a:r>
            <a:r>
              <a:rPr lang="zh-CN" altLang="en-US" sz="1600" dirty="0">
                <a:sym typeface="+mn-ea"/>
              </a:rPr>
              <a:t>网站研究不同编译器生成的目标代码（汇编程序），以探索性能表现的原因。</a:t>
            </a:r>
            <a:endParaRPr lang="en-US" altLang="zh-CN" sz="1600" dirty="0"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ym typeface="+mn-ea"/>
              </a:rPr>
              <a:t>可尝试不同硬件平台（如</a:t>
            </a:r>
            <a:r>
              <a:rPr lang="en-US" altLang="zh-CN" sz="1600" dirty="0">
                <a:sym typeface="+mn-ea"/>
              </a:rPr>
              <a:t>x86</a:t>
            </a:r>
            <a:r>
              <a:rPr lang="zh-CN" altLang="en-US" sz="1600" dirty="0">
                <a:sym typeface="+mn-ea"/>
              </a:rPr>
              <a:t>等）和不同操作系统（如</a:t>
            </a:r>
            <a:r>
              <a:rPr lang="en-US" altLang="zh-CN" sz="1600" dirty="0">
                <a:sym typeface="+mn-ea"/>
              </a:rPr>
              <a:t>Windows</a:t>
            </a:r>
            <a:r>
              <a:rPr lang="zh-CN" altLang="en-US" sz="1600" dirty="0">
                <a:sym typeface="+mn-ea"/>
              </a:rPr>
              <a:t>、</a:t>
            </a:r>
            <a:r>
              <a:rPr lang="en-US" altLang="zh-CN" sz="1600" dirty="0">
                <a:sym typeface="+mn-ea"/>
              </a:rPr>
              <a:t>Linux</a:t>
            </a:r>
            <a:r>
              <a:rPr lang="zh-CN" altLang="en-US" sz="1600" dirty="0">
                <a:sym typeface="+mn-ea"/>
              </a:rPr>
              <a:t>等）上的实验、进行对比分析等，但注意：从</a:t>
            </a:r>
            <a:r>
              <a:rPr lang="en-US" altLang="zh-CN" sz="1600" dirty="0">
                <a:sym typeface="+mn-ea"/>
              </a:rPr>
              <a:t>CPU</a:t>
            </a:r>
            <a:r>
              <a:rPr lang="zh-CN" altLang="en-US" sz="1600" dirty="0">
                <a:sym typeface="+mn-ea"/>
              </a:rPr>
              <a:t>架构编程的角度</a:t>
            </a:r>
            <a:r>
              <a:rPr lang="zh-CN" altLang="en-US" sz="1600">
                <a:sym typeface="+mn-ea"/>
              </a:rPr>
              <a:t>来说，本质上是不同平台上重复工作的内容不会有加分效果。</a:t>
            </a:r>
            <a:endParaRPr lang="zh-CN" altLang="en-US" sz="1600" dirty="0"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其他自由发挥。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Titl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Scor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HASREMARK" val="False"/>
  <p:tag name="PROBLEMSCORE" val="5.0"/>
  <p:tag name="PROBLEMVOICEALLOW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624</Words>
  <Application>Microsoft Office PowerPoint</Application>
  <PresentationFormat>全屏显示(16:10)</PresentationFormat>
  <Paragraphs>33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Microsoft Yahei</vt:lpstr>
      <vt:lpstr>Arial</vt:lpstr>
      <vt:lpstr>Office 主题​​</vt:lpstr>
      <vt:lpstr>CPU架构相关编程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预备工作2 定义你的编译器功能 &amp; 汇编编程</dc:title>
  <dc:creator>王 刚</dc:creator>
  <cp:lastModifiedBy>刚 王</cp:lastModifiedBy>
  <cp:revision>34</cp:revision>
  <dcterms:created xsi:type="dcterms:W3CDTF">2023-02-07T13:40:21Z</dcterms:created>
  <dcterms:modified xsi:type="dcterms:W3CDTF">2025-03-05T23:45:11Z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B1F463E87D7FD95DAA49E263E82D0E63</vt:lpwstr>
  </property>
  <property fmtid="{D5CDD505-2E9C-101B-9397-08002B2CF9AE}" pid="3" name="KSOProductBuildVer">
    <vt:lpwstr>2052-5.1.1.7676</vt:lpwstr>
  </property>
</Properties>
</file>