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62" r:id="rId4"/>
    <p:sldId id="260" r:id="rId5"/>
    <p:sldId id="266" r:id="rId6"/>
    <p:sldId id="264" r:id="rId7"/>
    <p:sldId id="265" r:id="rId8"/>
    <p:sldId id="259" r:id="rId9"/>
    <p:sldId id="267" r:id="rId10"/>
    <p:sldId id="268" r:id="rId11"/>
    <p:sldId id="25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DA1AE-7735-4B1C-9A32-0F154CFCC015}" v="420" dt="2023-09-04T15:57:04.770"/>
    <p1510:client id="{14EF21BB-93E2-4594-AA6C-B88561939903}" v="41" dt="2023-09-03T14:08:58.552"/>
    <p1510:client id="{2261DBFD-1180-4137-9B79-76D846A1DF26}" v="116" dt="2023-08-31T17:51:11.392"/>
    <p1510:client id="{4A66EAA4-EB81-4309-A025-DC543AA76EDB}" v="515" dt="2023-09-03T14:39:46.914"/>
    <p1510:client id="{562B7C61-4DF9-416C-AB13-80792C2731C1}" v="227" dt="2023-08-31T18:08:49.600"/>
    <p1510:client id="{73FB4A89-063F-4F8D-BCB1-ECD4EDEED391}" v="58" dt="2023-08-29T18:34:55.171"/>
    <p1510:client id="{86B1765B-B2A9-46F8-A3CB-582A847EDDB4}" v="36" dt="2023-09-03T16:07:59.660"/>
    <p1510:client id="{8C55CC72-D5F4-4512-AF24-FEB58714A3AC}" v="373" dt="2023-09-03T15:41:41.680"/>
    <p1510:client id="{8F51929E-9987-49C3-93C3-07886AB366C6}" v="1184" dt="2023-09-04T11:45:33.084"/>
    <p1510:client id="{C9673323-E64F-44E4-ABE1-06B158228554}" v="53" dt="2023-08-29T19:19:07.300"/>
    <p1510:client id="{E42EF667-6464-4705-BF49-21D6E195CD8E}" v="38" dt="2023-09-05T11:11:13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71D51-47E5-4B90-9046-1D83786CA4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DD5EE4A-FF44-4CF4-B709-4CC48C6C1DEB}">
      <dgm:prSet/>
      <dgm:spPr/>
      <dgm:t>
        <a:bodyPr/>
        <a:lstStyle/>
        <a:p>
          <a:pPr rtl="0"/>
          <a:r>
            <a:rPr lang="ru-RU" b="1" dirty="0"/>
            <a:t>q_</a:t>
          </a:r>
          <a:r>
            <a:rPr lang="ru-RU" b="1" dirty="0">
              <a:latin typeface="Sitka Subheading"/>
            </a:rPr>
            <a:t>0 i</a:t>
          </a:r>
          <a:r>
            <a:rPr lang="ru-RU" dirty="0"/>
            <a:t> - плотность потока молекул, испускаемых элементарной площадкой </a:t>
          </a:r>
          <a:r>
            <a:rPr lang="ru-RU" i="1" dirty="0" err="1"/>
            <a:t>dF_i</a:t>
          </a:r>
          <a:endParaRPr lang="en-US" i="1" dirty="0"/>
        </a:p>
      </dgm:t>
    </dgm:pt>
    <dgm:pt modelId="{14DAFC39-DC2D-495A-8C28-650CFD484E8D}" type="parTrans" cxnId="{49493594-2D0B-47FA-8814-55624F6AE726}">
      <dgm:prSet/>
      <dgm:spPr/>
      <dgm:t>
        <a:bodyPr/>
        <a:lstStyle/>
        <a:p>
          <a:endParaRPr lang="en-US"/>
        </a:p>
      </dgm:t>
    </dgm:pt>
    <dgm:pt modelId="{B7950363-0096-4829-8ED2-A161AEE3B187}" type="sibTrans" cxnId="{49493594-2D0B-47FA-8814-55624F6AE726}">
      <dgm:prSet/>
      <dgm:spPr/>
      <dgm:t>
        <a:bodyPr/>
        <a:lstStyle/>
        <a:p>
          <a:endParaRPr lang="en-US"/>
        </a:p>
      </dgm:t>
    </dgm:pt>
    <dgm:pt modelId="{B152B0DC-91ED-4367-B63B-887E5401DF82}">
      <dgm:prSet/>
      <dgm:spPr/>
      <dgm:t>
        <a:bodyPr/>
        <a:lstStyle/>
        <a:p>
          <a:pPr rtl="0"/>
          <a:r>
            <a:rPr lang="ru-RU" b="1" dirty="0"/>
            <a:t>γ</a:t>
          </a:r>
          <a:r>
            <a:rPr lang="ru-RU" b="1" dirty="0">
              <a:latin typeface="Sitka Subheading"/>
            </a:rPr>
            <a:t> </a:t>
          </a:r>
          <a:r>
            <a:rPr lang="ru-RU" dirty="0"/>
            <a:t>- коэффициент поглощения молекул газа площадкой </a:t>
          </a:r>
          <a:r>
            <a:rPr lang="ru-RU" i="1" dirty="0" err="1"/>
            <a:t>dF_i</a:t>
          </a:r>
          <a:endParaRPr lang="en-US" i="1" dirty="0" err="1"/>
        </a:p>
      </dgm:t>
    </dgm:pt>
    <dgm:pt modelId="{4DDD937A-4A53-48C5-80E9-CB0B066DB46E}" type="parTrans" cxnId="{F988B0A5-1334-4C02-8C0A-AC8E15E0E94D}">
      <dgm:prSet/>
      <dgm:spPr/>
      <dgm:t>
        <a:bodyPr/>
        <a:lstStyle/>
        <a:p>
          <a:endParaRPr lang="en-US"/>
        </a:p>
      </dgm:t>
    </dgm:pt>
    <dgm:pt modelId="{664A5E16-CCC4-42E6-BBA0-CF0063A0039C}" type="sibTrans" cxnId="{F988B0A5-1334-4C02-8C0A-AC8E15E0E94D}">
      <dgm:prSet/>
      <dgm:spPr/>
      <dgm:t>
        <a:bodyPr/>
        <a:lstStyle/>
        <a:p>
          <a:endParaRPr lang="en-US"/>
        </a:p>
      </dgm:t>
    </dgm:pt>
    <dgm:pt modelId="{918E0775-441C-49D9-906A-8A91D35997CD}">
      <dgm:prSet/>
      <dgm:spPr/>
      <dgm:t>
        <a:bodyPr/>
        <a:lstStyle/>
        <a:p>
          <a:r>
            <a:rPr lang="ru-RU" b="1" dirty="0" err="1"/>
            <a:t>q'_i</a:t>
          </a:r>
          <a:r>
            <a:rPr lang="ru-RU" dirty="0"/>
            <a:t> - плотность потока молекул, падающих на площадку </a:t>
          </a:r>
          <a:r>
            <a:rPr lang="ru-RU" i="1" dirty="0" err="1"/>
            <a:t>dF_i</a:t>
          </a:r>
          <a:endParaRPr lang="en-US" i="1" dirty="0" err="1"/>
        </a:p>
      </dgm:t>
    </dgm:pt>
    <dgm:pt modelId="{E1A04210-A023-4FAF-9795-73D47A077590}" type="parTrans" cxnId="{4E945B22-6510-48E1-8C1F-8D76C87BE347}">
      <dgm:prSet/>
      <dgm:spPr/>
      <dgm:t>
        <a:bodyPr/>
        <a:lstStyle/>
        <a:p>
          <a:endParaRPr lang="en-US"/>
        </a:p>
      </dgm:t>
    </dgm:pt>
    <dgm:pt modelId="{5CBF62EE-329C-4C43-8C40-F4B099A31BB3}" type="sibTrans" cxnId="{4E945B22-6510-48E1-8C1F-8D76C87BE347}">
      <dgm:prSet/>
      <dgm:spPr/>
      <dgm:t>
        <a:bodyPr/>
        <a:lstStyle/>
        <a:p>
          <a:endParaRPr lang="en-US"/>
        </a:p>
      </dgm:t>
    </dgm:pt>
    <dgm:pt modelId="{04DA3B3A-890B-4A31-926A-71820E8C6EAD}" type="pres">
      <dgm:prSet presAssocID="{44171D51-47E5-4B90-9046-1D83786CA4D5}" presName="Name0" presStyleCnt="0">
        <dgm:presLayoutVars>
          <dgm:dir/>
          <dgm:animLvl val="lvl"/>
          <dgm:resizeHandles val="exact"/>
        </dgm:presLayoutVars>
      </dgm:prSet>
      <dgm:spPr/>
    </dgm:pt>
    <dgm:pt modelId="{DD285B0A-80DE-4B3B-9F3B-F37B45B527B1}" type="pres">
      <dgm:prSet presAssocID="{CDD5EE4A-FF44-4CF4-B709-4CC48C6C1DEB}" presName="linNode" presStyleCnt="0"/>
      <dgm:spPr/>
    </dgm:pt>
    <dgm:pt modelId="{00F53C7D-29F5-40BC-900F-9FB817ECD03B}" type="pres">
      <dgm:prSet presAssocID="{CDD5EE4A-FF44-4CF4-B709-4CC48C6C1DE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3785D88-CC6A-4CD7-822D-B959F6AAAD43}" type="pres">
      <dgm:prSet presAssocID="{B7950363-0096-4829-8ED2-A161AEE3B187}" presName="sp" presStyleCnt="0"/>
      <dgm:spPr/>
    </dgm:pt>
    <dgm:pt modelId="{C4B04A05-2397-43F2-B386-0661E62DBF01}" type="pres">
      <dgm:prSet presAssocID="{B152B0DC-91ED-4367-B63B-887E5401DF82}" presName="linNode" presStyleCnt="0"/>
      <dgm:spPr/>
    </dgm:pt>
    <dgm:pt modelId="{5F4D66A6-D47A-492E-B448-31002C0483F8}" type="pres">
      <dgm:prSet presAssocID="{B152B0DC-91ED-4367-B63B-887E5401DF8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F3BCB70-3C86-4B2A-BB23-3CA9D4F28922}" type="pres">
      <dgm:prSet presAssocID="{664A5E16-CCC4-42E6-BBA0-CF0063A0039C}" presName="sp" presStyleCnt="0"/>
      <dgm:spPr/>
    </dgm:pt>
    <dgm:pt modelId="{70952D31-4F5E-4F40-8291-CEC9E82E6F43}" type="pres">
      <dgm:prSet presAssocID="{918E0775-441C-49D9-906A-8A91D35997CD}" presName="linNode" presStyleCnt="0"/>
      <dgm:spPr/>
    </dgm:pt>
    <dgm:pt modelId="{37AEEF76-0495-410B-93C5-AE89EEBF5C11}" type="pres">
      <dgm:prSet presAssocID="{918E0775-441C-49D9-906A-8A91D35997CD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16C00F0F-E553-44A5-A942-C2BAF6A2FCD7}" type="presOf" srcId="{B152B0DC-91ED-4367-B63B-887E5401DF82}" destId="{5F4D66A6-D47A-492E-B448-31002C0483F8}" srcOrd="0" destOrd="0" presId="urn:microsoft.com/office/officeart/2005/8/layout/vList5"/>
    <dgm:cxn modelId="{4E945B22-6510-48E1-8C1F-8D76C87BE347}" srcId="{44171D51-47E5-4B90-9046-1D83786CA4D5}" destId="{918E0775-441C-49D9-906A-8A91D35997CD}" srcOrd="2" destOrd="0" parTransId="{E1A04210-A023-4FAF-9795-73D47A077590}" sibTransId="{5CBF62EE-329C-4C43-8C40-F4B099A31BB3}"/>
    <dgm:cxn modelId="{CD8EBC55-9B8F-4B1C-94C7-E6C28CF43835}" type="presOf" srcId="{CDD5EE4A-FF44-4CF4-B709-4CC48C6C1DEB}" destId="{00F53C7D-29F5-40BC-900F-9FB817ECD03B}" srcOrd="0" destOrd="0" presId="urn:microsoft.com/office/officeart/2005/8/layout/vList5"/>
    <dgm:cxn modelId="{49493594-2D0B-47FA-8814-55624F6AE726}" srcId="{44171D51-47E5-4B90-9046-1D83786CA4D5}" destId="{CDD5EE4A-FF44-4CF4-B709-4CC48C6C1DEB}" srcOrd="0" destOrd="0" parTransId="{14DAFC39-DC2D-495A-8C28-650CFD484E8D}" sibTransId="{B7950363-0096-4829-8ED2-A161AEE3B187}"/>
    <dgm:cxn modelId="{56476098-3CA0-4BAC-9808-736FB149E821}" type="presOf" srcId="{44171D51-47E5-4B90-9046-1D83786CA4D5}" destId="{04DA3B3A-890B-4A31-926A-71820E8C6EAD}" srcOrd="0" destOrd="0" presId="urn:microsoft.com/office/officeart/2005/8/layout/vList5"/>
    <dgm:cxn modelId="{F988B0A5-1334-4C02-8C0A-AC8E15E0E94D}" srcId="{44171D51-47E5-4B90-9046-1D83786CA4D5}" destId="{B152B0DC-91ED-4367-B63B-887E5401DF82}" srcOrd="1" destOrd="0" parTransId="{4DDD937A-4A53-48C5-80E9-CB0B066DB46E}" sibTransId="{664A5E16-CCC4-42E6-BBA0-CF0063A0039C}"/>
    <dgm:cxn modelId="{E8BC30E3-0A32-40C1-AEAF-C92EC24E636E}" type="presOf" srcId="{918E0775-441C-49D9-906A-8A91D35997CD}" destId="{37AEEF76-0495-410B-93C5-AE89EEBF5C11}" srcOrd="0" destOrd="0" presId="urn:microsoft.com/office/officeart/2005/8/layout/vList5"/>
    <dgm:cxn modelId="{01800462-5F8C-4940-AA98-749FF01D6D23}" type="presParOf" srcId="{04DA3B3A-890B-4A31-926A-71820E8C6EAD}" destId="{DD285B0A-80DE-4B3B-9F3B-F37B45B527B1}" srcOrd="0" destOrd="0" presId="urn:microsoft.com/office/officeart/2005/8/layout/vList5"/>
    <dgm:cxn modelId="{5B8FEF69-BA18-461F-84CD-C20B0F65A098}" type="presParOf" srcId="{DD285B0A-80DE-4B3B-9F3B-F37B45B527B1}" destId="{00F53C7D-29F5-40BC-900F-9FB817ECD03B}" srcOrd="0" destOrd="0" presId="urn:microsoft.com/office/officeart/2005/8/layout/vList5"/>
    <dgm:cxn modelId="{65AA46D2-87C9-4887-92D9-CB5BA355F082}" type="presParOf" srcId="{04DA3B3A-890B-4A31-926A-71820E8C6EAD}" destId="{E3785D88-CC6A-4CD7-822D-B959F6AAAD43}" srcOrd="1" destOrd="0" presId="urn:microsoft.com/office/officeart/2005/8/layout/vList5"/>
    <dgm:cxn modelId="{8FAE3504-5A31-4DB6-BB40-60C08A7D1647}" type="presParOf" srcId="{04DA3B3A-890B-4A31-926A-71820E8C6EAD}" destId="{C4B04A05-2397-43F2-B386-0661E62DBF01}" srcOrd="2" destOrd="0" presId="urn:microsoft.com/office/officeart/2005/8/layout/vList5"/>
    <dgm:cxn modelId="{A761394A-36E5-4505-9AD8-721288BFF762}" type="presParOf" srcId="{C4B04A05-2397-43F2-B386-0661E62DBF01}" destId="{5F4D66A6-D47A-492E-B448-31002C0483F8}" srcOrd="0" destOrd="0" presId="urn:microsoft.com/office/officeart/2005/8/layout/vList5"/>
    <dgm:cxn modelId="{842B7943-FEEB-434F-AC7E-00B6F0E04ED3}" type="presParOf" srcId="{04DA3B3A-890B-4A31-926A-71820E8C6EAD}" destId="{AF3BCB70-3C86-4B2A-BB23-3CA9D4F28922}" srcOrd="3" destOrd="0" presId="urn:microsoft.com/office/officeart/2005/8/layout/vList5"/>
    <dgm:cxn modelId="{EC987738-881A-4649-98E7-A37056221921}" type="presParOf" srcId="{04DA3B3A-890B-4A31-926A-71820E8C6EAD}" destId="{70952D31-4F5E-4F40-8291-CEC9E82E6F43}" srcOrd="4" destOrd="0" presId="urn:microsoft.com/office/officeart/2005/8/layout/vList5"/>
    <dgm:cxn modelId="{6B33C20F-DC58-4CD4-BF52-BE9BD55C47E5}" type="presParOf" srcId="{70952D31-4F5E-4F40-8291-CEC9E82E6F43}" destId="{37AEEF76-0495-410B-93C5-AE89EEBF5C1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62774E-69FB-412A-B6DC-7A16AD266A3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A1A6C5D-71F0-46F4-B7AA-728D96428BE5}">
      <dgm:prSet phldrT="[Текст]" phldr="0"/>
      <dgm:spPr/>
      <dgm:t>
        <a:bodyPr/>
        <a:lstStyle/>
        <a:p>
          <a:pPr rtl="0"/>
          <a:r>
            <a:rPr lang="ru-RU" dirty="0">
              <a:latin typeface="Sitka Subheading"/>
            </a:rPr>
            <a:t>Разбиение граней эмиттера и коллектора на ячейки </a:t>
          </a:r>
          <a:r>
            <a:rPr lang="ru-RU" b="1" i="1" dirty="0">
              <a:latin typeface="Sitka Subheading"/>
            </a:rPr>
            <a:t>заданного размера</a:t>
          </a:r>
          <a:endParaRPr lang="ru-RU" b="1" i="1" dirty="0"/>
        </a:p>
      </dgm:t>
    </dgm:pt>
    <dgm:pt modelId="{6869AAEC-C3E0-424B-A479-013F14FAE617}" type="parTrans" cxnId="{B5741D15-D6E3-4DB3-B139-FFB682748D28}">
      <dgm:prSet/>
      <dgm:spPr/>
    </dgm:pt>
    <dgm:pt modelId="{A5CA176E-2034-45CD-9D07-F71884170394}" type="sibTrans" cxnId="{B5741D15-D6E3-4DB3-B139-FFB682748D28}">
      <dgm:prSet/>
      <dgm:spPr/>
      <dgm:t>
        <a:bodyPr/>
        <a:lstStyle/>
        <a:p>
          <a:endParaRPr lang="ru-RU"/>
        </a:p>
      </dgm:t>
    </dgm:pt>
    <dgm:pt modelId="{992A170A-1F61-44D1-9DCE-8345D3C6EC62}">
      <dgm:prSet phldrT="[Текст]" phldr="0"/>
      <dgm:spPr/>
      <dgm:t>
        <a:bodyPr/>
        <a:lstStyle/>
        <a:p>
          <a:pPr rtl="0"/>
          <a:r>
            <a:rPr lang="ru-RU" dirty="0">
              <a:latin typeface="Sitka Subheading"/>
            </a:rPr>
            <a:t>Фиксирование ячейки эмиттера. Сумма элем-х УК по ячейкам коллектора</a:t>
          </a:r>
          <a:endParaRPr lang="ru-RU" dirty="0"/>
        </a:p>
      </dgm:t>
    </dgm:pt>
    <dgm:pt modelId="{8B455A94-9A55-4AC2-9494-2A9BF8674CC3}" type="parTrans" cxnId="{9609B65B-A4D9-4EAA-8C12-ACF6EA145437}">
      <dgm:prSet/>
      <dgm:spPr/>
    </dgm:pt>
    <dgm:pt modelId="{761AC231-095D-4667-BDF2-513FF981791B}" type="sibTrans" cxnId="{9609B65B-A4D9-4EAA-8C12-ACF6EA145437}">
      <dgm:prSet/>
      <dgm:spPr/>
      <dgm:t>
        <a:bodyPr/>
        <a:lstStyle/>
        <a:p>
          <a:endParaRPr lang="ru-RU"/>
        </a:p>
      </dgm:t>
    </dgm:pt>
    <dgm:pt modelId="{E24DC020-305D-4357-BD3B-21A0EDF31DB3}">
      <dgm:prSet phldrT="[Текст]" phldr="0"/>
      <dgm:spPr/>
      <dgm:t>
        <a:bodyPr/>
        <a:lstStyle/>
        <a:p>
          <a:pPr rtl="0"/>
          <a:r>
            <a:rPr lang="ru-RU" dirty="0">
              <a:latin typeface="Sitka Subheading"/>
            </a:rPr>
            <a:t>Сумма по ячейкам эмиттера</a:t>
          </a:r>
          <a:endParaRPr lang="ru-RU" dirty="0"/>
        </a:p>
      </dgm:t>
    </dgm:pt>
    <dgm:pt modelId="{2C9196B6-E263-4399-9F8C-A5D81FE70F73}" type="parTrans" cxnId="{C2EF2ADA-59A4-415D-A9A2-5444AA7C1B51}">
      <dgm:prSet/>
      <dgm:spPr/>
    </dgm:pt>
    <dgm:pt modelId="{40DBEC61-F2B1-4541-823A-01672D235088}" type="sibTrans" cxnId="{C2EF2ADA-59A4-415D-A9A2-5444AA7C1B51}">
      <dgm:prSet/>
      <dgm:spPr/>
    </dgm:pt>
    <dgm:pt modelId="{610BC8C6-3330-4B36-A13A-BAACDB55747E}" type="pres">
      <dgm:prSet presAssocID="{FA62774E-69FB-412A-B6DC-7A16AD266A38}" presName="linearFlow" presStyleCnt="0">
        <dgm:presLayoutVars>
          <dgm:resizeHandles val="exact"/>
        </dgm:presLayoutVars>
      </dgm:prSet>
      <dgm:spPr/>
    </dgm:pt>
    <dgm:pt modelId="{DD97D81C-EDB8-439F-A7FB-CB37DA7ABA35}" type="pres">
      <dgm:prSet presAssocID="{1A1A6C5D-71F0-46F4-B7AA-728D96428BE5}" presName="node" presStyleLbl="node1" presStyleIdx="0" presStyleCnt="3">
        <dgm:presLayoutVars>
          <dgm:bulletEnabled val="1"/>
        </dgm:presLayoutVars>
      </dgm:prSet>
      <dgm:spPr/>
    </dgm:pt>
    <dgm:pt modelId="{D5CDAC46-5C12-4DFA-9085-17A835BF98B8}" type="pres">
      <dgm:prSet presAssocID="{A5CA176E-2034-45CD-9D07-F71884170394}" presName="sibTrans" presStyleLbl="sibTrans2D1" presStyleIdx="0" presStyleCnt="2"/>
      <dgm:spPr/>
    </dgm:pt>
    <dgm:pt modelId="{3CF7018A-A622-419B-8D02-E721D7F0707D}" type="pres">
      <dgm:prSet presAssocID="{A5CA176E-2034-45CD-9D07-F71884170394}" presName="connectorText" presStyleLbl="sibTrans2D1" presStyleIdx="0" presStyleCnt="2"/>
      <dgm:spPr/>
    </dgm:pt>
    <dgm:pt modelId="{F2A05F71-99D9-44CB-9922-494AE66A185E}" type="pres">
      <dgm:prSet presAssocID="{992A170A-1F61-44D1-9DCE-8345D3C6EC62}" presName="node" presStyleLbl="node1" presStyleIdx="1" presStyleCnt="3">
        <dgm:presLayoutVars>
          <dgm:bulletEnabled val="1"/>
        </dgm:presLayoutVars>
      </dgm:prSet>
      <dgm:spPr/>
    </dgm:pt>
    <dgm:pt modelId="{19AE5980-3368-4748-BB10-DAC73AFD7CEC}" type="pres">
      <dgm:prSet presAssocID="{761AC231-095D-4667-BDF2-513FF981791B}" presName="sibTrans" presStyleLbl="sibTrans2D1" presStyleIdx="1" presStyleCnt="2"/>
      <dgm:spPr/>
    </dgm:pt>
    <dgm:pt modelId="{16343354-E1C6-4AF6-9252-BAFAA9B430A3}" type="pres">
      <dgm:prSet presAssocID="{761AC231-095D-4667-BDF2-513FF981791B}" presName="connectorText" presStyleLbl="sibTrans2D1" presStyleIdx="1" presStyleCnt="2"/>
      <dgm:spPr/>
    </dgm:pt>
    <dgm:pt modelId="{60E70B5C-2644-4BD5-8210-A5810C7AC835}" type="pres">
      <dgm:prSet presAssocID="{E24DC020-305D-4357-BD3B-21A0EDF31DB3}" presName="node" presStyleLbl="node1" presStyleIdx="2" presStyleCnt="3">
        <dgm:presLayoutVars>
          <dgm:bulletEnabled val="1"/>
        </dgm:presLayoutVars>
      </dgm:prSet>
      <dgm:spPr/>
    </dgm:pt>
  </dgm:ptLst>
  <dgm:cxnLst>
    <dgm:cxn modelId="{B5741D15-D6E3-4DB3-B139-FFB682748D28}" srcId="{FA62774E-69FB-412A-B6DC-7A16AD266A38}" destId="{1A1A6C5D-71F0-46F4-B7AA-728D96428BE5}" srcOrd="0" destOrd="0" parTransId="{6869AAEC-C3E0-424B-A479-013F14FAE617}" sibTransId="{A5CA176E-2034-45CD-9D07-F71884170394}"/>
    <dgm:cxn modelId="{6CB5575B-9B36-4D8E-9EAB-8959693EFDC6}" type="presOf" srcId="{A5CA176E-2034-45CD-9D07-F71884170394}" destId="{3CF7018A-A622-419B-8D02-E721D7F0707D}" srcOrd="1" destOrd="0" presId="urn:microsoft.com/office/officeart/2005/8/layout/process2"/>
    <dgm:cxn modelId="{9609B65B-A4D9-4EAA-8C12-ACF6EA145437}" srcId="{FA62774E-69FB-412A-B6DC-7A16AD266A38}" destId="{992A170A-1F61-44D1-9DCE-8345D3C6EC62}" srcOrd="1" destOrd="0" parTransId="{8B455A94-9A55-4AC2-9494-2A9BF8674CC3}" sibTransId="{761AC231-095D-4667-BDF2-513FF981791B}"/>
    <dgm:cxn modelId="{35FF6550-C797-40C4-B263-896C75B24A19}" type="presOf" srcId="{A5CA176E-2034-45CD-9D07-F71884170394}" destId="{D5CDAC46-5C12-4DFA-9085-17A835BF98B8}" srcOrd="0" destOrd="0" presId="urn:microsoft.com/office/officeart/2005/8/layout/process2"/>
    <dgm:cxn modelId="{5EEA5AAD-6ACE-4A99-B809-5145E82431DD}" type="presOf" srcId="{992A170A-1F61-44D1-9DCE-8345D3C6EC62}" destId="{F2A05F71-99D9-44CB-9922-494AE66A185E}" srcOrd="0" destOrd="0" presId="urn:microsoft.com/office/officeart/2005/8/layout/process2"/>
    <dgm:cxn modelId="{EA3274C2-F1F9-4CD4-9643-693464F32F9C}" type="presOf" srcId="{E24DC020-305D-4357-BD3B-21A0EDF31DB3}" destId="{60E70B5C-2644-4BD5-8210-A5810C7AC835}" srcOrd="0" destOrd="0" presId="urn:microsoft.com/office/officeart/2005/8/layout/process2"/>
    <dgm:cxn modelId="{DE10B2D0-90BF-4EFC-BBE9-EB94A038CEA9}" type="presOf" srcId="{761AC231-095D-4667-BDF2-513FF981791B}" destId="{16343354-E1C6-4AF6-9252-BAFAA9B430A3}" srcOrd="1" destOrd="0" presId="urn:microsoft.com/office/officeart/2005/8/layout/process2"/>
    <dgm:cxn modelId="{3FE1FBD4-D62E-46A5-A6BD-2082870F9D98}" type="presOf" srcId="{FA62774E-69FB-412A-B6DC-7A16AD266A38}" destId="{610BC8C6-3330-4B36-A13A-BAACDB55747E}" srcOrd="0" destOrd="0" presId="urn:microsoft.com/office/officeart/2005/8/layout/process2"/>
    <dgm:cxn modelId="{1AB2A0D8-7FAE-4CDA-90C9-02DCE9E1DD97}" type="presOf" srcId="{1A1A6C5D-71F0-46F4-B7AA-728D96428BE5}" destId="{DD97D81C-EDB8-439F-A7FB-CB37DA7ABA35}" srcOrd="0" destOrd="0" presId="urn:microsoft.com/office/officeart/2005/8/layout/process2"/>
    <dgm:cxn modelId="{C2EF2ADA-59A4-415D-A9A2-5444AA7C1B51}" srcId="{FA62774E-69FB-412A-B6DC-7A16AD266A38}" destId="{E24DC020-305D-4357-BD3B-21A0EDF31DB3}" srcOrd="2" destOrd="0" parTransId="{2C9196B6-E263-4399-9F8C-A5D81FE70F73}" sibTransId="{40DBEC61-F2B1-4541-823A-01672D235088}"/>
    <dgm:cxn modelId="{D6AF4BF1-4110-47F8-8928-C20ED67A7CDE}" type="presOf" srcId="{761AC231-095D-4667-BDF2-513FF981791B}" destId="{19AE5980-3368-4748-BB10-DAC73AFD7CEC}" srcOrd="0" destOrd="0" presId="urn:microsoft.com/office/officeart/2005/8/layout/process2"/>
    <dgm:cxn modelId="{3B632B3E-05F2-4E6A-8460-7D9689F5EF5E}" type="presParOf" srcId="{610BC8C6-3330-4B36-A13A-BAACDB55747E}" destId="{DD97D81C-EDB8-439F-A7FB-CB37DA7ABA35}" srcOrd="0" destOrd="0" presId="urn:microsoft.com/office/officeart/2005/8/layout/process2"/>
    <dgm:cxn modelId="{D05DC928-0B84-4668-92AF-6AF56F89414C}" type="presParOf" srcId="{610BC8C6-3330-4B36-A13A-BAACDB55747E}" destId="{D5CDAC46-5C12-4DFA-9085-17A835BF98B8}" srcOrd="1" destOrd="0" presId="urn:microsoft.com/office/officeart/2005/8/layout/process2"/>
    <dgm:cxn modelId="{671B837D-F93A-4F8C-BF5C-4ACE2BE2C265}" type="presParOf" srcId="{D5CDAC46-5C12-4DFA-9085-17A835BF98B8}" destId="{3CF7018A-A622-419B-8D02-E721D7F0707D}" srcOrd="0" destOrd="0" presId="urn:microsoft.com/office/officeart/2005/8/layout/process2"/>
    <dgm:cxn modelId="{918CA313-FF38-46B5-82C8-071526248AA5}" type="presParOf" srcId="{610BC8C6-3330-4B36-A13A-BAACDB55747E}" destId="{F2A05F71-99D9-44CB-9922-494AE66A185E}" srcOrd="2" destOrd="0" presId="urn:microsoft.com/office/officeart/2005/8/layout/process2"/>
    <dgm:cxn modelId="{35E1DA74-E72A-433E-8A36-571A17556299}" type="presParOf" srcId="{610BC8C6-3330-4B36-A13A-BAACDB55747E}" destId="{19AE5980-3368-4748-BB10-DAC73AFD7CEC}" srcOrd="3" destOrd="0" presId="urn:microsoft.com/office/officeart/2005/8/layout/process2"/>
    <dgm:cxn modelId="{1AD895FA-D64C-440F-8F20-C3B553F0EC5F}" type="presParOf" srcId="{19AE5980-3368-4748-BB10-DAC73AFD7CEC}" destId="{16343354-E1C6-4AF6-9252-BAFAA9B430A3}" srcOrd="0" destOrd="0" presId="urn:microsoft.com/office/officeart/2005/8/layout/process2"/>
    <dgm:cxn modelId="{770982E1-A539-4832-A931-DD3B5E6BCC25}" type="presParOf" srcId="{610BC8C6-3330-4B36-A13A-BAACDB55747E}" destId="{60E70B5C-2644-4BD5-8210-A5810C7AC83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53C7D-29F5-40BC-900F-9FB817ECD03B}">
      <dsp:nvSpPr>
        <dsp:cNvPr id="0" name=""/>
        <dsp:cNvSpPr/>
      </dsp:nvSpPr>
      <dsp:spPr>
        <a:xfrm>
          <a:off x="3413759" y="1864"/>
          <a:ext cx="3840480" cy="12304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q_</a:t>
          </a:r>
          <a:r>
            <a:rPr lang="ru-RU" sz="2000" b="1" kern="1200" dirty="0">
              <a:latin typeface="Sitka Subheading"/>
            </a:rPr>
            <a:t>0 i</a:t>
          </a:r>
          <a:r>
            <a:rPr lang="ru-RU" sz="2000" kern="1200" dirty="0"/>
            <a:t> - плотность потока молекул, испускаемых элементарной площадкой </a:t>
          </a:r>
          <a:r>
            <a:rPr lang="ru-RU" sz="2000" i="1" kern="1200" dirty="0" err="1"/>
            <a:t>dF_i</a:t>
          </a:r>
          <a:endParaRPr lang="en-US" sz="2000" i="1" kern="1200" dirty="0"/>
        </a:p>
      </dsp:txBody>
      <dsp:txXfrm>
        <a:off x="3473824" y="61929"/>
        <a:ext cx="3720350" cy="1110306"/>
      </dsp:txXfrm>
    </dsp:sp>
    <dsp:sp modelId="{5F4D66A6-D47A-492E-B448-31002C0483F8}">
      <dsp:nvSpPr>
        <dsp:cNvPr id="0" name=""/>
        <dsp:cNvSpPr/>
      </dsp:nvSpPr>
      <dsp:spPr>
        <a:xfrm>
          <a:off x="3413759" y="1293823"/>
          <a:ext cx="3840480" cy="12304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γ</a:t>
          </a:r>
          <a:r>
            <a:rPr lang="ru-RU" sz="2000" b="1" kern="1200" dirty="0">
              <a:latin typeface="Sitka Subheading"/>
            </a:rPr>
            <a:t> </a:t>
          </a:r>
          <a:r>
            <a:rPr lang="ru-RU" sz="2000" kern="1200" dirty="0"/>
            <a:t>- коэффициент поглощения молекул газа площадкой </a:t>
          </a:r>
          <a:r>
            <a:rPr lang="ru-RU" sz="2000" i="1" kern="1200" dirty="0" err="1"/>
            <a:t>dF_i</a:t>
          </a:r>
          <a:endParaRPr lang="en-US" sz="2000" i="1" kern="1200" dirty="0" err="1"/>
        </a:p>
      </dsp:txBody>
      <dsp:txXfrm>
        <a:off x="3473824" y="1353888"/>
        <a:ext cx="3720350" cy="1110306"/>
      </dsp:txXfrm>
    </dsp:sp>
    <dsp:sp modelId="{37AEEF76-0495-410B-93C5-AE89EEBF5C11}">
      <dsp:nvSpPr>
        <dsp:cNvPr id="0" name=""/>
        <dsp:cNvSpPr/>
      </dsp:nvSpPr>
      <dsp:spPr>
        <a:xfrm>
          <a:off x="3413759" y="2585781"/>
          <a:ext cx="3840480" cy="12304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 err="1"/>
            <a:t>q'_i</a:t>
          </a:r>
          <a:r>
            <a:rPr lang="ru-RU" sz="2000" kern="1200" dirty="0"/>
            <a:t> - плотность потока молекул, падающих на площадку </a:t>
          </a:r>
          <a:r>
            <a:rPr lang="ru-RU" sz="2000" i="1" kern="1200" dirty="0" err="1"/>
            <a:t>dF_i</a:t>
          </a:r>
          <a:endParaRPr lang="en-US" sz="2000" i="1" kern="1200" dirty="0" err="1"/>
        </a:p>
      </dsp:txBody>
      <dsp:txXfrm>
        <a:off x="3473824" y="2645846"/>
        <a:ext cx="3720350" cy="1110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7D81C-EDB8-439F-A7FB-CB37DA7ABA35}">
      <dsp:nvSpPr>
        <dsp:cNvPr id="0" name=""/>
        <dsp:cNvSpPr/>
      </dsp:nvSpPr>
      <dsp:spPr>
        <a:xfrm>
          <a:off x="1919795" y="0"/>
          <a:ext cx="3120008" cy="1158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Sitka Subheading"/>
            </a:rPr>
            <a:t>Разбиение граней эмиттера и коллектора на ячейки </a:t>
          </a:r>
          <a:r>
            <a:rPr lang="ru-RU" sz="1800" b="1" i="1" kern="1200" dirty="0">
              <a:latin typeface="Sitka Subheading"/>
            </a:rPr>
            <a:t>заданного размера</a:t>
          </a:r>
          <a:endParaRPr lang="ru-RU" sz="1800" b="1" i="1" kern="1200" dirty="0"/>
        </a:p>
      </dsp:txBody>
      <dsp:txXfrm>
        <a:off x="1953719" y="33924"/>
        <a:ext cx="3052160" cy="1090392"/>
      </dsp:txXfrm>
    </dsp:sp>
    <dsp:sp modelId="{D5CDAC46-5C12-4DFA-9085-17A835BF98B8}">
      <dsp:nvSpPr>
        <dsp:cNvPr id="0" name=""/>
        <dsp:cNvSpPr/>
      </dsp:nvSpPr>
      <dsp:spPr>
        <a:xfrm rot="5400000">
          <a:off x="3262630" y="1187196"/>
          <a:ext cx="434339" cy="521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 rot="-5400000">
        <a:off x="3323438" y="1230630"/>
        <a:ext cx="312724" cy="304037"/>
      </dsp:txXfrm>
    </dsp:sp>
    <dsp:sp modelId="{F2A05F71-99D9-44CB-9922-494AE66A185E}">
      <dsp:nvSpPr>
        <dsp:cNvPr id="0" name=""/>
        <dsp:cNvSpPr/>
      </dsp:nvSpPr>
      <dsp:spPr>
        <a:xfrm>
          <a:off x="1919795" y="1737360"/>
          <a:ext cx="3120008" cy="1158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Sitka Subheading"/>
            </a:rPr>
            <a:t>Фиксирование ячейки эмиттера. Сумма элем-х УК по ячейкам коллектора</a:t>
          </a:r>
          <a:endParaRPr lang="ru-RU" sz="1800" kern="1200" dirty="0"/>
        </a:p>
      </dsp:txBody>
      <dsp:txXfrm>
        <a:off x="1953719" y="1771284"/>
        <a:ext cx="3052160" cy="1090392"/>
      </dsp:txXfrm>
    </dsp:sp>
    <dsp:sp modelId="{19AE5980-3368-4748-BB10-DAC73AFD7CEC}">
      <dsp:nvSpPr>
        <dsp:cNvPr id="0" name=""/>
        <dsp:cNvSpPr/>
      </dsp:nvSpPr>
      <dsp:spPr>
        <a:xfrm rot="5400000">
          <a:off x="3262630" y="2924556"/>
          <a:ext cx="434340" cy="521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 rot="-5400000">
        <a:off x="3323438" y="2967990"/>
        <a:ext cx="312724" cy="304038"/>
      </dsp:txXfrm>
    </dsp:sp>
    <dsp:sp modelId="{60E70B5C-2644-4BD5-8210-A5810C7AC835}">
      <dsp:nvSpPr>
        <dsp:cNvPr id="0" name=""/>
        <dsp:cNvSpPr/>
      </dsp:nvSpPr>
      <dsp:spPr>
        <a:xfrm>
          <a:off x="1919795" y="3474720"/>
          <a:ext cx="3120008" cy="1158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Sitka Subheading"/>
            </a:rPr>
            <a:t>Сумма по ячейкам эмиттера</a:t>
          </a:r>
          <a:endParaRPr lang="ru-RU" sz="1800" kern="1200" dirty="0"/>
        </a:p>
      </dsp:txBody>
      <dsp:txXfrm>
        <a:off x="1953719" y="3508644"/>
        <a:ext cx="3052160" cy="1090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72010"/>
      </p:ext>
    </p:extLst>
  </p:cSld>
  <p:clrMapOvr>
    <a:masterClrMapping/>
  </p:clrMapOvr>
  <p:transition spd="med">
    <p:pull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49183"/>
      </p:ext>
    </p:extLst>
  </p:cSld>
  <p:clrMapOvr>
    <a:masterClrMapping/>
  </p:clrMapOvr>
  <p:transition spd="med">
    <p:pull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01193"/>
      </p:ext>
    </p:extLst>
  </p:cSld>
  <p:clrMapOvr>
    <a:masterClrMapping/>
  </p:clrMapOvr>
  <p:transition spd="med">
    <p:pull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1853"/>
      </p:ext>
    </p:extLst>
  </p:cSld>
  <p:clrMapOvr>
    <a:masterClrMapping/>
  </p:clrMapOvr>
  <p:transition spd="med">
    <p:pull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61157"/>
      </p:ext>
    </p:extLst>
  </p:cSld>
  <p:clrMapOvr>
    <a:masterClrMapping/>
  </p:clrMapOvr>
  <p:transition spd="med">
    <p:pull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26584"/>
      </p:ext>
    </p:extLst>
  </p:cSld>
  <p:clrMapOvr>
    <a:masterClrMapping/>
  </p:clrMapOvr>
  <p:transition spd="med">
    <p:pull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6765"/>
      </p:ext>
    </p:extLst>
  </p:cSld>
  <p:clrMapOvr>
    <a:masterClrMapping/>
  </p:clrMapOvr>
  <p:transition spd="med">
    <p:pull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4742"/>
      </p:ext>
    </p:extLst>
  </p:cSld>
  <p:clrMapOvr>
    <a:masterClrMapping/>
  </p:clrMapOvr>
  <p:transition spd="med">
    <p:pull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6581"/>
      </p:ext>
    </p:extLst>
  </p:cSld>
  <p:clrMapOvr>
    <a:masterClrMapping/>
  </p:clrMapOvr>
  <p:transition spd="med">
    <p:pull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25441"/>
      </p:ext>
    </p:extLst>
  </p:cSld>
  <p:clrMapOvr>
    <a:masterClrMapping/>
  </p:clrMapOvr>
  <p:transition spd="med">
    <p:pull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01389"/>
      </p:ext>
    </p:extLst>
  </p:cSld>
  <p:clrMapOvr>
    <a:masterClrMapping/>
  </p:clrMapOvr>
  <p:transition spd="med">
    <p:pull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64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64" r:id="rId6"/>
    <p:sldLayoutId id="2147483760" r:id="rId7"/>
    <p:sldLayoutId id="2147483761" r:id="rId8"/>
    <p:sldLayoutId id="2147483762" r:id="rId9"/>
    <p:sldLayoutId id="2147483763" r:id="rId10"/>
    <p:sldLayoutId id="2147483765" r:id="rId11"/>
  </p:sldLayoutIdLst>
  <p:transition spd="med">
    <p:pull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ifmo.ru/file/pdf/1952.pdf" TargetMode="External"/><Relationship Id="rId2" Type="http://schemas.openxmlformats.org/officeDocument/2006/relationships/hyperlink" Target="https://www.techeiscatel.ru/media/books/nesterov-vacuum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vtt.vacuum.ru/file/misc/vacuum_technique.pdf" TargetMode="External"/><Relationship Id="rId4" Type="http://schemas.openxmlformats.org/officeDocument/2006/relationships/hyperlink" Target="https://teach-in.ru/file/synopsis/pdf/molecular-physics-seminars-M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3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D1F6669A-D5E2-DDFA-28A8-DB176EB99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96" r="14956" b="-2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74080" y="754514"/>
            <a:ext cx="5683183" cy="305548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ru-RU" sz="36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Расчет коэффициента </a:t>
            </a:r>
            <a:r>
              <a:rPr lang="ru-RU" sz="36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Клаузинга</a:t>
            </a:r>
            <a:r>
              <a:rPr lang="ru-RU" sz="36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 для каналов прямоугольного сечения методом угловых коэффициентов</a:t>
            </a:r>
            <a:endParaRPr lang="ru-RU" sz="3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15748" y="4554887"/>
            <a:ext cx="5177856" cy="230632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  <a:ea typeface="+mn-lt"/>
                <a:cs typeface="+mn-lt"/>
              </a:rPr>
              <a:t>Тестовое задание  студента 4 курса </a:t>
            </a:r>
            <a:r>
              <a:rPr lang="ru-RU" sz="300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  <a:ea typeface="+mn-lt"/>
                <a:cs typeface="+mn-lt"/>
              </a:rPr>
              <a:t>МФТИ</a:t>
            </a:r>
          </a:p>
          <a:p>
            <a:pPr algn="l"/>
            <a:r>
              <a:rPr lang="ru-RU" sz="30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  <a:ea typeface="+mn-lt"/>
                <a:cs typeface="+mn-lt"/>
              </a:rPr>
              <a:t>Павлович</a:t>
            </a:r>
            <a:r>
              <a:rPr lang="ru-RU" sz="30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 Егора Романовича</a:t>
            </a:r>
            <a:endParaRPr lang="ru-RU" sz="300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ransition spd="med">
    <p:pull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B43AE-314E-2102-A0AA-98C573E7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" y="0"/>
            <a:ext cx="10668000" cy="152400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Зависимость от размера ячейки</a:t>
            </a:r>
          </a:p>
        </p:txBody>
      </p:sp>
      <p:pic>
        <p:nvPicPr>
          <p:cNvPr id="4" name="Объект 3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D9127291-59C3-63C7-18C0-F6DC89581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527" y="1069475"/>
            <a:ext cx="12189407" cy="5141555"/>
          </a:xfrm>
        </p:spPr>
      </p:pic>
      <p:pic>
        <p:nvPicPr>
          <p:cNvPr id="5" name="Рисунок 4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64A1C220-46B5-28C2-B57F-242DAA9EE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" y="1063458"/>
            <a:ext cx="12181304" cy="515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8216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F8FAA-1353-A848-96B5-950235A9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ru-RU" b="1" dirty="0">
                <a:solidFill>
                  <a:srgbClr val="9BEDCF"/>
                </a:solidFill>
              </a:rPr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C2CB87-017A-EF8F-B6F6-B123D9849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4000"/>
            <a:ext cx="10668000" cy="3818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"</a:t>
            </a:r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Методы вакуумных систем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"; С.Б. Нестеров, Ю.К. Васильев, А.В. Андросов</a:t>
            </a:r>
          </a:p>
          <a:p>
            <a:r>
              <a:rPr lang="ru-RU" u="sng" dirty="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"</a:t>
            </a:r>
            <a:r>
              <a:rPr lang="ru-RU" u="sng" dirty="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Вакуумная техника</a:t>
            </a:r>
            <a:r>
              <a:rPr lang="ru-RU" u="sng" dirty="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"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; В.И. Иванов</a:t>
            </a:r>
          </a:p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"Молекулярная физика"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; Т.А, Бушина</a:t>
            </a:r>
          </a:p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"Вакуумная техника"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; Л.Н. Розанов</a:t>
            </a:r>
          </a:p>
        </p:txBody>
      </p:sp>
    </p:spTree>
    <p:extLst>
      <p:ext uri="{BB962C8B-B14F-4D97-AF65-F5344CB8AC3E}">
        <p14:creationId xmlns:p14="http://schemas.microsoft.com/office/powerpoint/2010/main" val="642304777"/>
      </p:ext>
    </p:extLst>
  </p:cSld>
  <p:clrMapOvr>
    <a:masterClrMapping/>
  </p:clrMapOvr>
  <p:transition spd="med">
    <p:pull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5CB44-B3D7-0E58-3B13-CFDB8173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Понятия вакуумной техники</a:t>
            </a:r>
          </a:p>
        </p:txBody>
      </p:sp>
      <p:pic>
        <p:nvPicPr>
          <p:cNvPr id="4" name="Объект 3" descr="Изображение выглядит как Шрифт, текст, белый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890E84A-EBBF-3DB3-1C69-0051CA1E7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702" y="1522109"/>
            <a:ext cx="3096026" cy="19128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12DEA1-7114-BC13-6E8F-5E3B01E39F4E}"/>
              </a:ext>
            </a:extLst>
          </p:cNvPr>
          <p:cNvSpPr txBox="1"/>
          <p:nvPr/>
        </p:nvSpPr>
        <p:spPr>
          <a:xfrm>
            <a:off x="758791" y="3916947"/>
            <a:ext cx="28073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Рисунок 2" descr="Изображение выглядит как Шрифт, Графика, белый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E52FC666-B9AC-9F6C-F992-F0978E203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578" y="1525588"/>
            <a:ext cx="3408045" cy="19069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5A3A13-F986-807F-08FB-06BCE82B1A2F}"/>
              </a:ext>
            </a:extLst>
          </p:cNvPr>
          <p:cNvSpPr txBox="1"/>
          <p:nvPr/>
        </p:nvSpPr>
        <p:spPr>
          <a:xfrm>
            <a:off x="4114799" y="3440764"/>
            <a:ext cx="34014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Число </a:t>
            </a:r>
            <a:r>
              <a:rPr lang="ru-RU" sz="280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Кнудсена</a:t>
            </a:r>
            <a:endParaRPr lang="ru-RU" sz="280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02A61-D36B-27BE-6066-475BCA9BF461}"/>
              </a:ext>
            </a:extLst>
          </p:cNvPr>
          <p:cNvSpPr txBox="1"/>
          <p:nvPr/>
        </p:nvSpPr>
        <p:spPr>
          <a:xfrm>
            <a:off x="761999" y="3418840"/>
            <a:ext cx="309880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Диффузный закон распределения</a:t>
            </a:r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094147-4A24-6374-ED51-BACEB0CB1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192" y="1523365"/>
            <a:ext cx="3665855" cy="19113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8EF966-2EAA-ADA8-714A-58CBBAFDEE65}"/>
              </a:ext>
            </a:extLst>
          </p:cNvPr>
          <p:cNvSpPr txBox="1"/>
          <p:nvPr/>
        </p:nvSpPr>
        <p:spPr>
          <a:xfrm>
            <a:off x="7767320" y="3510280"/>
            <a:ext cx="366776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Проводимость</a:t>
            </a:r>
            <a:endParaRPr lang="ru-RU"/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B0FA574-1242-54E8-CF9A-684496F3C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4302442"/>
            <a:ext cx="3403600" cy="15957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092631-64E5-0F1A-4577-114B79DBB9D1}"/>
              </a:ext>
            </a:extLst>
          </p:cNvPr>
          <p:cNvSpPr txBox="1"/>
          <p:nvPr/>
        </p:nvSpPr>
        <p:spPr>
          <a:xfrm>
            <a:off x="4099560" y="5902960"/>
            <a:ext cx="340868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Коэфф</a:t>
            </a:r>
            <a:r>
              <a:rPr lang="ru-RU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-т </a:t>
            </a:r>
            <a:r>
              <a:rPr lang="ru-RU" sz="2800" i="1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Клаузинга</a:t>
            </a:r>
            <a:endParaRPr lang="ru-RU" sz="2800" i="1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3772012933"/>
      </p:ext>
    </p:extLst>
  </p:cSld>
  <p:clrMapOvr>
    <a:masterClrMapping/>
  </p:clrMapOvr>
  <p:transition spd="med"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EAE1C-69C4-7F58-2E2D-F4F34EA27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Понятие УК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EE5343-E77A-AF2B-F884-E17287FE1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4000"/>
            <a:ext cx="10668000" cy="48442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  <a:ea typeface="+mn-lt"/>
                <a:cs typeface="+mn-lt"/>
              </a:rPr>
              <a:t>Угловые коэффициенты обладают свойствами:</a:t>
            </a:r>
            <a:endParaRPr lang="ru-RU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Замкнутости</a:t>
            </a:r>
          </a:p>
          <a:p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Взаимности</a:t>
            </a:r>
          </a:p>
          <a:p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Аддитивности</a:t>
            </a:r>
          </a:p>
        </p:txBody>
      </p:sp>
      <p:pic>
        <p:nvPicPr>
          <p:cNvPr id="4" name="Рисунок 3" descr="Изображение выглядит как Шрифт, часы, число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5356239-9D40-2E69-3D90-D91117B55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733" y="2066290"/>
            <a:ext cx="5052695" cy="11404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Рисунок 4" descr="Изображение выглядит как Шрифт, типография, линия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1A67DD52-6872-D985-CD98-F9B4E3E8E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225" y="3278188"/>
            <a:ext cx="5035550" cy="12058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Рисунок 5" descr="Изображение выглядит как Шрифт, диаграмма, линия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43326C3-C9C2-B821-FFD2-DCCB7ADCB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20" y="4553226"/>
            <a:ext cx="5049520" cy="12973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Рисунок 6" descr="Изображение выглядит как диаграмма, линия, рисунок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68248534-E8E1-F042-9EBB-F741D1FE8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3832" y="1520190"/>
            <a:ext cx="2842895" cy="29641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486878-331D-F603-953F-1055F42DA9C1}"/>
              </a:ext>
            </a:extLst>
          </p:cNvPr>
          <p:cNvSpPr txBox="1"/>
          <p:nvPr/>
        </p:nvSpPr>
        <p:spPr>
          <a:xfrm>
            <a:off x="9077960" y="4546600"/>
            <a:ext cx="28498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Элементарный УК</a:t>
            </a:r>
            <a:endParaRPr lang="ru-RU" sz="2400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3247969554"/>
      </p:ext>
    </p:extLst>
  </p:cSld>
  <p:clrMapOvr>
    <a:masterClrMapping/>
  </p:clrMapOvr>
  <p:transition spd="med"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21E48-9168-1CE8-F65D-936A8D3A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4813"/>
            <a:ext cx="11094720" cy="152400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Метод угловых коэффициентов</a:t>
            </a:r>
          </a:p>
        </p:txBody>
      </p:sp>
      <p:graphicFrame>
        <p:nvGraphicFramePr>
          <p:cNvPr id="9" name="Объект 5">
            <a:extLst>
              <a:ext uri="{FF2B5EF4-FFF2-40B4-BE49-F238E27FC236}">
                <a16:creationId xmlns:a16="http://schemas.microsoft.com/office/drawing/2014/main" id="{C0F0FB0C-B8DD-A899-C7B3-91AE3DC29F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169969"/>
              </p:ext>
            </p:extLst>
          </p:nvPr>
        </p:nvGraphicFramePr>
        <p:xfrm>
          <a:off x="4255436" y="2611655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99970B-5EA2-8534-FE82-F0ECE1FE4A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8773" y="1529383"/>
            <a:ext cx="3792019" cy="10330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Рисунок 16" descr="Изображение выглядит как Шрифт, текст, линия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418CDBE3-BA12-27AC-D574-D1A327B2B1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360" y="1523824"/>
            <a:ext cx="3276867" cy="10217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Рисунок 17" descr="Изображение выглядит как Шрифт, белый, текст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63BEA4D4-1146-7F7A-8C59-E99535C826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7424" y="1528988"/>
            <a:ext cx="3384349" cy="10215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B919C4D-60D2-C2BC-2027-372BB8A2207A}"/>
              </a:ext>
            </a:extLst>
          </p:cNvPr>
          <p:cNvSpPr/>
          <p:nvPr/>
        </p:nvSpPr>
        <p:spPr>
          <a:xfrm>
            <a:off x="4043680" y="3601720"/>
            <a:ext cx="3383280" cy="103632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200" b="1" dirty="0" err="1">
                <a:latin typeface="Sitka Subheading"/>
              </a:rPr>
              <a:t>q_j</a:t>
            </a:r>
            <a:r>
              <a:rPr lang="ru-RU" sz="2200" dirty="0">
                <a:latin typeface="Sitka Subheading"/>
              </a:rPr>
              <a:t> - 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плотность потока молекул, покидающих площадку </a:t>
            </a:r>
            <a:r>
              <a:rPr lang="ru-RU" sz="2200" i="1" dirty="0" err="1">
                <a:latin typeface="Sitka Subheading"/>
                <a:ea typeface="+mn-lt"/>
                <a:cs typeface="+mn-lt"/>
              </a:rPr>
              <a:t>dF_j</a:t>
            </a:r>
            <a:endParaRPr lang="ru-RU" sz="2200" i="1" dirty="0">
              <a:latin typeface="Sitka Subheading"/>
            </a:endParaRPr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7E322966-6057-B263-9C44-2F4C6A29DC03}"/>
              </a:ext>
            </a:extLst>
          </p:cNvPr>
          <p:cNvSpPr/>
          <p:nvPr/>
        </p:nvSpPr>
        <p:spPr>
          <a:xfrm>
            <a:off x="4048760" y="4693920"/>
            <a:ext cx="3383280" cy="173736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200" b="1" err="1">
                <a:latin typeface="Sitka Subheading"/>
              </a:rPr>
              <a:t>dφ</a:t>
            </a:r>
            <a:r>
              <a:rPr lang="ru-RU" sz="2200" b="1" err="1">
                <a:latin typeface="Sitka Subheading"/>
                <a:ea typeface="+mn-lt"/>
                <a:cs typeface="+mn-lt"/>
              </a:rPr>
              <a:t>_d</a:t>
            </a:r>
            <a:r>
              <a:rPr lang="ru-RU" sz="2200" b="1" dirty="0">
                <a:latin typeface="Sitka Subheading"/>
                <a:ea typeface="+mn-lt"/>
                <a:cs typeface="+mn-lt"/>
              </a:rPr>
              <a:t>(</a:t>
            </a:r>
            <a:r>
              <a:rPr lang="ru-RU" sz="2200" b="1" err="1">
                <a:latin typeface="Sitka Subheading"/>
                <a:ea typeface="+mn-lt"/>
                <a:cs typeface="+mn-lt"/>
              </a:rPr>
              <a:t>Fj</a:t>
            </a:r>
            <a:r>
              <a:rPr lang="ru-RU" sz="2200" b="1" dirty="0">
                <a:latin typeface="Sitka Subheading"/>
                <a:ea typeface="+mn-lt"/>
                <a:cs typeface="+mn-lt"/>
              </a:rPr>
              <a:t>)-d(Fi) - 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вероятность попадания молекул газа с элементарной площадки </a:t>
            </a:r>
            <a:r>
              <a:rPr lang="ru-RU" sz="2200" i="1" err="1">
                <a:latin typeface="Sitka Subheading"/>
                <a:ea typeface="+mn-lt"/>
                <a:cs typeface="+mn-lt"/>
              </a:rPr>
              <a:t>dF_j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 на </a:t>
            </a:r>
            <a:r>
              <a:rPr lang="ru-RU" sz="2200" i="1" err="1">
                <a:latin typeface="Sitka Subheading"/>
                <a:ea typeface="+mn-lt"/>
                <a:cs typeface="+mn-lt"/>
              </a:rPr>
              <a:t>dF_i</a:t>
            </a:r>
            <a:endParaRPr lang="ru-RU" sz="2200" i="1">
              <a:latin typeface="Sitka Subheading"/>
            </a:endParaRP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3EF70AAF-0A5A-8961-3AB6-F51A2DA7480D}"/>
              </a:ext>
            </a:extLst>
          </p:cNvPr>
          <p:cNvSpPr/>
          <p:nvPr/>
        </p:nvSpPr>
        <p:spPr>
          <a:xfrm>
            <a:off x="462280" y="2616200"/>
            <a:ext cx="3281680" cy="236728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200" b="1" err="1">
                <a:latin typeface="Sitka Subheading"/>
                <a:ea typeface="+mn-lt"/>
                <a:cs typeface="+mn-lt"/>
              </a:rPr>
              <a:t>Ψ_j</a:t>
            </a:r>
            <a:r>
              <a:rPr lang="ru-RU" sz="2200" b="1" dirty="0">
                <a:latin typeface="Sitka Subheading"/>
                <a:ea typeface="+mn-lt"/>
                <a:cs typeface="+mn-lt"/>
              </a:rPr>
              <a:t> - 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угол между нормалью к площадке </a:t>
            </a:r>
            <a:r>
              <a:rPr lang="ru-RU" sz="2200" i="1" err="1">
                <a:latin typeface="Sitka Subheading"/>
                <a:ea typeface="+mn-lt"/>
                <a:cs typeface="+mn-lt"/>
              </a:rPr>
              <a:t>dF_j</a:t>
            </a:r>
            <a:r>
              <a:rPr lang="ru-RU" sz="2200" i="1" dirty="0">
                <a:latin typeface="Sitka Subheading"/>
                <a:ea typeface="+mn-lt"/>
                <a:cs typeface="+mn-lt"/>
              </a:rPr>
              <a:t> 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и линией, соединяющей центры площадок </a:t>
            </a:r>
            <a:r>
              <a:rPr lang="ru-RU" sz="2200" i="1" err="1">
                <a:latin typeface="Sitka Subheading"/>
                <a:ea typeface="+mn-lt"/>
                <a:cs typeface="+mn-lt"/>
              </a:rPr>
              <a:t>dF_i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 и </a:t>
            </a:r>
            <a:r>
              <a:rPr lang="ru-RU" sz="2200" i="1" err="1">
                <a:latin typeface="Sitka Subheading"/>
                <a:ea typeface="+mn-lt"/>
                <a:cs typeface="+mn-lt"/>
              </a:rPr>
              <a:t>dF_j</a:t>
            </a:r>
            <a:endParaRPr lang="ru-RU" sz="2200" i="1">
              <a:latin typeface="Sitka Subheading"/>
            </a:endParaRPr>
          </a:p>
        </p:txBody>
      </p:sp>
      <p:sp>
        <p:nvSpPr>
          <p:cNvPr id="85" name="Прямоугольник: скругленные углы 84">
            <a:extLst>
              <a:ext uri="{FF2B5EF4-FFF2-40B4-BE49-F238E27FC236}">
                <a16:creationId xmlns:a16="http://schemas.microsoft.com/office/drawing/2014/main" id="{1CF6F415-8E89-6B2E-2099-67D2A152EAE6}"/>
              </a:ext>
            </a:extLst>
          </p:cNvPr>
          <p:cNvSpPr/>
          <p:nvPr/>
        </p:nvSpPr>
        <p:spPr>
          <a:xfrm>
            <a:off x="457200" y="5024120"/>
            <a:ext cx="3281680" cy="140208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200" b="1" dirty="0">
                <a:latin typeface="Sitka Subheading"/>
                <a:ea typeface="+mn-lt"/>
                <a:cs typeface="+mn-lt"/>
              </a:rPr>
              <a:t>r 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- расстояние между центрами площадок </a:t>
            </a:r>
            <a:r>
              <a:rPr lang="ru-RU" sz="2200" i="1" err="1">
                <a:latin typeface="Sitka Subheading"/>
                <a:ea typeface="+mn-lt"/>
                <a:cs typeface="+mn-lt"/>
              </a:rPr>
              <a:t>dF_i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 и </a:t>
            </a:r>
            <a:r>
              <a:rPr lang="ru-RU" sz="2200" i="1" err="1">
                <a:latin typeface="Sitka Subheading"/>
                <a:ea typeface="+mn-lt"/>
                <a:cs typeface="+mn-lt"/>
              </a:rPr>
              <a:t>dF_j</a:t>
            </a:r>
            <a:endParaRPr lang="ru-RU" sz="2200">
              <a:latin typeface="Sitka Subheading"/>
              <a:ea typeface="+mn-lt"/>
              <a:cs typeface="+mn-lt"/>
            </a:endParaRPr>
          </a:p>
          <a:p>
            <a:pPr algn="ctr"/>
            <a:endParaRPr lang="ru-RU" dirty="0"/>
          </a:p>
        </p:txBody>
      </p:sp>
      <p:sp>
        <p:nvSpPr>
          <p:cNvPr id="65" name="Прямоугольник: скругленные углы 64">
            <a:extLst>
              <a:ext uri="{FF2B5EF4-FFF2-40B4-BE49-F238E27FC236}">
                <a16:creationId xmlns:a16="http://schemas.microsoft.com/office/drawing/2014/main" id="{272681F7-6F01-3EB0-8784-A432886A8471}"/>
              </a:ext>
            </a:extLst>
          </p:cNvPr>
          <p:cNvSpPr/>
          <p:nvPr/>
        </p:nvSpPr>
        <p:spPr>
          <a:xfrm>
            <a:off x="4043680" y="2606040"/>
            <a:ext cx="3383280" cy="94488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 err="1">
                <a:latin typeface="Sitka Subheading"/>
              </a:rPr>
              <a:t>q'_i</a:t>
            </a:r>
            <a:r>
              <a:rPr lang="ru-RU" sz="2200" dirty="0">
                <a:latin typeface="Sitka Subheading"/>
              </a:rPr>
              <a:t> - 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полная плотность падающего потока</a:t>
            </a:r>
            <a:endParaRPr lang="ru-RU" sz="2200" dirty="0"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157153800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23" grpId="0" animBg="1"/>
      <p:bldP spid="51" grpId="0" animBg="1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66629-94A6-DFDC-D9FB-AD813276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0"/>
            <a:ext cx="11653520" cy="1402080"/>
          </a:xfrm>
        </p:spPr>
        <p:txBody>
          <a:bodyPr/>
          <a:lstStyle/>
          <a:p>
            <a:r>
              <a:rPr lang="ru-RU" sz="4400" b="1">
                <a:solidFill>
                  <a:srgbClr val="9BEDCF"/>
                </a:solidFill>
                <a:latin typeface="Sitka Subheading"/>
              </a:rPr>
              <a:t>Круглый трубопровод</a:t>
            </a:r>
            <a:endParaRPr lang="ru-RU"/>
          </a:p>
        </p:txBody>
      </p:sp>
      <p:pic>
        <p:nvPicPr>
          <p:cNvPr id="5" name="Рисунок 4" descr="Изображение выглядит как Шрифт, рукописный текст, текст, калли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11DA607D-D494-772A-D69B-29317927A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37" y="1398252"/>
            <a:ext cx="6179951" cy="28615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1E2682B-9571-40A9-4949-A11087D36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62" y="1398872"/>
            <a:ext cx="6746240" cy="474264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Исходные данные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Диаметр входного сечения цилиндра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Коэффициенты отражения поверхностей</a:t>
            </a:r>
          </a:p>
          <a:p>
            <a:pPr marL="0" indent="0">
              <a:buNone/>
            </a:pP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Необходимо получить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Зависимость </a:t>
            </a: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коэфф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-та </a:t>
            </a:r>
            <a:r>
              <a:rPr lang="ru-RU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Клаузинга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 от длины трубопровода (L/d &lt; 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93490-347B-7945-4A19-478EE4036D60}"/>
              </a:ext>
            </a:extLst>
          </p:cNvPr>
          <p:cNvSpPr txBox="1"/>
          <p:nvPr/>
        </p:nvSpPr>
        <p:spPr>
          <a:xfrm>
            <a:off x="599440" y="4297679"/>
            <a:ext cx="6172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Система для потоков</a:t>
            </a:r>
          </a:p>
        </p:txBody>
      </p:sp>
      <p:pic>
        <p:nvPicPr>
          <p:cNvPr id="9" name="Объект 3" descr="Изображение выглядит как текст, Шрифт, линия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C443FB0B-B66D-28E9-55CA-F4021A965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130" y="5035197"/>
            <a:ext cx="7394073" cy="10960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117DBF-B584-2428-7B35-33330A7EE522}"/>
              </a:ext>
            </a:extLst>
          </p:cNvPr>
          <p:cNvSpPr txBox="1"/>
          <p:nvPr/>
        </p:nvSpPr>
        <p:spPr>
          <a:xfrm>
            <a:off x="4536440" y="4531359"/>
            <a:ext cx="73914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УК </a:t>
            </a: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  <a:ea typeface="+mn-lt"/>
                <a:cs typeface="+mn-lt"/>
              </a:rPr>
              <a:t>для двух соосных параллельных дисков</a:t>
            </a:r>
            <a:endParaRPr lang="ru-RU" sz="2400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  <p:pic>
        <p:nvPicPr>
          <p:cNvPr id="13" name="Рисунок 12" descr="Изображение выглядит как диаграмма, линия, зарисовка, Технический чертеж&#10;&#10;Автоматически созданное описание">
            <a:extLst>
              <a:ext uri="{FF2B5EF4-FFF2-40B4-BE49-F238E27FC236}">
                <a16:creationId xmlns:a16="http://schemas.microsoft.com/office/drawing/2014/main" id="{1A752092-183A-CF81-50D7-B3218FE58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663" y="487128"/>
            <a:ext cx="3932989" cy="29293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784486-6045-F61E-6497-946526F676FE}"/>
              </a:ext>
            </a:extLst>
          </p:cNvPr>
          <p:cNvSpPr txBox="1"/>
          <p:nvPr/>
        </p:nvSpPr>
        <p:spPr>
          <a:xfrm>
            <a:off x="7994316" y="3509210"/>
            <a:ext cx="39503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Модель трубы</a:t>
            </a:r>
          </a:p>
        </p:txBody>
      </p:sp>
      <p:pic>
        <p:nvPicPr>
          <p:cNvPr id="4" name="Рисунок 3" descr="Изображение выглядит как Шрифт, Графика, белый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993D2D6-6C25-8CAF-5C89-E47A0072D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5920" y="1398588"/>
            <a:ext cx="3281680" cy="20288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C84776-A202-B8D0-C232-B403DC0A2B68}"/>
              </a:ext>
            </a:extLst>
          </p:cNvPr>
          <p:cNvSpPr txBox="1"/>
          <p:nvPr/>
        </p:nvSpPr>
        <p:spPr>
          <a:xfrm>
            <a:off x="7995920" y="563880"/>
            <a:ext cx="32664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Поток на i-ю поверхность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09414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1" grpId="0"/>
      <p:bldP spid="1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B9F46-DC23-04D8-ACAA-9DEE69ED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0" y="0"/>
            <a:ext cx="11501120" cy="152400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Результаты для цилиндра</a:t>
            </a:r>
          </a:p>
        </p:txBody>
      </p:sp>
      <p:pic>
        <p:nvPicPr>
          <p:cNvPr id="4" name="Объект 3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8F354A68-CBBB-1ABA-17E8-F3C7E2517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" y="762000"/>
            <a:ext cx="12189230" cy="5758643"/>
          </a:xfrm>
        </p:spPr>
      </p:pic>
    </p:spTree>
    <p:extLst>
      <p:ext uri="{BB962C8B-B14F-4D97-AF65-F5344CB8AC3E}">
        <p14:creationId xmlns:p14="http://schemas.microsoft.com/office/powerpoint/2010/main" val="1011015007"/>
      </p:ext>
    </p:extLst>
  </p:cSld>
  <p:clrMapOvr>
    <a:masterClrMapping/>
  </p:clrMapOvr>
  <p:transition spd="med">
    <p:pull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9E509-31EF-F275-0226-271A9212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0"/>
            <a:ext cx="11663680" cy="139192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Прямоугольный трубопровод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5D87D9-4FA9-56CE-376D-E58A9174A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" y="1391920"/>
            <a:ext cx="11663680" cy="484424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Исходные данные</a:t>
            </a:r>
            <a:endParaRPr lang="ru-RU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Размеры входного сечения прямоугольного трубопровода для двух случаев : a = 1, b = 1   и   a = 1, b = 5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Коэффициенты отражения граней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Необходимо получить</a:t>
            </a:r>
          </a:p>
          <a:p>
            <a:pPr>
              <a:buFont typeface="Arial"/>
            </a:pPr>
            <a:r>
              <a:rPr lang="ru-RU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Численный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 расчет УК и выполнение свойств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Зависимость </a:t>
            </a: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коэфф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-та </a:t>
            </a:r>
            <a:r>
              <a:rPr lang="ru-RU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Клаузинга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 от длины трубы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Зависимость </a:t>
            </a: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коэфф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-та </a:t>
            </a:r>
            <a:r>
              <a:rPr lang="ru-RU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Клаузинга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 от размера ячейки</a:t>
            </a:r>
          </a:p>
          <a:p>
            <a:endParaRPr lang="ru-RU" dirty="0">
              <a:solidFill>
                <a:srgbClr val="9BEDCF"/>
              </a:solidFill>
              <a:latin typeface="Sitka Subheading"/>
            </a:endParaRPr>
          </a:p>
          <a:p>
            <a:endParaRPr lang="ru-RU" dirty="0">
              <a:solidFill>
                <a:srgbClr val="FFFFFF">
                  <a:alpha val="70000"/>
                </a:srgbClr>
              </a:solidFill>
            </a:endParaRP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60715CCD-D4AE-9DE5-70EA-5030FD07C1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8845799"/>
              </p:ext>
            </p:extLst>
          </p:nvPr>
        </p:nvGraphicFramePr>
        <p:xfrm>
          <a:off x="-447040" y="1386840"/>
          <a:ext cx="6959600" cy="4632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27" name="Рисунок 1126" descr="Изображение выглядит как прямоугольный, Прямоугольник, линия,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605CD7F5-76FF-A93A-5B96-B49DB284CE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7600" y="1390904"/>
            <a:ext cx="3220720" cy="13837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41" name="Рисунок 1140" descr="Изображение выглядит как диаграмма, линия, рисунок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4B2DA83F-C570-C91D-9EB2-3BC654519C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7752" y="2861310"/>
            <a:ext cx="3269615" cy="27508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43" name="TextBox 1142">
            <a:extLst>
              <a:ext uri="{FF2B5EF4-FFF2-40B4-BE49-F238E27FC236}">
                <a16:creationId xmlns:a16="http://schemas.microsoft.com/office/drawing/2014/main" id="{24349AE0-E707-2F39-6F94-6C532415184A}"/>
              </a:ext>
            </a:extLst>
          </p:cNvPr>
          <p:cNvSpPr txBox="1"/>
          <p:nvPr/>
        </p:nvSpPr>
        <p:spPr>
          <a:xfrm>
            <a:off x="4922520" y="5664200"/>
            <a:ext cx="31648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Элементарный УК</a:t>
            </a:r>
            <a:endParaRPr lang="ru-RU" sz="2400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229353204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  <p:bldP spid="11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10" descr="Изображение выглядит как текст, Шрифт, белый, алгебра&#10;&#10;Автоматически созданное описание">
            <a:extLst>
              <a:ext uri="{FF2B5EF4-FFF2-40B4-BE49-F238E27FC236}">
                <a16:creationId xmlns:a16="http://schemas.microsoft.com/office/drawing/2014/main" id="{122662EE-90EB-9DE9-F0B1-769D61C8917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82054" y="2299219"/>
            <a:ext cx="5327650" cy="4047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BCE74-F81B-D950-AE98-75019E17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Решение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2C25B8-2C14-A1C1-C129-3578DEC81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3999"/>
            <a:ext cx="5333999" cy="761999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Общий вид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B7EF574-F4D5-7E15-62C6-512898914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1524000"/>
            <a:ext cx="5334002" cy="761999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9BEDCF"/>
                </a:solidFill>
              </a:rPr>
              <a:t>Конкретная задача</a:t>
            </a:r>
          </a:p>
        </p:txBody>
      </p:sp>
      <p:pic>
        <p:nvPicPr>
          <p:cNvPr id="10" name="Объект 9" descr="Изображение выглядит как текст, Шрифт, рукописный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EC8BA63-C6F5-2ECA-3CC7-F4EE348226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2000" y="2292058"/>
            <a:ext cx="5151119" cy="4072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Куб 7">
            <a:extLst>
              <a:ext uri="{FF2B5EF4-FFF2-40B4-BE49-F238E27FC236}">
                <a16:creationId xmlns:a16="http://schemas.microsoft.com/office/drawing/2014/main" id="{9A4E57E2-2221-1164-046C-45ACA130D254}"/>
              </a:ext>
            </a:extLst>
          </p:cNvPr>
          <p:cNvSpPr/>
          <p:nvPr/>
        </p:nvSpPr>
        <p:spPr>
          <a:xfrm>
            <a:off x="7081519" y="284480"/>
            <a:ext cx="4531359" cy="1239520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Модель трубопровода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AB721-25AF-FA50-B98F-3A5C2F5DEB9C}"/>
              </a:ext>
            </a:extLst>
          </p:cNvPr>
          <p:cNvSpPr txBox="1"/>
          <p:nvPr/>
        </p:nvSpPr>
        <p:spPr>
          <a:xfrm>
            <a:off x="6659880" y="3749040"/>
            <a:ext cx="3779520" cy="1615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1D00C3-A0A1-E3E6-3860-1D5E84499D7C}"/>
              </a:ext>
            </a:extLst>
          </p:cNvPr>
          <p:cNvSpPr txBox="1"/>
          <p:nvPr/>
        </p:nvSpPr>
        <p:spPr>
          <a:xfrm>
            <a:off x="6284343" y="2297023"/>
            <a:ext cx="5333999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600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Q_i</a:t>
            </a:r>
            <a:r>
              <a:rPr lang="ru-RU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 - </a:t>
            </a:r>
            <a:r>
              <a:rPr lang="ru-RU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  <a:ea typeface="+mn-lt"/>
                <a:cs typeface="+mn-lt"/>
              </a:rPr>
              <a:t>поток, покидающий площадку</a:t>
            </a:r>
          </a:p>
          <a:p>
            <a:r>
              <a:rPr lang="ru-RU" sz="2600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Q_</a:t>
            </a:r>
            <a:r>
              <a:rPr lang="ru-RU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д</a:t>
            </a:r>
            <a:r>
              <a:rPr lang="ru-RU" sz="2600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i</a:t>
            </a:r>
            <a:r>
              <a:rPr lang="ru-RU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 - поток, испускаемый площадкой</a:t>
            </a:r>
          </a:p>
          <a:p>
            <a:r>
              <a:rPr lang="ru-RU" sz="26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  <a:ea typeface="+mn-lt"/>
                <a:cs typeface="+mn-lt"/>
              </a:rPr>
              <a:t>β</a:t>
            </a:r>
            <a:r>
              <a:rPr lang="ru-RU" sz="26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_i</a:t>
            </a:r>
            <a:r>
              <a:rPr lang="ru-RU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 - коэффициент отражения</a:t>
            </a:r>
            <a:endParaRPr lang="ru-RU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ru-RU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Слагаемые в скобочках - поток из-за отражения потоков от других граней</a:t>
            </a:r>
          </a:p>
        </p:txBody>
      </p:sp>
      <p:pic>
        <p:nvPicPr>
          <p:cNvPr id="3" name="Рисунок 2" descr="Изображение выглядит как Шрифт, Графика, белый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B25FE8F-D16C-3D82-9641-E053FA400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40" y="2282508"/>
            <a:ext cx="3830320" cy="2049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A269CA-990C-5FD5-B87C-ADDD47A0C5D4}"/>
              </a:ext>
            </a:extLst>
          </p:cNvPr>
          <p:cNvSpPr txBox="1"/>
          <p:nvPr/>
        </p:nvSpPr>
        <p:spPr>
          <a:xfrm>
            <a:off x="746760" y="4328160"/>
            <a:ext cx="38354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Поток на i-ю поверхность</a:t>
            </a:r>
          </a:p>
        </p:txBody>
      </p:sp>
    </p:spTree>
    <p:extLst>
      <p:ext uri="{BB962C8B-B14F-4D97-AF65-F5344CB8AC3E}">
        <p14:creationId xmlns:p14="http://schemas.microsoft.com/office/powerpoint/2010/main" val="166257355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1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AD943-24F1-BAF7-C15F-E86E3768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0"/>
            <a:ext cx="11724640" cy="152400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Результаты для прямоугольной трубы</a:t>
            </a:r>
          </a:p>
        </p:txBody>
      </p:sp>
      <p:pic>
        <p:nvPicPr>
          <p:cNvPr id="4" name="Объект 3" descr="Изображение выглядит как текст,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D5A92AB-7892-CC27-5CA5-5994CCB55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" y="1076960"/>
            <a:ext cx="12189231" cy="5382723"/>
          </a:xfrm>
        </p:spPr>
      </p:pic>
      <p:pic>
        <p:nvPicPr>
          <p:cNvPr id="5" name="Рисунок 4" descr="Изображение выглядит как текст, линия, снимок экран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9EB3FE3D-C649-46C3-088E-1B4A20941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21" y="1076827"/>
            <a:ext cx="12181304" cy="538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3919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0"/>
      </a:accent1>
      <a:accent2>
        <a:srgbClr val="14B2BA"/>
      </a:accent2>
      <a:accent3>
        <a:srgbClr val="298EE7"/>
      </a:accent3>
      <a:accent4>
        <a:srgbClr val="2C40D9"/>
      </a:accent4>
      <a:accent5>
        <a:srgbClr val="6229E7"/>
      </a:accent5>
      <a:accent6>
        <a:srgbClr val="A017D5"/>
      </a:accent6>
      <a:hlink>
        <a:srgbClr val="BF3F6E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PebbleVTI</vt:lpstr>
      <vt:lpstr>Расчет коэффициента Клаузинга для каналов прямоугольного сечения методом угловых коэффициентов</vt:lpstr>
      <vt:lpstr>Понятия вакуумной техники</vt:lpstr>
      <vt:lpstr>Понятие УК</vt:lpstr>
      <vt:lpstr>Метод угловых коэффициентов</vt:lpstr>
      <vt:lpstr>Круглый трубопровод</vt:lpstr>
      <vt:lpstr>Результаты для цилиндра</vt:lpstr>
      <vt:lpstr>Прямоугольный трубопровод</vt:lpstr>
      <vt:lpstr>Решение</vt:lpstr>
      <vt:lpstr>Результаты для прямоугольной трубы</vt:lpstr>
      <vt:lpstr>Зависимость от размера ячейки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1190</cp:revision>
  <dcterms:created xsi:type="dcterms:W3CDTF">2023-08-29T18:02:32Z</dcterms:created>
  <dcterms:modified xsi:type="dcterms:W3CDTF">2023-09-05T11:12:29Z</dcterms:modified>
</cp:coreProperties>
</file>