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F21BB-93E2-4594-AA6C-B88561939903}" v="41" dt="2023-09-03T14:08:58.552"/>
    <p1510:client id="{2261DBFD-1180-4137-9B79-76D846A1DF26}" v="116" dt="2023-08-31T17:51:11.392"/>
    <p1510:client id="{4A66EAA4-EB81-4309-A025-DC543AA76EDB}" v="515" dt="2023-09-03T14:39:46.914"/>
    <p1510:client id="{562B7C61-4DF9-416C-AB13-80792C2731C1}" v="227" dt="2023-08-31T18:08:49.600"/>
    <p1510:client id="{73FB4A89-063F-4F8D-BCB1-ECD4EDEED391}" v="58" dt="2023-08-29T18:34:55.171"/>
    <p1510:client id="{86B1765B-B2A9-46F8-A3CB-582A847EDDB4}" v="36" dt="2023-09-03T16:07:59.660"/>
    <p1510:client id="{8C55CC72-D5F4-4512-AF24-FEB58714A3AC}" v="373" dt="2023-09-03T15:41:41.680"/>
    <p1510:client id="{C9673323-E64F-44E4-ABE1-06B158228554}" v="53" dt="2023-08-29T19:19:07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71D51-47E5-4B90-9046-1D83786CA4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D5EE4A-FF44-4CF4-B709-4CC48C6C1DEB}">
      <dgm:prSet/>
      <dgm:spPr/>
      <dgm:t>
        <a:bodyPr/>
        <a:lstStyle/>
        <a:p>
          <a:pPr rtl="0"/>
          <a:r>
            <a:rPr lang="ru-RU" b="1" dirty="0"/>
            <a:t>q_</a:t>
          </a:r>
          <a:r>
            <a:rPr lang="ru-RU" b="1" dirty="0">
              <a:latin typeface="Sitka Subheading"/>
            </a:rPr>
            <a:t>0 i</a:t>
          </a:r>
          <a:r>
            <a:rPr lang="ru-RU" dirty="0"/>
            <a:t> - плотность потока молекул, испускаемых элементарной площадкой </a:t>
          </a:r>
          <a:r>
            <a:rPr lang="ru-RU" i="1" dirty="0" err="1"/>
            <a:t>dF_i</a:t>
          </a:r>
          <a:endParaRPr lang="en-US" i="1" dirty="0"/>
        </a:p>
      </dgm:t>
    </dgm:pt>
    <dgm:pt modelId="{14DAFC39-DC2D-495A-8C28-650CFD484E8D}" type="parTrans" cxnId="{49493594-2D0B-47FA-8814-55624F6AE726}">
      <dgm:prSet/>
      <dgm:spPr/>
      <dgm:t>
        <a:bodyPr/>
        <a:lstStyle/>
        <a:p>
          <a:endParaRPr lang="en-US"/>
        </a:p>
      </dgm:t>
    </dgm:pt>
    <dgm:pt modelId="{B7950363-0096-4829-8ED2-A161AEE3B187}" type="sibTrans" cxnId="{49493594-2D0B-47FA-8814-55624F6AE726}">
      <dgm:prSet/>
      <dgm:spPr/>
      <dgm:t>
        <a:bodyPr/>
        <a:lstStyle/>
        <a:p>
          <a:endParaRPr lang="en-US"/>
        </a:p>
      </dgm:t>
    </dgm:pt>
    <dgm:pt modelId="{B152B0DC-91ED-4367-B63B-887E5401DF82}">
      <dgm:prSet/>
      <dgm:spPr/>
      <dgm:t>
        <a:bodyPr/>
        <a:lstStyle/>
        <a:p>
          <a:pPr rtl="0"/>
          <a:r>
            <a:rPr lang="ru-RU" b="1" dirty="0"/>
            <a:t>γ</a:t>
          </a:r>
          <a:r>
            <a:rPr lang="ru-RU" b="1" dirty="0">
              <a:latin typeface="Sitka Subheading"/>
            </a:rPr>
            <a:t> </a:t>
          </a:r>
          <a:r>
            <a:rPr lang="ru-RU" dirty="0"/>
            <a:t>- коэффициент поглощения молекул газа площадкой </a:t>
          </a:r>
          <a:r>
            <a:rPr lang="ru-RU" i="1" dirty="0" err="1"/>
            <a:t>dF_i</a:t>
          </a:r>
          <a:endParaRPr lang="en-US" i="1" dirty="0" err="1"/>
        </a:p>
      </dgm:t>
    </dgm:pt>
    <dgm:pt modelId="{4DDD937A-4A53-48C5-80E9-CB0B066DB46E}" type="parTrans" cxnId="{F988B0A5-1334-4C02-8C0A-AC8E15E0E94D}">
      <dgm:prSet/>
      <dgm:spPr/>
      <dgm:t>
        <a:bodyPr/>
        <a:lstStyle/>
        <a:p>
          <a:endParaRPr lang="en-US"/>
        </a:p>
      </dgm:t>
    </dgm:pt>
    <dgm:pt modelId="{664A5E16-CCC4-42E6-BBA0-CF0063A0039C}" type="sibTrans" cxnId="{F988B0A5-1334-4C02-8C0A-AC8E15E0E94D}">
      <dgm:prSet/>
      <dgm:spPr/>
      <dgm:t>
        <a:bodyPr/>
        <a:lstStyle/>
        <a:p>
          <a:endParaRPr lang="en-US"/>
        </a:p>
      </dgm:t>
    </dgm:pt>
    <dgm:pt modelId="{918E0775-441C-49D9-906A-8A91D35997CD}">
      <dgm:prSet/>
      <dgm:spPr/>
      <dgm:t>
        <a:bodyPr/>
        <a:lstStyle/>
        <a:p>
          <a:r>
            <a:rPr lang="ru-RU" b="1" dirty="0" err="1"/>
            <a:t>q'_i</a:t>
          </a:r>
          <a:r>
            <a:rPr lang="ru-RU" dirty="0"/>
            <a:t> - плотность потока молекул, падающих на площадку </a:t>
          </a:r>
          <a:r>
            <a:rPr lang="ru-RU" i="1" dirty="0" err="1"/>
            <a:t>dF_i</a:t>
          </a:r>
          <a:endParaRPr lang="en-US" i="1" dirty="0" err="1"/>
        </a:p>
      </dgm:t>
    </dgm:pt>
    <dgm:pt modelId="{E1A04210-A023-4FAF-9795-73D47A077590}" type="parTrans" cxnId="{4E945B22-6510-48E1-8C1F-8D76C87BE347}">
      <dgm:prSet/>
      <dgm:spPr/>
      <dgm:t>
        <a:bodyPr/>
        <a:lstStyle/>
        <a:p>
          <a:endParaRPr lang="en-US"/>
        </a:p>
      </dgm:t>
    </dgm:pt>
    <dgm:pt modelId="{5CBF62EE-329C-4C43-8C40-F4B099A31BB3}" type="sibTrans" cxnId="{4E945B22-6510-48E1-8C1F-8D76C87BE347}">
      <dgm:prSet/>
      <dgm:spPr/>
      <dgm:t>
        <a:bodyPr/>
        <a:lstStyle/>
        <a:p>
          <a:endParaRPr lang="en-US"/>
        </a:p>
      </dgm:t>
    </dgm:pt>
    <dgm:pt modelId="{04DA3B3A-890B-4A31-926A-71820E8C6EAD}" type="pres">
      <dgm:prSet presAssocID="{44171D51-47E5-4B90-9046-1D83786CA4D5}" presName="Name0" presStyleCnt="0">
        <dgm:presLayoutVars>
          <dgm:dir/>
          <dgm:animLvl val="lvl"/>
          <dgm:resizeHandles val="exact"/>
        </dgm:presLayoutVars>
      </dgm:prSet>
      <dgm:spPr/>
    </dgm:pt>
    <dgm:pt modelId="{DD285B0A-80DE-4B3B-9F3B-F37B45B527B1}" type="pres">
      <dgm:prSet presAssocID="{CDD5EE4A-FF44-4CF4-B709-4CC48C6C1DEB}" presName="linNode" presStyleCnt="0"/>
      <dgm:spPr/>
    </dgm:pt>
    <dgm:pt modelId="{00F53C7D-29F5-40BC-900F-9FB817ECD03B}" type="pres">
      <dgm:prSet presAssocID="{CDD5EE4A-FF44-4CF4-B709-4CC48C6C1DE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785D88-CC6A-4CD7-822D-B959F6AAAD43}" type="pres">
      <dgm:prSet presAssocID="{B7950363-0096-4829-8ED2-A161AEE3B187}" presName="sp" presStyleCnt="0"/>
      <dgm:spPr/>
    </dgm:pt>
    <dgm:pt modelId="{C4B04A05-2397-43F2-B386-0661E62DBF01}" type="pres">
      <dgm:prSet presAssocID="{B152B0DC-91ED-4367-B63B-887E5401DF82}" presName="linNode" presStyleCnt="0"/>
      <dgm:spPr/>
    </dgm:pt>
    <dgm:pt modelId="{5F4D66A6-D47A-492E-B448-31002C0483F8}" type="pres">
      <dgm:prSet presAssocID="{B152B0DC-91ED-4367-B63B-887E5401DF8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3BCB70-3C86-4B2A-BB23-3CA9D4F28922}" type="pres">
      <dgm:prSet presAssocID="{664A5E16-CCC4-42E6-BBA0-CF0063A0039C}" presName="sp" presStyleCnt="0"/>
      <dgm:spPr/>
    </dgm:pt>
    <dgm:pt modelId="{70952D31-4F5E-4F40-8291-CEC9E82E6F43}" type="pres">
      <dgm:prSet presAssocID="{918E0775-441C-49D9-906A-8A91D35997CD}" presName="linNode" presStyleCnt="0"/>
      <dgm:spPr/>
    </dgm:pt>
    <dgm:pt modelId="{37AEEF76-0495-410B-93C5-AE89EEBF5C11}" type="pres">
      <dgm:prSet presAssocID="{918E0775-441C-49D9-906A-8A91D35997C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6C00F0F-E553-44A5-A942-C2BAF6A2FCD7}" type="presOf" srcId="{B152B0DC-91ED-4367-B63B-887E5401DF82}" destId="{5F4D66A6-D47A-492E-B448-31002C0483F8}" srcOrd="0" destOrd="0" presId="urn:microsoft.com/office/officeart/2005/8/layout/vList5"/>
    <dgm:cxn modelId="{4E945B22-6510-48E1-8C1F-8D76C87BE347}" srcId="{44171D51-47E5-4B90-9046-1D83786CA4D5}" destId="{918E0775-441C-49D9-906A-8A91D35997CD}" srcOrd="2" destOrd="0" parTransId="{E1A04210-A023-4FAF-9795-73D47A077590}" sibTransId="{5CBF62EE-329C-4C43-8C40-F4B099A31BB3}"/>
    <dgm:cxn modelId="{CD8EBC55-9B8F-4B1C-94C7-E6C28CF43835}" type="presOf" srcId="{CDD5EE4A-FF44-4CF4-B709-4CC48C6C1DEB}" destId="{00F53C7D-29F5-40BC-900F-9FB817ECD03B}" srcOrd="0" destOrd="0" presId="urn:microsoft.com/office/officeart/2005/8/layout/vList5"/>
    <dgm:cxn modelId="{49493594-2D0B-47FA-8814-55624F6AE726}" srcId="{44171D51-47E5-4B90-9046-1D83786CA4D5}" destId="{CDD5EE4A-FF44-4CF4-B709-4CC48C6C1DEB}" srcOrd="0" destOrd="0" parTransId="{14DAFC39-DC2D-495A-8C28-650CFD484E8D}" sibTransId="{B7950363-0096-4829-8ED2-A161AEE3B187}"/>
    <dgm:cxn modelId="{56476098-3CA0-4BAC-9808-736FB149E821}" type="presOf" srcId="{44171D51-47E5-4B90-9046-1D83786CA4D5}" destId="{04DA3B3A-890B-4A31-926A-71820E8C6EAD}" srcOrd="0" destOrd="0" presId="urn:microsoft.com/office/officeart/2005/8/layout/vList5"/>
    <dgm:cxn modelId="{F988B0A5-1334-4C02-8C0A-AC8E15E0E94D}" srcId="{44171D51-47E5-4B90-9046-1D83786CA4D5}" destId="{B152B0DC-91ED-4367-B63B-887E5401DF82}" srcOrd="1" destOrd="0" parTransId="{4DDD937A-4A53-48C5-80E9-CB0B066DB46E}" sibTransId="{664A5E16-CCC4-42E6-BBA0-CF0063A0039C}"/>
    <dgm:cxn modelId="{E8BC30E3-0A32-40C1-AEAF-C92EC24E636E}" type="presOf" srcId="{918E0775-441C-49D9-906A-8A91D35997CD}" destId="{37AEEF76-0495-410B-93C5-AE89EEBF5C11}" srcOrd="0" destOrd="0" presId="urn:microsoft.com/office/officeart/2005/8/layout/vList5"/>
    <dgm:cxn modelId="{01800462-5F8C-4940-AA98-749FF01D6D23}" type="presParOf" srcId="{04DA3B3A-890B-4A31-926A-71820E8C6EAD}" destId="{DD285B0A-80DE-4B3B-9F3B-F37B45B527B1}" srcOrd="0" destOrd="0" presId="urn:microsoft.com/office/officeart/2005/8/layout/vList5"/>
    <dgm:cxn modelId="{5B8FEF69-BA18-461F-84CD-C20B0F65A098}" type="presParOf" srcId="{DD285B0A-80DE-4B3B-9F3B-F37B45B527B1}" destId="{00F53C7D-29F5-40BC-900F-9FB817ECD03B}" srcOrd="0" destOrd="0" presId="urn:microsoft.com/office/officeart/2005/8/layout/vList5"/>
    <dgm:cxn modelId="{65AA46D2-87C9-4887-92D9-CB5BA355F082}" type="presParOf" srcId="{04DA3B3A-890B-4A31-926A-71820E8C6EAD}" destId="{E3785D88-CC6A-4CD7-822D-B959F6AAAD43}" srcOrd="1" destOrd="0" presId="urn:microsoft.com/office/officeart/2005/8/layout/vList5"/>
    <dgm:cxn modelId="{8FAE3504-5A31-4DB6-BB40-60C08A7D1647}" type="presParOf" srcId="{04DA3B3A-890B-4A31-926A-71820E8C6EAD}" destId="{C4B04A05-2397-43F2-B386-0661E62DBF01}" srcOrd="2" destOrd="0" presId="urn:microsoft.com/office/officeart/2005/8/layout/vList5"/>
    <dgm:cxn modelId="{A761394A-36E5-4505-9AD8-721288BFF762}" type="presParOf" srcId="{C4B04A05-2397-43F2-B386-0661E62DBF01}" destId="{5F4D66A6-D47A-492E-B448-31002C0483F8}" srcOrd="0" destOrd="0" presId="urn:microsoft.com/office/officeart/2005/8/layout/vList5"/>
    <dgm:cxn modelId="{842B7943-FEEB-434F-AC7E-00B6F0E04ED3}" type="presParOf" srcId="{04DA3B3A-890B-4A31-926A-71820E8C6EAD}" destId="{AF3BCB70-3C86-4B2A-BB23-3CA9D4F28922}" srcOrd="3" destOrd="0" presId="urn:microsoft.com/office/officeart/2005/8/layout/vList5"/>
    <dgm:cxn modelId="{EC987738-881A-4649-98E7-A37056221921}" type="presParOf" srcId="{04DA3B3A-890B-4A31-926A-71820E8C6EAD}" destId="{70952D31-4F5E-4F40-8291-CEC9E82E6F43}" srcOrd="4" destOrd="0" presId="urn:microsoft.com/office/officeart/2005/8/layout/vList5"/>
    <dgm:cxn modelId="{6B33C20F-DC58-4CD4-BF52-BE9BD55C47E5}" type="presParOf" srcId="{70952D31-4F5E-4F40-8291-CEC9E82E6F43}" destId="{37AEEF76-0495-410B-93C5-AE89EEBF5C1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53C7D-29F5-40BC-900F-9FB817ECD03B}">
      <dsp:nvSpPr>
        <dsp:cNvPr id="0" name=""/>
        <dsp:cNvSpPr/>
      </dsp:nvSpPr>
      <dsp:spPr>
        <a:xfrm>
          <a:off x="3413759" y="1864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q_</a:t>
          </a:r>
          <a:r>
            <a:rPr lang="ru-RU" sz="2000" b="1" kern="1200" dirty="0">
              <a:latin typeface="Sitka Subheading"/>
            </a:rPr>
            <a:t>0 i</a:t>
          </a:r>
          <a:r>
            <a:rPr lang="ru-RU" sz="2000" kern="1200" dirty="0"/>
            <a:t> - плотность потока молекул, испускаемых элементарной площадкой </a:t>
          </a:r>
          <a:r>
            <a:rPr lang="ru-RU" sz="2000" i="1" kern="1200" dirty="0" err="1"/>
            <a:t>dF_i</a:t>
          </a:r>
          <a:endParaRPr lang="en-US" sz="2000" i="1" kern="1200" dirty="0"/>
        </a:p>
      </dsp:txBody>
      <dsp:txXfrm>
        <a:off x="3473824" y="61929"/>
        <a:ext cx="3720350" cy="1110306"/>
      </dsp:txXfrm>
    </dsp:sp>
    <dsp:sp modelId="{5F4D66A6-D47A-492E-B448-31002C0483F8}">
      <dsp:nvSpPr>
        <dsp:cNvPr id="0" name=""/>
        <dsp:cNvSpPr/>
      </dsp:nvSpPr>
      <dsp:spPr>
        <a:xfrm>
          <a:off x="3413759" y="1293823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γ</a:t>
          </a:r>
          <a:r>
            <a:rPr lang="ru-RU" sz="2000" b="1" kern="1200" dirty="0">
              <a:latin typeface="Sitka Subheading"/>
            </a:rPr>
            <a:t> </a:t>
          </a:r>
          <a:r>
            <a:rPr lang="ru-RU" sz="2000" kern="1200" dirty="0"/>
            <a:t>- коэффициент поглощения молекул газа площадкой 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1353888"/>
        <a:ext cx="3720350" cy="1110306"/>
      </dsp:txXfrm>
    </dsp:sp>
    <dsp:sp modelId="{37AEEF76-0495-410B-93C5-AE89EEBF5C11}">
      <dsp:nvSpPr>
        <dsp:cNvPr id="0" name=""/>
        <dsp:cNvSpPr/>
      </dsp:nvSpPr>
      <dsp:spPr>
        <a:xfrm>
          <a:off x="3413759" y="2585781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/>
            <a:t>q'_i</a:t>
          </a:r>
          <a:r>
            <a:rPr lang="ru-RU" sz="2000" kern="1200" dirty="0"/>
            <a:t> - плотность потока молекул, падающих на площадку 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2645846"/>
        <a:ext cx="3720350" cy="111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-in.ru/file/synopsis/pdf/molecular-physics-seminars-M.pdf" TargetMode="External"/><Relationship Id="rId2" Type="http://schemas.openxmlformats.org/officeDocument/2006/relationships/hyperlink" Target="https://www.techeiscatel.ru/media/books/nesterov-vacuu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tt.vacuum.ru/file/misc/vacuum_techniqu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D1F6669A-D5E2-DDFA-28A8-DB176EB9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6" r="14956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74080" y="754514"/>
            <a:ext cx="5683183" cy="30554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Расчет коэффициента </a:t>
            </a:r>
            <a:r>
              <a:rPr lang="ru-RU" sz="36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Клаузинга</a:t>
            </a:r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для каналов прямоугольного сечения методом угловых коэффициентов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4948" y="4585367"/>
            <a:ext cx="4852736" cy="152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Тестовое задание  студента 4 курса МФТИ </a:t>
            </a:r>
            <a:r>
              <a:rPr lang="ru-RU" sz="2800" i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Павлович</a:t>
            </a:r>
            <a:r>
              <a:rPr lang="ru-RU" sz="2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Егора Романовича</a:t>
            </a:r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5CB44-B3D7-0E58-3B13-CFDB8173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Понятия вакуумной техники</a:t>
            </a:r>
          </a:p>
        </p:txBody>
      </p:sp>
      <p:pic>
        <p:nvPicPr>
          <p:cNvPr id="4" name="Объект 3" descr="Изображение выглядит как Шрифт, текс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90E84A-EBBF-3DB3-1C69-0051CA1E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862" y="2284109"/>
            <a:ext cx="2811546" cy="1455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2DEA1-7114-BC13-6E8F-5E3B01E39F4E}"/>
              </a:ext>
            </a:extLst>
          </p:cNvPr>
          <p:cNvSpPr txBox="1"/>
          <p:nvPr/>
        </p:nvSpPr>
        <p:spPr>
          <a:xfrm>
            <a:off x="758791" y="3916947"/>
            <a:ext cx="2807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Шрифт, Графика, бел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52FC666-B9AC-9F6C-F992-F0978E20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18" y="2287588"/>
            <a:ext cx="1945005" cy="1449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A3A13-F986-807F-08FB-06BCE82B1A2F}"/>
              </a:ext>
            </a:extLst>
          </p:cNvPr>
          <p:cNvSpPr txBox="1"/>
          <p:nvPr/>
        </p:nvSpPr>
        <p:spPr>
          <a:xfrm>
            <a:off x="4155439" y="3958924"/>
            <a:ext cx="19384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Число </a:t>
            </a:r>
            <a:r>
              <a:rPr lang="ru-RU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Кнудсена</a:t>
            </a:r>
            <a:endParaRPr lang="ru-RU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02A61-D36B-27BE-6066-475BCA9BF461}"/>
              </a:ext>
            </a:extLst>
          </p:cNvPr>
          <p:cNvSpPr txBox="1"/>
          <p:nvPr/>
        </p:nvSpPr>
        <p:spPr>
          <a:xfrm>
            <a:off x="772159" y="3916680"/>
            <a:ext cx="28041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Диффузный закон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377201293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21E48-9168-1CE8-F65D-936A8D3A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1053"/>
            <a:ext cx="10668000" cy="15240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Метод угловых коэффициентов</a:t>
            </a:r>
          </a:p>
        </p:txBody>
      </p:sp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C0F0FB0C-B8DD-A899-C7B3-91AE3DC29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247371"/>
              </p:ext>
            </p:extLst>
          </p:nvPr>
        </p:nvGraphicFramePr>
        <p:xfrm>
          <a:off x="-2968324" y="2753895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99970B-5EA2-8534-FE82-F0ECE1FE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93" y="1925623"/>
            <a:ext cx="3609139" cy="829843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Шрифт, текст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18CDBE3-BA12-27AC-D574-D1A327B2B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480" y="1930224"/>
            <a:ext cx="3012707" cy="81850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Шрифт, белый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63BEA4D4-1146-7F7A-8C59-E99535C82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8144" y="1925228"/>
            <a:ext cx="3089709" cy="818332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B919C4D-60D2-C2BC-2027-372BB8A2207A}"/>
              </a:ext>
            </a:extLst>
          </p:cNvPr>
          <p:cNvSpPr/>
          <p:nvPr/>
        </p:nvSpPr>
        <p:spPr>
          <a:xfrm>
            <a:off x="4724400" y="2758440"/>
            <a:ext cx="3088640" cy="117856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err="1"/>
              <a:t>q_j</a:t>
            </a:r>
            <a:r>
              <a:rPr lang="ru-RU" sz="2000" dirty="0"/>
              <a:t> - </a:t>
            </a:r>
            <a:r>
              <a:rPr lang="ru-RU" sz="2000" dirty="0">
                <a:ea typeface="+mn-lt"/>
                <a:cs typeface="+mn-lt"/>
              </a:rPr>
              <a:t>плотность потока молекул, покидающих площадку </a:t>
            </a:r>
            <a:r>
              <a:rPr lang="ru-RU" sz="2000" i="1" err="1">
                <a:ea typeface="+mn-lt"/>
                <a:cs typeface="+mn-lt"/>
              </a:rPr>
              <a:t>dF_j</a:t>
            </a:r>
            <a:endParaRPr lang="ru-RU" sz="2000" i="1" err="1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7E322966-6057-B263-9C44-2F4C6A29DC03}"/>
              </a:ext>
            </a:extLst>
          </p:cNvPr>
          <p:cNvSpPr/>
          <p:nvPr/>
        </p:nvSpPr>
        <p:spPr>
          <a:xfrm>
            <a:off x="4719320" y="4013200"/>
            <a:ext cx="3088640" cy="24892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 dirty="0" err="1"/>
              <a:t>dφ</a:t>
            </a:r>
            <a:r>
              <a:rPr lang="ru-RU" sz="2000" b="1" dirty="0" err="1">
                <a:ea typeface="+mn-lt"/>
                <a:cs typeface="+mn-lt"/>
              </a:rPr>
              <a:t>_d</a:t>
            </a:r>
            <a:r>
              <a:rPr lang="ru-RU" sz="2000" b="1" dirty="0">
                <a:ea typeface="+mn-lt"/>
                <a:cs typeface="+mn-lt"/>
              </a:rPr>
              <a:t>(</a:t>
            </a:r>
            <a:r>
              <a:rPr lang="ru-RU" sz="2000" b="1" dirty="0" err="1">
                <a:ea typeface="+mn-lt"/>
                <a:cs typeface="+mn-lt"/>
              </a:rPr>
              <a:t>Fj</a:t>
            </a:r>
            <a:r>
              <a:rPr lang="ru-RU" sz="2000" b="1" dirty="0">
                <a:ea typeface="+mn-lt"/>
                <a:cs typeface="+mn-lt"/>
              </a:rPr>
              <a:t>)-d(Fi) - </a:t>
            </a:r>
            <a:r>
              <a:rPr lang="ru-RU" sz="2000" dirty="0">
                <a:ea typeface="+mn-lt"/>
                <a:cs typeface="+mn-lt"/>
              </a:rPr>
              <a:t>вероятность попадания молекул газа с элементарной площадки </a:t>
            </a:r>
            <a:r>
              <a:rPr lang="ru-RU" sz="2000" i="1" dirty="0" err="1">
                <a:ea typeface="+mn-lt"/>
                <a:cs typeface="+mn-lt"/>
              </a:rPr>
              <a:t>dF_j</a:t>
            </a:r>
            <a:r>
              <a:rPr lang="ru-RU" sz="2000" dirty="0">
                <a:ea typeface="+mn-lt"/>
                <a:cs typeface="+mn-lt"/>
              </a:rPr>
              <a:t> на </a:t>
            </a:r>
            <a:r>
              <a:rPr lang="ru-RU" sz="2000" i="1" dirty="0" err="1">
                <a:ea typeface="+mn-lt"/>
                <a:cs typeface="+mn-lt"/>
              </a:rPr>
              <a:t>dF_i</a:t>
            </a:r>
            <a:endParaRPr lang="ru-RU" sz="2000" i="1" dirty="0" err="1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3EF70AAF-0A5A-8961-3AB6-F51A2DA7480D}"/>
              </a:ext>
            </a:extLst>
          </p:cNvPr>
          <p:cNvSpPr/>
          <p:nvPr/>
        </p:nvSpPr>
        <p:spPr>
          <a:xfrm>
            <a:off x="8407400" y="2799080"/>
            <a:ext cx="3017520" cy="199136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err="1">
                <a:ea typeface="+mn-lt"/>
                <a:cs typeface="+mn-lt"/>
              </a:rPr>
              <a:t>Ψ_j</a:t>
            </a:r>
            <a:r>
              <a:rPr lang="ru-RU" sz="2000" b="1" dirty="0">
                <a:ea typeface="+mn-lt"/>
                <a:cs typeface="+mn-lt"/>
              </a:rPr>
              <a:t> - </a:t>
            </a:r>
            <a:r>
              <a:rPr lang="ru-RU" sz="2000" dirty="0">
                <a:ea typeface="+mn-lt"/>
                <a:cs typeface="+mn-lt"/>
              </a:rPr>
              <a:t>угол между нормалью к площадке </a:t>
            </a:r>
            <a:r>
              <a:rPr lang="ru-RU" sz="2000" i="1" err="1">
                <a:ea typeface="+mn-lt"/>
                <a:cs typeface="+mn-lt"/>
              </a:rPr>
              <a:t>dF_j</a:t>
            </a:r>
            <a:r>
              <a:rPr lang="ru-RU" sz="2000" i="1" dirty="0">
                <a:ea typeface="+mn-lt"/>
                <a:cs typeface="+mn-lt"/>
              </a:rPr>
              <a:t> </a:t>
            </a:r>
            <a:r>
              <a:rPr lang="ru-RU" sz="2000" dirty="0">
                <a:ea typeface="+mn-lt"/>
                <a:cs typeface="+mn-lt"/>
              </a:rPr>
              <a:t>и линией, соединяющей центры площадок </a:t>
            </a:r>
            <a:r>
              <a:rPr lang="ru-RU" sz="2000" i="1" err="1">
                <a:ea typeface="+mn-lt"/>
                <a:cs typeface="+mn-lt"/>
              </a:rPr>
              <a:t>dF_i</a:t>
            </a:r>
            <a:r>
              <a:rPr lang="ru-RU" sz="2000" dirty="0">
                <a:ea typeface="+mn-lt"/>
                <a:cs typeface="+mn-lt"/>
              </a:rPr>
              <a:t> и </a:t>
            </a:r>
            <a:r>
              <a:rPr lang="ru-RU" sz="2000" i="1" err="1">
                <a:ea typeface="+mn-lt"/>
                <a:cs typeface="+mn-lt"/>
              </a:rPr>
              <a:t>dF_j</a:t>
            </a:r>
            <a:endParaRPr lang="ru-RU" sz="2000" i="1" err="1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1CF6F415-8E89-6B2E-2099-67D2A152EAE6}"/>
              </a:ext>
            </a:extLst>
          </p:cNvPr>
          <p:cNvSpPr/>
          <p:nvPr/>
        </p:nvSpPr>
        <p:spPr>
          <a:xfrm>
            <a:off x="8412480" y="4851400"/>
            <a:ext cx="3007360" cy="164592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a typeface="+mn-lt"/>
                <a:cs typeface="+mn-lt"/>
              </a:rPr>
              <a:t>r </a:t>
            </a:r>
            <a:r>
              <a:rPr lang="ru-RU" sz="2000" dirty="0">
                <a:ea typeface="+mn-lt"/>
                <a:cs typeface="+mn-lt"/>
              </a:rPr>
              <a:t>- расстояние между центрами площадок </a:t>
            </a:r>
            <a:r>
              <a:rPr lang="ru-RU" sz="2000" i="1" err="1">
                <a:ea typeface="+mn-lt"/>
                <a:cs typeface="+mn-lt"/>
              </a:rPr>
              <a:t>dF_i</a:t>
            </a:r>
            <a:r>
              <a:rPr lang="ru-RU" sz="2000" dirty="0">
                <a:ea typeface="+mn-lt"/>
                <a:cs typeface="+mn-lt"/>
              </a:rPr>
              <a:t> и </a:t>
            </a:r>
            <a:r>
              <a:rPr lang="ru-RU" sz="2000" i="1" err="1">
                <a:ea typeface="+mn-lt"/>
                <a:cs typeface="+mn-lt"/>
              </a:rPr>
              <a:t>dF_j</a:t>
            </a:r>
            <a:endParaRPr lang="ru-RU" sz="2000" err="1">
              <a:ea typeface="+mn-lt"/>
              <a:cs typeface="+mn-lt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5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3" grpId="0" animBg="1"/>
      <p:bldP spid="51" grpId="0" animBg="1"/>
      <p:bldP spid="84" grpId="0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 descr="Изображение выглядит как текст, Шрифт, рукописный текст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122662EE-90EB-9DE9-F0B1-769D61C891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2054" y="3357563"/>
            <a:ext cx="5134610" cy="272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CE74-F81B-D950-AE98-75019E17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Постановка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2C25B8-2C14-A1C1-C129-3578DEC81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Общий вид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EF574-F4D5-7E15-62C6-51289891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9BEDCF"/>
                </a:solidFill>
              </a:rPr>
              <a:t>Конкретная задача</a:t>
            </a:r>
          </a:p>
        </p:txBody>
      </p:sp>
      <p:pic>
        <p:nvPicPr>
          <p:cNvPr id="10" name="Объект 9" descr="Изображение выглядит как текст, Шрифт, рукописный текс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BEC8BA63-C6F5-2ECA-3CC7-F4EE34822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3360906"/>
            <a:ext cx="5151119" cy="2737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Куб 7">
            <a:extLst>
              <a:ext uri="{FF2B5EF4-FFF2-40B4-BE49-F238E27FC236}">
                <a16:creationId xmlns:a16="http://schemas.microsoft.com/office/drawing/2014/main" id="{9A4E57E2-2221-1164-046C-45ACA130D254}"/>
              </a:ext>
            </a:extLst>
          </p:cNvPr>
          <p:cNvSpPr/>
          <p:nvPr/>
        </p:nvSpPr>
        <p:spPr>
          <a:xfrm>
            <a:off x="6898639" y="1046480"/>
            <a:ext cx="4531359" cy="1239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Модель трубопровода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AB721-25AF-FA50-B98F-3A5C2F5DEB9C}"/>
              </a:ext>
            </a:extLst>
          </p:cNvPr>
          <p:cNvSpPr txBox="1"/>
          <p:nvPr/>
        </p:nvSpPr>
        <p:spPr>
          <a:xfrm>
            <a:off x="6659880" y="3749040"/>
            <a:ext cx="3779520" cy="161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D00C3-A0A1-E3E6-3860-1D5E84499D7C}"/>
              </a:ext>
            </a:extLst>
          </p:cNvPr>
          <p:cNvSpPr txBox="1"/>
          <p:nvPr/>
        </p:nvSpPr>
        <p:spPr>
          <a:xfrm>
            <a:off x="6273800" y="3347720"/>
            <a:ext cx="51612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Q_i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 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поток, покидающий площадку</a:t>
            </a:r>
          </a:p>
          <a:p>
            <a:r>
              <a:rPr lang="ru-RU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Q_дi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поток, </a:t>
            </a:r>
            <a:r>
              <a:rPr lang="ru-RU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испускамый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площадкой</a:t>
            </a:r>
          </a:p>
          <a:p>
            <a:r>
              <a:rPr lang="ru-RU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Beta_i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коэффициент отражения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Слагаемые в скобочках - поток из-за отражения потоков от других граней</a:t>
            </a:r>
          </a:p>
        </p:txBody>
      </p:sp>
    </p:spTree>
    <p:extLst>
      <p:ext uri="{BB962C8B-B14F-4D97-AF65-F5344CB8AC3E}">
        <p14:creationId xmlns:p14="http://schemas.microsoft.com/office/powerpoint/2010/main" val="166257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1230A-008A-15B6-9794-BD04EA9B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9464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Реализация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AA6A6C-AAF9-0E71-2E29-9E06DD31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818639"/>
            <a:ext cx="5151119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Расчет УК</a:t>
            </a:r>
          </a:p>
        </p:txBody>
      </p:sp>
      <p:pic>
        <p:nvPicPr>
          <p:cNvPr id="11" name="Объект 10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D441A99-A812-1885-9722-10D6CDE1F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00" y="2575973"/>
            <a:ext cx="5486399" cy="383965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58796474-7B20-6DE1-CC06-EB330E616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758" y="1818640"/>
            <a:ext cx="5151122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Решение системы</a:t>
            </a:r>
          </a:p>
        </p:txBody>
      </p:sp>
      <p:pic>
        <p:nvPicPr>
          <p:cNvPr id="10" name="Объект 9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17D9316-A49F-8D3A-41BF-6BD8F00701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4618" y="2580640"/>
            <a:ext cx="5492681" cy="3830320"/>
          </a:xfrm>
        </p:spPr>
      </p:pic>
    </p:spTree>
    <p:extLst>
      <p:ext uri="{BB962C8B-B14F-4D97-AF65-F5344CB8AC3E}">
        <p14:creationId xmlns:p14="http://schemas.microsoft.com/office/powerpoint/2010/main" val="5502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8FAA-1353-A848-96B5-950235A9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9BEDCF"/>
                </a:solidFill>
              </a:rPr>
              <a:t>Источники: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2CB87-017A-EF8F-B6F6-B123D984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Методы вакуумных систем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"; С.Б. Нестеров, Ю.К. Васильев, А.В. Андросов</a:t>
            </a:r>
          </a:p>
          <a:p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В.И. Иванов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"Молекулярная физика"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Т.А, Бушина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Л.Н. Розанов</a:t>
            </a:r>
          </a:p>
        </p:txBody>
      </p:sp>
    </p:spTree>
    <p:extLst>
      <p:ext uri="{BB962C8B-B14F-4D97-AF65-F5344CB8AC3E}">
        <p14:creationId xmlns:p14="http://schemas.microsoft.com/office/powerpoint/2010/main" val="64230477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PebbleVTI</vt:lpstr>
      <vt:lpstr>Расчет коэффициента Клаузинга для каналов прямоугольного сечения методом угловых коэффициентов</vt:lpstr>
      <vt:lpstr>Понятия вакуумной техники</vt:lpstr>
      <vt:lpstr>Метод угловых коэффициентов</vt:lpstr>
      <vt:lpstr>Постановка задачи</vt:lpstr>
      <vt:lpstr>Реализация</vt:lpstr>
      <vt:lpstr>Источники: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510</cp:revision>
  <dcterms:created xsi:type="dcterms:W3CDTF">2023-08-29T18:02:32Z</dcterms:created>
  <dcterms:modified xsi:type="dcterms:W3CDTF">2023-09-03T16:10:18Z</dcterms:modified>
</cp:coreProperties>
</file>