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74" r:id="rId4"/>
    <p:sldId id="258" r:id="rId5"/>
    <p:sldId id="273" r:id="rId6"/>
    <p:sldId id="260" r:id="rId7"/>
    <p:sldId id="261" r:id="rId8"/>
    <p:sldId id="259" r:id="rId9"/>
    <p:sldId id="262" r:id="rId10"/>
    <p:sldId id="263" r:id="rId11"/>
    <p:sldId id="265" r:id="rId12"/>
    <p:sldId id="268" r:id="rId13"/>
    <p:sldId id="266" r:id="rId14"/>
    <p:sldId id="267" r:id="rId15"/>
    <p:sldId id="269" r:id="rId16"/>
    <p:sldId id="270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3785-6865-9BC7-3B11-C555ABD4E253}" v="228" dt="2024-06-12T14:17:23.932"/>
    <p1510:client id="{CEAF4C0C-BA5A-4F44-87F9-275673BDDC28}" v="2127" dt="2024-06-12T18:12:54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CAAC0-67AC-4A7B-803D-8A88E35B2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34C4A-0312-40A7-A74F-91953A03F45D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Постановка задачи                                                                                                       3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7CC5E7-3DE9-4811-87AE-8C9819227C73}" type="parTrans" cxnId="{3C926959-73B8-4D9F-898C-0571216E6A7A}">
      <dgm:prSet/>
      <dgm:spPr/>
      <dgm:t>
        <a:bodyPr/>
        <a:lstStyle/>
        <a:p>
          <a:endParaRPr lang="en-US"/>
        </a:p>
      </dgm:t>
    </dgm:pt>
    <dgm:pt modelId="{8B0101B5-F9E6-480D-952F-E2FF8C050D34}" type="sibTrans" cxnId="{3C926959-73B8-4D9F-898C-0571216E6A7A}">
      <dgm:prSet/>
      <dgm:spPr/>
      <dgm:t>
        <a:bodyPr/>
        <a:lstStyle/>
        <a:p>
          <a:endParaRPr lang="en-US"/>
        </a:p>
      </dgm:t>
    </dgm:pt>
    <dgm:pt modelId="{FEC796DE-EF73-43B3-8E1C-1B0C26640208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Введение                                                                                                                       4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4780AF-EA6C-4AC6-988A-6F8B15B959CD}" type="parTrans" cxnId="{2EB8F997-96B2-481B-BC7B-B3A129A65F4B}">
      <dgm:prSet/>
      <dgm:spPr/>
      <dgm:t>
        <a:bodyPr/>
        <a:lstStyle/>
        <a:p>
          <a:endParaRPr lang="en-US"/>
        </a:p>
      </dgm:t>
    </dgm:pt>
    <dgm:pt modelId="{FA847224-A803-4A12-B4F3-D090ADE4A70E}" type="sibTrans" cxnId="{2EB8F997-96B2-481B-BC7B-B3A129A65F4B}">
      <dgm:prSet/>
      <dgm:spPr/>
      <dgm:t>
        <a:bodyPr/>
        <a:lstStyle/>
        <a:p>
          <a:endParaRPr lang="en-US"/>
        </a:p>
      </dgm:t>
    </dgm:pt>
    <dgm:pt modelId="{74606103-3404-436E-8AF8-9FF35BA09A1F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Методы расчета проводимости                                                                                   5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239B38-7F8C-48E3-BDED-22C6C4BFAEB3}" type="parTrans" cxnId="{69981B29-554C-42B8-A660-1B4B37C3FDDF}">
      <dgm:prSet/>
      <dgm:spPr/>
      <dgm:t>
        <a:bodyPr/>
        <a:lstStyle/>
        <a:p>
          <a:endParaRPr lang="en-US"/>
        </a:p>
      </dgm:t>
    </dgm:pt>
    <dgm:pt modelId="{1B40ED47-3D90-4D1B-B300-66ABDA765BC8}" type="sibTrans" cxnId="{69981B29-554C-42B8-A660-1B4B37C3FDDF}">
      <dgm:prSet/>
      <dgm:spPr/>
      <dgm:t>
        <a:bodyPr/>
        <a:lstStyle/>
        <a:p>
          <a:endParaRPr lang="en-US"/>
        </a:p>
      </dgm:t>
    </dgm:pt>
    <dgm:pt modelId="{AE740651-21C8-4A7A-8E27-9B07927D2685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Применение метода угловых коэффициентов                                                           6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68A69-1E5A-4F0B-8CB9-C69E76EDA983}" type="parTrans" cxnId="{6D551EE8-EC3B-43CC-B480-44202659B9F1}">
      <dgm:prSet/>
      <dgm:spPr/>
      <dgm:t>
        <a:bodyPr/>
        <a:lstStyle/>
        <a:p>
          <a:endParaRPr lang="en-US"/>
        </a:p>
      </dgm:t>
    </dgm:pt>
    <dgm:pt modelId="{B78C62E3-FB1B-4467-82D9-7160C77B420A}" type="sibTrans" cxnId="{6D551EE8-EC3B-43CC-B480-44202659B9F1}">
      <dgm:prSet/>
      <dgm:spPr/>
      <dgm:t>
        <a:bodyPr/>
        <a:lstStyle/>
        <a:p>
          <a:endParaRPr lang="en-US"/>
        </a:p>
      </dgm:t>
    </dgm:pt>
    <dgm:pt modelId="{AE6D5AB0-B5D6-4E1A-9527-A59133E61A3D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Расчеты коэффициента </a:t>
          </a:r>
          <a:r>
            <a:rPr lang="ru-RU" sz="2000" dirty="0" err="1">
              <a:latin typeface="Arial" panose="020B0604020202020204" pitchFamily="34" charset="0"/>
              <a:cs typeface="Arial" panose="020B0604020202020204" pitchFamily="34" charset="0"/>
            </a:rPr>
            <a:t>Клаузинга</a:t>
          </a:r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 цилиндрического трубопровода с помощью МУК                                                                                                                                9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C3D2A9-4E3C-424F-9162-3D1382480B4D}" type="parTrans" cxnId="{CE038F37-1EED-431F-9D24-99869E624391}">
      <dgm:prSet/>
      <dgm:spPr/>
      <dgm:t>
        <a:bodyPr/>
        <a:lstStyle/>
        <a:p>
          <a:endParaRPr lang="en-US"/>
        </a:p>
      </dgm:t>
    </dgm:pt>
    <dgm:pt modelId="{D4DF4211-D73F-4360-A79F-AE2A40D303A6}" type="sibTrans" cxnId="{CE038F37-1EED-431F-9D24-99869E624391}">
      <dgm:prSet/>
      <dgm:spPr/>
      <dgm:t>
        <a:bodyPr/>
        <a:lstStyle/>
        <a:p>
          <a:endParaRPr lang="en-US"/>
        </a:p>
      </dgm:t>
    </dgm:pt>
    <dgm:pt modelId="{BB7A2E3C-50AB-4A02-9721-CB8D01438341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Практическая часть                                                                                                     11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E9DD3D-25DA-4973-9CBD-9321A25BDE5F}" type="parTrans" cxnId="{68627E79-8257-43AF-82D7-2E7BA1F249FF}">
      <dgm:prSet/>
      <dgm:spPr/>
      <dgm:t>
        <a:bodyPr/>
        <a:lstStyle/>
        <a:p>
          <a:endParaRPr lang="en-US"/>
        </a:p>
      </dgm:t>
    </dgm:pt>
    <dgm:pt modelId="{1030859D-FEC6-45A3-A375-1600C9CC5928}" type="sibTrans" cxnId="{68627E79-8257-43AF-82D7-2E7BA1F249FF}">
      <dgm:prSet/>
      <dgm:spPr/>
      <dgm:t>
        <a:bodyPr/>
        <a:lstStyle/>
        <a:p>
          <a:endParaRPr lang="en-US"/>
        </a:p>
      </dgm:t>
    </dgm:pt>
    <dgm:pt modelId="{CCB50E22-0FF5-460C-B92D-D1774D214984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Обсуждение результатов                                                                                            15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8C7A41-3AE5-4919-8D63-E2AE4E86F3AC}" type="parTrans" cxnId="{95F07BD6-55E4-4673-AB37-35CA1E32F4FF}">
      <dgm:prSet/>
      <dgm:spPr/>
      <dgm:t>
        <a:bodyPr/>
        <a:lstStyle/>
        <a:p>
          <a:endParaRPr lang="en-US"/>
        </a:p>
      </dgm:t>
    </dgm:pt>
    <dgm:pt modelId="{BEB525D3-D9B4-450A-85F4-C281751F7D49}" type="sibTrans" cxnId="{95F07BD6-55E4-4673-AB37-35CA1E32F4FF}">
      <dgm:prSet/>
      <dgm:spPr/>
      <dgm:t>
        <a:bodyPr/>
        <a:lstStyle/>
        <a:p>
          <a:endParaRPr lang="en-US"/>
        </a:p>
      </dgm:t>
    </dgm:pt>
    <dgm:pt modelId="{A8A32776-38C2-4452-8E46-0E08952E3978}">
      <dgm:prSet custT="1"/>
      <dgm:spPr/>
      <dgm:t>
        <a:bodyPr/>
        <a:lstStyle/>
        <a:p>
          <a:r>
            <a:rPr lang="ru-RU" sz="2000" dirty="0">
              <a:latin typeface="Arial" panose="020B0604020202020204" pitchFamily="34" charset="0"/>
              <a:cs typeface="Arial" panose="020B0604020202020204" pitchFamily="34" charset="0"/>
            </a:rPr>
            <a:t>Заключение                                                                                                                 18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FBC784-8EC1-4B27-8DC9-998A76C1BEF2}" type="parTrans" cxnId="{91338463-E3C4-4CC8-850B-8331B24CAE14}">
      <dgm:prSet/>
      <dgm:spPr/>
      <dgm:t>
        <a:bodyPr/>
        <a:lstStyle/>
        <a:p>
          <a:endParaRPr lang="en-US"/>
        </a:p>
      </dgm:t>
    </dgm:pt>
    <dgm:pt modelId="{183E269A-4409-4AED-B5D3-A6508E036419}" type="sibTrans" cxnId="{91338463-E3C4-4CC8-850B-8331B24CAE14}">
      <dgm:prSet/>
      <dgm:spPr/>
      <dgm:t>
        <a:bodyPr/>
        <a:lstStyle/>
        <a:p>
          <a:endParaRPr lang="en-US"/>
        </a:p>
      </dgm:t>
    </dgm:pt>
    <dgm:pt modelId="{D20680B4-550D-4896-9704-057D345AD1AE}" type="pres">
      <dgm:prSet presAssocID="{149CAAC0-67AC-4A7B-803D-8A88E35B2409}" presName="linear" presStyleCnt="0">
        <dgm:presLayoutVars>
          <dgm:animLvl val="lvl"/>
          <dgm:resizeHandles val="exact"/>
        </dgm:presLayoutVars>
      </dgm:prSet>
      <dgm:spPr/>
    </dgm:pt>
    <dgm:pt modelId="{926FECA4-AD24-4882-918F-C384F190E11D}" type="pres">
      <dgm:prSet presAssocID="{5C634C4A-0312-40A7-A74F-91953A03F45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21F28C6-2AD0-40B7-AD86-A9604240F5B3}" type="pres">
      <dgm:prSet presAssocID="{8B0101B5-F9E6-480D-952F-E2FF8C050D34}" presName="spacer" presStyleCnt="0"/>
      <dgm:spPr/>
    </dgm:pt>
    <dgm:pt modelId="{169E7BF9-BAC3-4F79-A430-0F6E1F46A941}" type="pres">
      <dgm:prSet presAssocID="{FEC796DE-EF73-43B3-8E1C-1B0C2664020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134BE16-00E9-4A7E-8990-1370BF30DE9D}" type="pres">
      <dgm:prSet presAssocID="{FA847224-A803-4A12-B4F3-D090ADE4A70E}" presName="spacer" presStyleCnt="0"/>
      <dgm:spPr/>
    </dgm:pt>
    <dgm:pt modelId="{B45C384C-3436-4100-8948-B20EA7E87A49}" type="pres">
      <dgm:prSet presAssocID="{74606103-3404-436E-8AF8-9FF35BA09A1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643625E-DD2F-42C3-BBDB-363BDC7CECD9}" type="pres">
      <dgm:prSet presAssocID="{1B40ED47-3D90-4D1B-B300-66ABDA765BC8}" presName="spacer" presStyleCnt="0"/>
      <dgm:spPr/>
    </dgm:pt>
    <dgm:pt modelId="{55169BDB-2184-4E21-B0E3-3A6CEEB3574C}" type="pres">
      <dgm:prSet presAssocID="{AE740651-21C8-4A7A-8E27-9B07927D268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34F2337-14DB-42EB-B8F0-72FC60BD2D53}" type="pres">
      <dgm:prSet presAssocID="{B78C62E3-FB1B-4467-82D9-7160C77B420A}" presName="spacer" presStyleCnt="0"/>
      <dgm:spPr/>
    </dgm:pt>
    <dgm:pt modelId="{9A08D37E-BBD6-413B-8E56-5522C7D295D8}" type="pres">
      <dgm:prSet presAssocID="{AE6D5AB0-B5D6-4E1A-9527-A59133E61A3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601E617-A6A3-4843-A77C-64EB1D75D222}" type="pres">
      <dgm:prSet presAssocID="{D4DF4211-D73F-4360-A79F-AE2A40D303A6}" presName="spacer" presStyleCnt="0"/>
      <dgm:spPr/>
    </dgm:pt>
    <dgm:pt modelId="{2BC964F0-E24B-404C-AC2F-1979DBED0734}" type="pres">
      <dgm:prSet presAssocID="{BB7A2E3C-50AB-4A02-9721-CB8D0143834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A2236DD-A900-4346-A74E-5E5FB3C3B420}" type="pres">
      <dgm:prSet presAssocID="{1030859D-FEC6-45A3-A375-1600C9CC5928}" presName="spacer" presStyleCnt="0"/>
      <dgm:spPr/>
    </dgm:pt>
    <dgm:pt modelId="{13A52146-36E8-4603-9BC5-D06124830A82}" type="pres">
      <dgm:prSet presAssocID="{CCB50E22-0FF5-460C-B92D-D1774D21498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643A1EA-0B42-4AF7-934C-F18F3B02F0BA}" type="pres">
      <dgm:prSet presAssocID="{BEB525D3-D9B4-450A-85F4-C281751F7D49}" presName="spacer" presStyleCnt="0"/>
      <dgm:spPr/>
    </dgm:pt>
    <dgm:pt modelId="{9B3E5D36-89AC-4EAA-88EE-8B11036E893B}" type="pres">
      <dgm:prSet presAssocID="{A8A32776-38C2-4452-8E46-0E08952E397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9981B29-554C-42B8-A660-1B4B37C3FDDF}" srcId="{149CAAC0-67AC-4A7B-803D-8A88E35B2409}" destId="{74606103-3404-436E-8AF8-9FF35BA09A1F}" srcOrd="2" destOrd="0" parTransId="{E9239B38-7F8C-48E3-BDED-22C6C4BFAEB3}" sibTransId="{1B40ED47-3D90-4D1B-B300-66ABDA765BC8}"/>
    <dgm:cxn modelId="{CE038F37-1EED-431F-9D24-99869E624391}" srcId="{149CAAC0-67AC-4A7B-803D-8A88E35B2409}" destId="{AE6D5AB0-B5D6-4E1A-9527-A59133E61A3D}" srcOrd="4" destOrd="0" parTransId="{85C3D2A9-4E3C-424F-9162-3D1382480B4D}" sibTransId="{D4DF4211-D73F-4360-A79F-AE2A40D303A6}"/>
    <dgm:cxn modelId="{91338463-E3C4-4CC8-850B-8331B24CAE14}" srcId="{149CAAC0-67AC-4A7B-803D-8A88E35B2409}" destId="{A8A32776-38C2-4452-8E46-0E08952E3978}" srcOrd="7" destOrd="0" parTransId="{7AFBC784-8EC1-4B27-8DC9-998A76C1BEF2}" sibTransId="{183E269A-4409-4AED-B5D3-A6508E036419}"/>
    <dgm:cxn modelId="{3C926959-73B8-4D9F-898C-0571216E6A7A}" srcId="{149CAAC0-67AC-4A7B-803D-8A88E35B2409}" destId="{5C634C4A-0312-40A7-A74F-91953A03F45D}" srcOrd="0" destOrd="0" parTransId="{947CC5E7-3DE9-4811-87AE-8C9819227C73}" sibTransId="{8B0101B5-F9E6-480D-952F-E2FF8C050D34}"/>
    <dgm:cxn modelId="{68627E79-8257-43AF-82D7-2E7BA1F249FF}" srcId="{149CAAC0-67AC-4A7B-803D-8A88E35B2409}" destId="{BB7A2E3C-50AB-4A02-9721-CB8D01438341}" srcOrd="5" destOrd="0" parTransId="{BCE9DD3D-25DA-4973-9CBD-9321A25BDE5F}" sibTransId="{1030859D-FEC6-45A3-A375-1600C9CC5928}"/>
    <dgm:cxn modelId="{3E4D575A-6A10-48B4-B542-45C2708B6731}" type="presOf" srcId="{AE740651-21C8-4A7A-8E27-9B07927D2685}" destId="{55169BDB-2184-4E21-B0E3-3A6CEEB3574C}" srcOrd="0" destOrd="0" presId="urn:microsoft.com/office/officeart/2005/8/layout/vList2"/>
    <dgm:cxn modelId="{1EDC5A81-915F-42FA-AA5D-54587A15ADA0}" type="presOf" srcId="{5C634C4A-0312-40A7-A74F-91953A03F45D}" destId="{926FECA4-AD24-4882-918F-C384F190E11D}" srcOrd="0" destOrd="0" presId="urn:microsoft.com/office/officeart/2005/8/layout/vList2"/>
    <dgm:cxn modelId="{2EB8F997-96B2-481B-BC7B-B3A129A65F4B}" srcId="{149CAAC0-67AC-4A7B-803D-8A88E35B2409}" destId="{FEC796DE-EF73-43B3-8E1C-1B0C26640208}" srcOrd="1" destOrd="0" parTransId="{7D4780AF-EA6C-4AC6-988A-6F8B15B959CD}" sibTransId="{FA847224-A803-4A12-B4F3-D090ADE4A70E}"/>
    <dgm:cxn modelId="{C225A39E-F250-422C-A5FA-4924AE19C6FA}" type="presOf" srcId="{CCB50E22-0FF5-460C-B92D-D1774D214984}" destId="{13A52146-36E8-4603-9BC5-D06124830A82}" srcOrd="0" destOrd="0" presId="urn:microsoft.com/office/officeart/2005/8/layout/vList2"/>
    <dgm:cxn modelId="{669433A6-AE55-4C0A-9795-B988E1BB141C}" type="presOf" srcId="{BB7A2E3C-50AB-4A02-9721-CB8D01438341}" destId="{2BC964F0-E24B-404C-AC2F-1979DBED0734}" srcOrd="0" destOrd="0" presId="urn:microsoft.com/office/officeart/2005/8/layout/vList2"/>
    <dgm:cxn modelId="{EF3833AE-C5D7-4BAB-850F-836C756B45A9}" type="presOf" srcId="{A8A32776-38C2-4452-8E46-0E08952E3978}" destId="{9B3E5D36-89AC-4EAA-88EE-8B11036E893B}" srcOrd="0" destOrd="0" presId="urn:microsoft.com/office/officeart/2005/8/layout/vList2"/>
    <dgm:cxn modelId="{6F39CDAF-839A-4EB3-9B86-5D1C4A6A4B60}" type="presOf" srcId="{149CAAC0-67AC-4A7B-803D-8A88E35B2409}" destId="{D20680B4-550D-4896-9704-057D345AD1AE}" srcOrd="0" destOrd="0" presId="urn:microsoft.com/office/officeart/2005/8/layout/vList2"/>
    <dgm:cxn modelId="{95F07BD6-55E4-4673-AB37-35CA1E32F4FF}" srcId="{149CAAC0-67AC-4A7B-803D-8A88E35B2409}" destId="{CCB50E22-0FF5-460C-B92D-D1774D214984}" srcOrd="6" destOrd="0" parTransId="{478C7A41-3AE5-4919-8D63-E2AE4E86F3AC}" sibTransId="{BEB525D3-D9B4-450A-85F4-C281751F7D49}"/>
    <dgm:cxn modelId="{BCDEC0E1-E423-4F07-A10E-CC4B3837F789}" type="presOf" srcId="{FEC796DE-EF73-43B3-8E1C-1B0C26640208}" destId="{169E7BF9-BAC3-4F79-A430-0F6E1F46A941}" srcOrd="0" destOrd="0" presId="urn:microsoft.com/office/officeart/2005/8/layout/vList2"/>
    <dgm:cxn modelId="{96E2BBE3-D51C-47E6-AA39-5F3CDB29CC35}" type="presOf" srcId="{74606103-3404-436E-8AF8-9FF35BA09A1F}" destId="{B45C384C-3436-4100-8948-B20EA7E87A49}" srcOrd="0" destOrd="0" presId="urn:microsoft.com/office/officeart/2005/8/layout/vList2"/>
    <dgm:cxn modelId="{6D551EE8-EC3B-43CC-B480-44202659B9F1}" srcId="{149CAAC0-67AC-4A7B-803D-8A88E35B2409}" destId="{AE740651-21C8-4A7A-8E27-9B07927D2685}" srcOrd="3" destOrd="0" parTransId="{CB768A69-1E5A-4F0B-8CB9-C69E76EDA983}" sibTransId="{B78C62E3-FB1B-4467-82D9-7160C77B420A}"/>
    <dgm:cxn modelId="{00CA35EE-6069-4BE8-A885-84781414C5FC}" type="presOf" srcId="{AE6D5AB0-B5D6-4E1A-9527-A59133E61A3D}" destId="{9A08D37E-BBD6-413B-8E56-5522C7D295D8}" srcOrd="0" destOrd="0" presId="urn:microsoft.com/office/officeart/2005/8/layout/vList2"/>
    <dgm:cxn modelId="{C236ACAB-AD85-4CA8-B94B-7F206C368F3B}" type="presParOf" srcId="{D20680B4-550D-4896-9704-057D345AD1AE}" destId="{926FECA4-AD24-4882-918F-C384F190E11D}" srcOrd="0" destOrd="0" presId="urn:microsoft.com/office/officeart/2005/8/layout/vList2"/>
    <dgm:cxn modelId="{AEB4168B-D977-43E0-A517-D9F9F191B2ED}" type="presParOf" srcId="{D20680B4-550D-4896-9704-057D345AD1AE}" destId="{C21F28C6-2AD0-40B7-AD86-A9604240F5B3}" srcOrd="1" destOrd="0" presId="urn:microsoft.com/office/officeart/2005/8/layout/vList2"/>
    <dgm:cxn modelId="{CF4F438E-2C11-4FCC-BA90-0D66970D7F49}" type="presParOf" srcId="{D20680B4-550D-4896-9704-057D345AD1AE}" destId="{169E7BF9-BAC3-4F79-A430-0F6E1F46A941}" srcOrd="2" destOrd="0" presId="urn:microsoft.com/office/officeart/2005/8/layout/vList2"/>
    <dgm:cxn modelId="{7B94F250-757E-4832-A091-C68C94C45E19}" type="presParOf" srcId="{D20680B4-550D-4896-9704-057D345AD1AE}" destId="{0134BE16-00E9-4A7E-8990-1370BF30DE9D}" srcOrd="3" destOrd="0" presId="urn:microsoft.com/office/officeart/2005/8/layout/vList2"/>
    <dgm:cxn modelId="{5CF2DF82-8A88-4046-BBA4-EE4638DB3737}" type="presParOf" srcId="{D20680B4-550D-4896-9704-057D345AD1AE}" destId="{B45C384C-3436-4100-8948-B20EA7E87A49}" srcOrd="4" destOrd="0" presId="urn:microsoft.com/office/officeart/2005/8/layout/vList2"/>
    <dgm:cxn modelId="{83B5B433-602B-45E1-9A41-2020F8912CB2}" type="presParOf" srcId="{D20680B4-550D-4896-9704-057D345AD1AE}" destId="{E643625E-DD2F-42C3-BBDB-363BDC7CECD9}" srcOrd="5" destOrd="0" presId="urn:microsoft.com/office/officeart/2005/8/layout/vList2"/>
    <dgm:cxn modelId="{C39A943A-6DE9-4B0A-A4FC-B064F35CFAFA}" type="presParOf" srcId="{D20680B4-550D-4896-9704-057D345AD1AE}" destId="{55169BDB-2184-4E21-B0E3-3A6CEEB3574C}" srcOrd="6" destOrd="0" presId="urn:microsoft.com/office/officeart/2005/8/layout/vList2"/>
    <dgm:cxn modelId="{408D8C66-3417-4A30-A1B8-5E05A393A46B}" type="presParOf" srcId="{D20680B4-550D-4896-9704-057D345AD1AE}" destId="{434F2337-14DB-42EB-B8F0-72FC60BD2D53}" srcOrd="7" destOrd="0" presId="urn:microsoft.com/office/officeart/2005/8/layout/vList2"/>
    <dgm:cxn modelId="{FA76FB0C-41C2-4BA6-8FDE-DBB8606E1937}" type="presParOf" srcId="{D20680B4-550D-4896-9704-057D345AD1AE}" destId="{9A08D37E-BBD6-413B-8E56-5522C7D295D8}" srcOrd="8" destOrd="0" presId="urn:microsoft.com/office/officeart/2005/8/layout/vList2"/>
    <dgm:cxn modelId="{573696F8-ECAB-4D64-9636-7A476A65CB16}" type="presParOf" srcId="{D20680B4-550D-4896-9704-057D345AD1AE}" destId="{4601E617-A6A3-4843-A77C-64EB1D75D222}" srcOrd="9" destOrd="0" presId="urn:microsoft.com/office/officeart/2005/8/layout/vList2"/>
    <dgm:cxn modelId="{ED92E3F9-3FF0-4527-AF40-AA44CEC9CC43}" type="presParOf" srcId="{D20680B4-550D-4896-9704-057D345AD1AE}" destId="{2BC964F0-E24B-404C-AC2F-1979DBED0734}" srcOrd="10" destOrd="0" presId="urn:microsoft.com/office/officeart/2005/8/layout/vList2"/>
    <dgm:cxn modelId="{380CF5A0-36C6-4355-B95E-84695478997C}" type="presParOf" srcId="{D20680B4-550D-4896-9704-057D345AD1AE}" destId="{EA2236DD-A900-4346-A74E-5E5FB3C3B420}" srcOrd="11" destOrd="0" presId="urn:microsoft.com/office/officeart/2005/8/layout/vList2"/>
    <dgm:cxn modelId="{E0317599-3B26-4447-B39A-C509E2DEBC60}" type="presParOf" srcId="{D20680B4-550D-4896-9704-057D345AD1AE}" destId="{13A52146-36E8-4603-9BC5-D06124830A82}" srcOrd="12" destOrd="0" presId="urn:microsoft.com/office/officeart/2005/8/layout/vList2"/>
    <dgm:cxn modelId="{4D99494A-40A7-4920-8803-D6B803FDA18B}" type="presParOf" srcId="{D20680B4-550D-4896-9704-057D345AD1AE}" destId="{7643A1EA-0B42-4AF7-934C-F18F3B02F0BA}" srcOrd="13" destOrd="0" presId="urn:microsoft.com/office/officeart/2005/8/layout/vList2"/>
    <dgm:cxn modelId="{AD097C98-CD26-45CE-BE6A-D5FAE5251731}" type="presParOf" srcId="{D20680B4-550D-4896-9704-057D345AD1AE}" destId="{9B3E5D36-89AC-4EAA-88EE-8B11036E893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FECA4-AD24-4882-918F-C384F190E11D}">
      <dsp:nvSpPr>
        <dsp:cNvPr id="0" name=""/>
        <dsp:cNvSpPr/>
      </dsp:nvSpPr>
      <dsp:spPr>
        <a:xfrm>
          <a:off x="0" y="1886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Постановка задачи                                                                                                       3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30957"/>
        <a:ext cx="9898605" cy="537384"/>
      </dsp:txXfrm>
    </dsp:sp>
    <dsp:sp modelId="{169E7BF9-BAC3-4F79-A430-0F6E1F46A941}">
      <dsp:nvSpPr>
        <dsp:cNvPr id="0" name=""/>
        <dsp:cNvSpPr/>
      </dsp:nvSpPr>
      <dsp:spPr>
        <a:xfrm>
          <a:off x="0" y="611713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Введение                                                                                                                       4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640784"/>
        <a:ext cx="9898605" cy="537384"/>
      </dsp:txXfrm>
    </dsp:sp>
    <dsp:sp modelId="{B45C384C-3436-4100-8948-B20EA7E87A49}">
      <dsp:nvSpPr>
        <dsp:cNvPr id="0" name=""/>
        <dsp:cNvSpPr/>
      </dsp:nvSpPr>
      <dsp:spPr>
        <a:xfrm>
          <a:off x="0" y="1221541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Методы расчета проводимости                                                                                   5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1250612"/>
        <a:ext cx="9898605" cy="537384"/>
      </dsp:txXfrm>
    </dsp:sp>
    <dsp:sp modelId="{55169BDB-2184-4E21-B0E3-3A6CEEB3574C}">
      <dsp:nvSpPr>
        <dsp:cNvPr id="0" name=""/>
        <dsp:cNvSpPr/>
      </dsp:nvSpPr>
      <dsp:spPr>
        <a:xfrm>
          <a:off x="0" y="1831368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Применение метода угловых коэффициентов                                                           6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1860439"/>
        <a:ext cx="9898605" cy="537384"/>
      </dsp:txXfrm>
    </dsp:sp>
    <dsp:sp modelId="{9A08D37E-BBD6-413B-8E56-5522C7D295D8}">
      <dsp:nvSpPr>
        <dsp:cNvPr id="0" name=""/>
        <dsp:cNvSpPr/>
      </dsp:nvSpPr>
      <dsp:spPr>
        <a:xfrm>
          <a:off x="0" y="2441196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Расчеты коэффициента </a:t>
          </a:r>
          <a:r>
            <a:rPr lang="ru-RU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Клаузинга</a:t>
          </a: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 цилиндрического трубопровода с помощью МУК                                                                                                                                9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2470267"/>
        <a:ext cx="9898605" cy="537384"/>
      </dsp:txXfrm>
    </dsp:sp>
    <dsp:sp modelId="{2BC964F0-E24B-404C-AC2F-1979DBED0734}">
      <dsp:nvSpPr>
        <dsp:cNvPr id="0" name=""/>
        <dsp:cNvSpPr/>
      </dsp:nvSpPr>
      <dsp:spPr>
        <a:xfrm>
          <a:off x="0" y="3051023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Практическая часть                                                                                                     11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3080094"/>
        <a:ext cx="9898605" cy="537384"/>
      </dsp:txXfrm>
    </dsp:sp>
    <dsp:sp modelId="{13A52146-36E8-4603-9BC5-D06124830A82}">
      <dsp:nvSpPr>
        <dsp:cNvPr id="0" name=""/>
        <dsp:cNvSpPr/>
      </dsp:nvSpPr>
      <dsp:spPr>
        <a:xfrm>
          <a:off x="0" y="3660851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Обсуждение результатов                                                                                            15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3689922"/>
        <a:ext cx="9898605" cy="537384"/>
      </dsp:txXfrm>
    </dsp:sp>
    <dsp:sp modelId="{9B3E5D36-89AC-4EAA-88EE-8B11036E893B}">
      <dsp:nvSpPr>
        <dsp:cNvPr id="0" name=""/>
        <dsp:cNvSpPr/>
      </dsp:nvSpPr>
      <dsp:spPr>
        <a:xfrm>
          <a:off x="0" y="4270678"/>
          <a:ext cx="9956747" cy="595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Arial" panose="020B0604020202020204" pitchFamily="34" charset="0"/>
              <a:cs typeface="Arial" panose="020B0604020202020204" pitchFamily="34" charset="0"/>
            </a:rPr>
            <a:t>Заключение                                                                                                                 18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71" y="4299749"/>
        <a:ext cx="9898605" cy="537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990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268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567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142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8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552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667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35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950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80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5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ru-RU" sz="3400" dirty="0">
                <a:latin typeface="Arial"/>
                <a:ea typeface="+mj-lt"/>
                <a:cs typeface="+mj-lt"/>
              </a:rPr>
              <a:t>Расчет проводимости каналов вакуумной системы различных сечений методом угловых коэффициентов</a:t>
            </a:r>
            <a:endParaRPr lang="ru-RU" sz="3400" dirty="0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442" y="4541262"/>
            <a:ext cx="4662957" cy="18595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000" dirty="0">
                <a:solidFill>
                  <a:srgbClr val="FFFFFF"/>
                </a:solidFill>
                <a:latin typeface="Arial"/>
                <a:cs typeface="Arial"/>
              </a:rPr>
              <a:t>Расчетно-теоретическая лаборатория</a:t>
            </a:r>
          </a:p>
          <a:p>
            <a:pPr algn="l"/>
            <a:r>
              <a:rPr lang="ru-RU" sz="2000" dirty="0">
                <a:solidFill>
                  <a:srgbClr val="FFFFFF"/>
                </a:solidFill>
                <a:latin typeface="Arial"/>
                <a:cs typeface="Arial"/>
              </a:rPr>
              <a:t>студент: Павлович Егор</a:t>
            </a:r>
          </a:p>
          <a:p>
            <a:pPr algn="l"/>
            <a:r>
              <a:rPr lang="ru-RU" sz="2000" dirty="0">
                <a:solidFill>
                  <a:srgbClr val="FFFFFF"/>
                </a:solidFill>
                <a:latin typeface="Arial"/>
                <a:cs typeface="Arial"/>
              </a:rPr>
              <a:t>научный руководитель:</a:t>
            </a:r>
          </a:p>
          <a:p>
            <a:pPr algn="l"/>
            <a:r>
              <a:rPr lang="ru-RU" sz="2000" dirty="0">
                <a:solidFill>
                  <a:srgbClr val="FFFFFF"/>
                </a:solidFill>
                <a:latin typeface="Arial"/>
                <a:cs typeface="Arial"/>
              </a:rPr>
              <a:t>Длугач Евгения Дмитриевна</a:t>
            </a:r>
          </a:p>
        </p:txBody>
      </p:sp>
      <p:pic>
        <p:nvPicPr>
          <p:cNvPr id="16" name="Picture 3" descr="Изображение выглядит как логотип, символ, График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010678B5-0E7C-7FB3-5FD0-241FD183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" b="1046"/>
          <a:stretch/>
        </p:blipFill>
        <p:spPr>
          <a:xfrm>
            <a:off x="7445700" y="921715"/>
            <a:ext cx="4158597" cy="468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4F2E-684F-DC2E-86AF-99C074E3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8" y="-13643"/>
            <a:ext cx="9956747" cy="104099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7A85B60D-0ABE-50A9-89E9-CAA2A78D3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47" y="1461913"/>
            <a:ext cx="4657725" cy="2552700"/>
          </a:xfr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1C81467-642C-CEF2-F93C-C4E94563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ABBA5-C99C-8D41-4AC8-540F9C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5846D-7B36-8CB8-E0A6-A753A94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B0FE8-3C94-C7D4-1D66-96D3C1E1F54F}"/>
              </a:ext>
            </a:extLst>
          </p:cNvPr>
          <p:cNvSpPr txBox="1"/>
          <p:nvPr/>
        </p:nvSpPr>
        <p:spPr>
          <a:xfrm>
            <a:off x="7251947" y="4014613"/>
            <a:ext cx="460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Рис.3 Модель цилиндрического трубопровода с разбиением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96FDB-29A9-3253-11EE-9018BE06C35F}"/>
                  </a:ext>
                </a:extLst>
              </p:cNvPr>
              <p:cNvSpPr txBox="1"/>
              <p:nvPr/>
            </p:nvSpPr>
            <p:spPr>
              <a:xfrm>
                <a:off x="340137" y="1461913"/>
                <a:ext cx="5834240" cy="20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Запишем </a:t>
                </a:r>
                <a:r>
                  <a:rPr lang="ru-RU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уравнение 2 для каждой поверхности</a:t>
                </a:r>
                <a:endParaRPr lang="en-US" sz="2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96FDB-29A9-3253-11EE-9018BE06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1461913"/>
                <a:ext cx="5834240" cy="2005357"/>
              </a:xfrm>
              <a:prstGeom prst="rect">
                <a:avLst/>
              </a:prstGeom>
              <a:blipFill>
                <a:blip r:embed="rId3"/>
                <a:stretch>
                  <a:fillRect l="-1358" t="-1824" b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8D11C-D2DD-366D-EA5A-F21034266AFA}"/>
                  </a:ext>
                </a:extLst>
              </p:cNvPr>
              <p:cNvSpPr txBox="1"/>
              <p:nvPr/>
            </p:nvSpPr>
            <p:spPr>
              <a:xfrm>
                <a:off x="340137" y="4014613"/>
                <a:ext cx="5834240" cy="91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8D11C-D2DD-366D-EA5A-F2103426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4014613"/>
                <a:ext cx="5834240" cy="916276"/>
              </a:xfrm>
              <a:prstGeom prst="rect">
                <a:avLst/>
              </a:prstGeom>
              <a:blipFill>
                <a:blip r:embed="rId4"/>
                <a:stretch>
                  <a:fillRect l="-627" b="-4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0E588A-0A16-5CA6-216E-23456C20F185}"/>
                  </a:ext>
                </a:extLst>
              </p:cNvPr>
              <p:cNvSpPr txBox="1"/>
              <p:nvPr/>
            </p:nvSpPr>
            <p:spPr>
              <a:xfrm>
                <a:off x="7263863" y="4865361"/>
                <a:ext cx="4581772" cy="125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Кл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0E588A-0A16-5CA6-216E-23456C20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863" y="4865361"/>
                <a:ext cx="4581772" cy="1256306"/>
              </a:xfrm>
              <a:prstGeom prst="rect">
                <a:avLst/>
              </a:prstGeom>
              <a:blipFill>
                <a:blip r:embed="rId5"/>
                <a:stretch>
                  <a:fillRect l="-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195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C7649-9F19-D71D-C162-74640BE3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55" y="0"/>
            <a:ext cx="9956747" cy="1273206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часть</a:t>
            </a:r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CC2F79-6913-283C-8A10-770BA51C6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7428" r="9007"/>
          <a:stretch/>
        </p:blipFill>
        <p:spPr>
          <a:xfrm>
            <a:off x="1445623" y="1850930"/>
            <a:ext cx="9300754" cy="4070789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8598747-211F-DACD-5D2D-F06F5AE0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AD27E-87E0-79BB-5276-C7348672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EFBFC-B5BD-68E2-6AED-C7D50B7B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2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7CAC5-906E-84A0-3B9B-9F5C8F8C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0"/>
            <a:ext cx="9956747" cy="1438780"/>
          </a:xfrm>
        </p:spPr>
        <p:txBody>
          <a:bodyPr/>
          <a:lstStyle/>
          <a:p>
            <a:endParaRPr lang="ru-RU"/>
          </a:p>
        </p:txBody>
      </p:sp>
      <p:pic>
        <p:nvPicPr>
          <p:cNvPr id="8" name="Объект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BEC717B-7C06-F09A-9A80-4C7C8F0A46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 r="7357"/>
          <a:stretch/>
        </p:blipFill>
        <p:spPr>
          <a:xfrm>
            <a:off x="1926866" y="1438780"/>
            <a:ext cx="7768869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FE0203C-77CE-3AE5-9536-E017A13F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F69BD-0926-08BF-F0A3-3C72B03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D3E17-B2C8-72E0-CDAD-8384111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55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9FC9A-969D-D3E6-180C-AD79917D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0" y="0"/>
            <a:ext cx="9956747" cy="12906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2C66F5-77CD-CD4A-0491-2D7A0C6EF7B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 r="7036"/>
          <a:stretch/>
        </p:blipFill>
        <p:spPr>
          <a:xfrm>
            <a:off x="1698171" y="1987308"/>
            <a:ext cx="8795657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04ACE87-52C6-82D6-7E0B-88557151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EB91B-59A3-F25E-5761-57D082E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DEA5-6148-54A9-520A-E27E3B24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7B8F69-CBBE-2530-6A12-8376BAABBAC2}"/>
                  </a:ext>
                </a:extLst>
              </p:cNvPr>
              <p:cNvSpPr txBox="1"/>
              <p:nvPr/>
            </p:nvSpPr>
            <p:spPr>
              <a:xfrm>
                <a:off x="2209800" y="1388811"/>
                <a:ext cx="6827520" cy="59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Отклонение КК есть величина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</a:rPr>
                                  <m:t>расч</m:t>
                                </m:r>
                              </m:sup>
                            </m:sSup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</a:rPr>
                                  <m:t>теор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200" b="0" i="1" smtClean="0">
                                <a:latin typeface="Cambria Math" panose="02040503050406030204" pitchFamily="18" charset="0"/>
                              </a:rPr>
                              <m:t>теор</m:t>
                            </m:r>
                          </m:sup>
                        </m:sSup>
                      </m:den>
                    </m:f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7B8F69-CBBE-2530-6A12-8376BAABB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88811"/>
                <a:ext cx="6827520" cy="598497"/>
              </a:xfrm>
              <a:prstGeom prst="rect">
                <a:avLst/>
              </a:prstGeom>
              <a:blipFill>
                <a:blip r:embed="rId3"/>
                <a:stretch>
                  <a:fillRect l="-1161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615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729B6-9AE2-B63D-D40E-EBB2296F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5" y="8640"/>
            <a:ext cx="9956747" cy="14387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379DB1B-2C6E-4312-8B32-F54AB323A90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r="7277"/>
          <a:stretch/>
        </p:blipFill>
        <p:spPr>
          <a:xfrm>
            <a:off x="340135" y="1586236"/>
            <a:ext cx="5427618" cy="417881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1BB697B-13FF-742D-4FEF-56B1CF7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3D97-6A49-E466-00B0-409070ED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97454-4F28-2171-B240-526274AC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  <p:pic>
        <p:nvPicPr>
          <p:cNvPr id="10" name="Рисунок 9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9345EDE-DCFC-739A-53FD-C8E3BB30D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" r="7255"/>
          <a:stretch/>
        </p:blipFill>
        <p:spPr>
          <a:xfrm>
            <a:off x="6369820" y="1586236"/>
            <a:ext cx="5427618" cy="4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38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A778-2F1C-8836-A1C6-9BD6FBE3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0"/>
            <a:ext cx="9956747" cy="1212246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Обсуждение результатов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E3A46D-E114-626E-92DF-E2D6C4C85E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r="1292"/>
          <a:stretch/>
        </p:blipFill>
        <p:spPr>
          <a:xfrm>
            <a:off x="340137" y="1820203"/>
            <a:ext cx="5428800" cy="4179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9E746C6-A7F6-68B4-B739-61B81310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B03C5-CC2A-6CFA-666D-0282A4DC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D6563-366E-304D-C2C6-D9DB3E92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360153-1969-05CA-883F-A28A469A41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r="1292"/>
          <a:stretch/>
        </p:blipFill>
        <p:spPr>
          <a:xfrm>
            <a:off x="6404919" y="1820203"/>
            <a:ext cx="5428800" cy="41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89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A1974-8EE5-9C51-6F41-0A55271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0"/>
            <a:ext cx="9956747" cy="11251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65E185F-E101-7F41-3565-8FFD5E9E81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108" y="1601275"/>
            <a:ext cx="5801784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DA2D28D-FBC3-D512-B3C6-5F4AF5C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53CB8-DDE2-5878-402E-D759FD1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9A118-E6C8-FBB3-A6C6-5F03330A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73D84-AD97-DB5D-CB32-22027FFC3EA7}"/>
                  </a:ext>
                </a:extLst>
              </p:cNvPr>
              <p:cNvSpPr txBox="1"/>
              <p:nvPr/>
            </p:nvSpPr>
            <p:spPr>
              <a:xfrm>
                <a:off x="2836817" y="1132385"/>
                <a:ext cx="6518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 0.926,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 −0.237,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=0.013,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=0.202</m:t>
                      </m:r>
                    </m:oMath>
                  </m:oMathPara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73D84-AD97-DB5D-CB32-22027FFC3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17" y="1132385"/>
                <a:ext cx="6518366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7500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DD745-D2EE-3C4C-2DC0-9C85C608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85085-9BAA-B515-9762-0F9BCBA0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67E9B64-DC09-41C8-9DE3-DA74AF8D2F97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6/23/2024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4EE95-DF5C-5E9B-2B5D-6F5EB0C3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A218F-C758-3CBC-EEB5-5A78CD3C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7" name="Рисунок 16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0711E43-B268-7354-6B7B-4B09A92A1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" r="6629"/>
          <a:stretch/>
        </p:blipFill>
        <p:spPr>
          <a:xfrm>
            <a:off x="462463" y="1669554"/>
            <a:ext cx="5464215" cy="4218717"/>
          </a:xfrm>
          <a:prstGeom prst="rect">
            <a:avLst/>
          </a:prstGeom>
        </p:spPr>
      </p:pic>
      <p:pic>
        <p:nvPicPr>
          <p:cNvPr id="21" name="Объект 20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CB7DCAD-348F-6116-C515-40ACCC65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" t="3916" r="3833" b="-868"/>
          <a:stretch/>
        </p:blipFill>
        <p:spPr>
          <a:xfrm>
            <a:off x="6265322" y="1669553"/>
            <a:ext cx="5464215" cy="4218717"/>
          </a:xfrm>
        </p:spPr>
      </p:pic>
    </p:spTree>
    <p:extLst>
      <p:ext uri="{BB962C8B-B14F-4D97-AF65-F5344CB8AC3E}">
        <p14:creationId xmlns:p14="http://schemas.microsoft.com/office/powerpoint/2010/main" val="283538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2DD96-C8BD-42FF-4650-AD8DA92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81" y="0"/>
            <a:ext cx="9956747" cy="1194828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89F32C-7EEA-8531-1F25-C6562737D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81" y="1576251"/>
                <a:ext cx="11045669" cy="50377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В процессе выполнения данной работы была разработана программа расчета коэффициента </a:t>
                </a:r>
                <a:r>
                  <a:rPr lang="ru-RU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Клаузинга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для цилиндрического трубопровода.  Анализ ее вычислительной сложности показал, что расчета быстрее, чем у ММК.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Было показано, что метод дает хорошую точность (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1% 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и асимптотически верен при использовании дополнительного разбиения и при условии, накладывающем ограничение на число колец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в этом разбиении. Так, число колец должно быть величиной порядка относительной длины канала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ru-RU" sz="240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Далее предлагается верифицировать метод на других простых</a:t>
                </a:r>
                <a:br>
                  <a:rPr lang="ru-RU" sz="240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40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геометриях и разработать общий алгоритм для каналов любых сечений.</a:t>
                </a:r>
              </a:p>
              <a:p>
                <a:pPr marL="0" indent="0">
                  <a:buNone/>
                </a:pPr>
                <a:br>
                  <a:rPr lang="ru-RU" sz="1600" b="0" i="0" dirty="0">
                    <a:solidFill>
                      <a:srgbClr val="495365"/>
                    </a:solidFill>
                    <a:effectLst/>
                    <a:highlight>
                      <a:srgbClr val="FFFFFF"/>
                    </a:highlight>
                    <a:latin typeface="Lato" panose="020F0502020204030204" pitchFamily="34" charset="0"/>
                  </a:rPr>
                </a:b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89F32C-7EEA-8531-1F25-C6562737D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81" y="1576251"/>
                <a:ext cx="11045669" cy="5037797"/>
              </a:xfrm>
              <a:blipFill>
                <a:blip r:embed="rId2"/>
                <a:stretch>
                  <a:fillRect l="-883" t="-1574" r="-1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C1E387B8-0036-8683-7787-70C63C6A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AD85A-C345-86C5-4C64-B89B733F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1CCB3-150C-9BB2-3074-8B685B9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969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3F7CD-1DFC-3C5C-C864-9290AD54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0" y="0"/>
            <a:ext cx="9956747" cy="1064200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/>
                <a:cs typeface="Arial"/>
              </a:rPr>
              <a:t>Содержание</a:t>
            </a:r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8468F767-0609-3794-2348-CA11A1BA6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876925"/>
              </p:ext>
            </p:extLst>
          </p:nvPr>
        </p:nvGraphicFramePr>
        <p:xfrm>
          <a:off x="324580" y="1488259"/>
          <a:ext cx="9956747" cy="486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A56A7C1B-7033-086B-9C56-3628E290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963DA-731B-3CF7-B982-46C5779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51257-BFD6-C6ED-23C0-6E6EE6F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401CE-44EA-EB7B-ADC8-E5902626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BC5AF-FEDF-EA5D-997D-B9CA0E37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Вакуумная система и ее проводимость</a:t>
            </a:r>
          </a:p>
          <a:p>
            <a:r>
              <a:rPr lang="ru-RU" dirty="0"/>
              <a:t>Свободномолекулярный режим течения газа</a:t>
            </a:r>
          </a:p>
          <a:p>
            <a:r>
              <a:rPr lang="ru-RU" dirty="0"/>
              <a:t>Отсутствие отечественных аналогов </a:t>
            </a:r>
            <a:r>
              <a:rPr lang="en-US" dirty="0"/>
              <a:t>[2]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94557-6025-53DE-637C-DD9FDAC0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43272-B635-9482-5971-16BE9A2B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3006" y="6356350"/>
            <a:ext cx="9194074" cy="365125"/>
          </a:xfrm>
        </p:spPr>
        <p:txBody>
          <a:bodyPr/>
          <a:lstStyle/>
          <a:p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it-IT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Sartori, P. Veltri. AVOCADO: A numerical code to calculate gas pressure distribution, Vacuum 90 (2013) 80-88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FC0A7-9FED-CD67-DF8B-AC72C2F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15D45-58CF-7C38-04E8-3750ACAD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8" y="0"/>
            <a:ext cx="9956747" cy="1200211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4156EA-0074-49CB-223E-100FB62C5C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319" y="1738625"/>
            <a:ext cx="4658400" cy="2552400"/>
          </a:xfr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47A63CE-B198-EA31-777B-95BD19B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2C50F-5754-1AA2-0CFF-C471560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064D3-8A5C-94D9-28C1-E06E2FCE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40516-483A-0C9E-77C6-B4A79F930B40}"/>
              </a:ext>
            </a:extLst>
          </p:cNvPr>
          <p:cNvSpPr txBox="1"/>
          <p:nvPr/>
        </p:nvSpPr>
        <p:spPr>
          <a:xfrm>
            <a:off x="7175319" y="4285478"/>
            <a:ext cx="46584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Arial"/>
                <a:cs typeface="Arial"/>
              </a:rPr>
              <a:t>Рис.1 Распределение Максвелла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12420-E002-A973-F012-E50BA754FC11}"/>
                  </a:ext>
                </a:extLst>
              </p:cNvPr>
              <p:cNvSpPr txBox="1"/>
              <p:nvPr/>
            </p:nvSpPr>
            <p:spPr>
              <a:xfrm>
                <a:off x="722018" y="2114579"/>
                <a:ext cx="3894749" cy="90024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𝑁𝑐𝑜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ω</m:t>
                      </m:r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12420-E002-A973-F012-E50BA754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8" y="2114579"/>
                <a:ext cx="3894749" cy="900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B455FD-F943-0655-87A7-A2DBB1A9764F}"/>
                  </a:ext>
                </a:extLst>
              </p:cNvPr>
              <p:cNvSpPr txBox="1"/>
              <p:nvPr/>
            </p:nvSpPr>
            <p:spPr>
              <a:xfrm>
                <a:off x="722017" y="3152305"/>
                <a:ext cx="3894748" cy="14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B455FD-F943-0655-87A7-A2DBB1A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7" y="3152305"/>
                <a:ext cx="3894748" cy="14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467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BCDCA-9BF8-6171-44B4-A626A786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66" y="18255"/>
            <a:ext cx="10515600" cy="1325563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расчета проводимости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E5FF6B-39D7-E5D2-294F-AEF4F3DB5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Аналитические методы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Дэшману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Кнудсену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Клаузингу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вых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вх</m:t>
                        </m:r>
                      </m:sub>
                    </m:sSub>
                  </m:oMath>
                </a14:m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(1)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E5FF6B-39D7-E5D2-294F-AEF4F3DB5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FECF352-B966-D3DE-8395-D88BEFC2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493C-12CB-528A-5658-2D9E7591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339D-5651-2FA0-A739-0D46E4E8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96A19-6476-3616-9377-99027AE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5" y="0"/>
            <a:ext cx="9956747" cy="1203537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Применение МУК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E1A05-7018-1210-CBD1-F26CC3CC7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465" y="1345898"/>
                <a:ext cx="9956747" cy="486809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(2)</a:t>
                </a:r>
              </a:p>
              <a:p>
                <a:pPr marL="0" indent="0" algn="ctr">
                  <a:buNone/>
                </a:pPr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[1]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Угловые коэффициенты обладают 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следующими свойствами:</a:t>
                </a: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Замкнутости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Взаимности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Аддитивности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E1A05-7018-1210-CBD1-F26CC3CC7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465" y="1345898"/>
                <a:ext cx="9956747" cy="4868091"/>
              </a:xfrm>
              <a:blipFill>
                <a:blip r:embed="rId2"/>
                <a:stretch>
                  <a:fillRect l="-919" t="-1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37C9F2E-56AB-9DDB-DFEB-AB6C530E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139AE-FF6C-FC13-FB14-579899A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1132" y="6356350"/>
            <a:ext cx="7149737" cy="365125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Нестеров С.Б., Васильев Ю.К., Андросов А.В. Методы расчета вакуумных систем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0AFBD-4663-1C82-E3F0-3FFC5AF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8" name="Рисунок 7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1BE70F22-6110-5B4F-3C40-4F041A0B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69" y="1345898"/>
            <a:ext cx="3455031" cy="2810900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D49E7-76A7-445A-33BF-ACC210A49ACA}"/>
              </a:ext>
            </a:extLst>
          </p:cNvPr>
          <p:cNvSpPr txBox="1"/>
          <p:nvPr/>
        </p:nvSpPr>
        <p:spPr>
          <a:xfrm>
            <a:off x="7994468" y="4156798"/>
            <a:ext cx="345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Рис.2 Расчет элементарного УК</a:t>
            </a:r>
          </a:p>
        </p:txBody>
      </p:sp>
    </p:spTree>
    <p:extLst>
      <p:ext uri="{BB962C8B-B14F-4D97-AF65-F5344CB8AC3E}">
        <p14:creationId xmlns:p14="http://schemas.microsoft.com/office/powerpoint/2010/main" val="12105277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6EB5-3F2E-33BF-8355-7EBCB7A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47D3768-F14D-A455-5333-FF5BDDE408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3981582"/>
                  </p:ext>
                </p:extLst>
              </p:nvPr>
            </p:nvGraphicFramePr>
            <p:xfrm>
              <a:off x="527301" y="638458"/>
              <a:ext cx="11137397" cy="5558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6169">
                      <a:extLst>
                        <a:ext uri="{9D8B030D-6E8A-4147-A177-3AD203B41FA5}">
                          <a16:colId xmlns:a16="http://schemas.microsoft.com/office/drawing/2014/main" val="4212898818"/>
                        </a:ext>
                      </a:extLst>
                    </a:gridCol>
                    <a:gridCol w="6051228">
                      <a:extLst>
                        <a:ext uri="{9D8B030D-6E8A-4147-A177-3AD203B41FA5}">
                          <a16:colId xmlns:a16="http://schemas.microsoft.com/office/drawing/2014/main" val="2177853673"/>
                        </a:ext>
                      </a:extLst>
                    </a:gridCol>
                  </a:tblGrid>
                  <a:tr h="4093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Положение поверхностей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Расчетная 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090787"/>
                      </a:ext>
                    </a:extLst>
                  </a:tr>
                  <a:tr h="148521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𝑎𝑏𝑐𝑜𝑠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286155"/>
                      </a:ext>
                    </a:extLst>
                  </a:tr>
                  <a:tr h="1472403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2647164"/>
                      </a:ext>
                    </a:extLst>
                  </a:tr>
                  <a:tr h="214370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(3)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312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47D3768-F14D-A455-5333-FF5BDDE408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3981582"/>
                  </p:ext>
                </p:extLst>
              </p:nvPr>
            </p:nvGraphicFramePr>
            <p:xfrm>
              <a:off x="527301" y="638458"/>
              <a:ext cx="11137397" cy="5558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6169">
                      <a:extLst>
                        <a:ext uri="{9D8B030D-6E8A-4147-A177-3AD203B41FA5}">
                          <a16:colId xmlns:a16="http://schemas.microsoft.com/office/drawing/2014/main" val="4212898818"/>
                        </a:ext>
                      </a:extLst>
                    </a:gridCol>
                    <a:gridCol w="6051228">
                      <a:extLst>
                        <a:ext uri="{9D8B030D-6E8A-4147-A177-3AD203B41FA5}">
                          <a16:colId xmlns:a16="http://schemas.microsoft.com/office/drawing/2014/main" val="21778536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Положение поверхностей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Расчетная 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090787"/>
                      </a:ext>
                    </a:extLst>
                  </a:tr>
                  <a:tr h="148521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33197" r="-403" b="-2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286155"/>
                      </a:ext>
                    </a:extLst>
                  </a:tr>
                  <a:tr h="1472403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134298" r="-403" b="-1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2647164"/>
                      </a:ext>
                    </a:extLst>
                  </a:tr>
                  <a:tr h="214370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161080" r="-403" b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2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8104029-7F7E-030B-F424-EBAEA36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D745B-9F9E-96BF-018F-0D8EC80B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557DB-8F6A-2801-C97F-E53E5F8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pic>
        <p:nvPicPr>
          <p:cNvPr id="9" name="Рисунок 8" descr="Изображение выглядит как зарисовка, линия, рисуно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CA4A639-D92B-569E-4271-5DC17A5F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8" y="1075707"/>
            <a:ext cx="3352798" cy="135076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Прямоугольник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EE3EA8F-B5ED-C74F-041D-243A983B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7" y="2585839"/>
            <a:ext cx="3352799" cy="135076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рисунок, круг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F7B6C860-6417-D964-D5AA-C2186896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7" y="4074694"/>
            <a:ext cx="3352799" cy="1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56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E2942-59BB-D045-779D-9A5CF9A8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45" y="8453"/>
            <a:ext cx="9956747" cy="601148"/>
          </a:xfrm>
        </p:spPr>
        <p:txBody>
          <a:bodyPr>
            <a:normAutofit fontScale="90000"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5E6D49F-EF2A-88D4-495B-0C626098F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739942"/>
              </p:ext>
            </p:extLst>
          </p:nvPr>
        </p:nvGraphicFramePr>
        <p:xfrm>
          <a:off x="1284512" y="1770438"/>
          <a:ext cx="9622971" cy="421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88">
                  <a:extLst>
                    <a:ext uri="{9D8B030D-6E8A-4147-A177-3AD203B41FA5}">
                      <a16:colId xmlns:a16="http://schemas.microsoft.com/office/drawing/2014/main" val="1261478547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1959784787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236649546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363559154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2046277155"/>
                    </a:ext>
                  </a:extLst>
                </a:gridCol>
                <a:gridCol w="1211064">
                  <a:extLst>
                    <a:ext uri="{9D8B030D-6E8A-4147-A177-3AD203B41FA5}">
                      <a16:colId xmlns:a16="http://schemas.microsoft.com/office/drawing/2014/main" val="550951462"/>
                    </a:ext>
                  </a:extLst>
                </a:gridCol>
                <a:gridCol w="1208776">
                  <a:extLst>
                    <a:ext uri="{9D8B030D-6E8A-4147-A177-3AD203B41FA5}">
                      <a16:colId xmlns:a16="http://schemas.microsoft.com/office/drawing/2014/main" val="3082029175"/>
                    </a:ext>
                  </a:extLst>
                </a:gridCol>
                <a:gridCol w="1168663">
                  <a:extLst>
                    <a:ext uri="{9D8B030D-6E8A-4147-A177-3AD203B41FA5}">
                      <a16:colId xmlns:a16="http://schemas.microsoft.com/office/drawing/2014/main" val="2532825727"/>
                    </a:ext>
                  </a:extLst>
                </a:gridCol>
              </a:tblGrid>
              <a:tr h="328561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1959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0,491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0,281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0,061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6292874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0,471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0,254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6044388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036163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0,771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0,436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0,213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2992609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0,421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0,197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868152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0,672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0,406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0,172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1999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0,393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3822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0,597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0,381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0,137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4259481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0,566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0,370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0129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0,538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0,514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0,315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47707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24E8B54E-AE31-3630-1920-248206AB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1CAC53-1011-8343-757B-61DC736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2913" y="6356350"/>
            <a:ext cx="6946175" cy="365125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В.И. Иванов, Е.В. Соколова. ВАКУУМНАЯ ТЕХНИКА. Лабораторный практикум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7A426-DF25-D74B-7618-47678CAC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9A256-3DEB-1CEB-2463-1814A78EF750}"/>
              </a:ext>
            </a:extLst>
          </p:cNvPr>
          <p:cNvSpPr txBox="1"/>
          <p:nvPr/>
        </p:nvSpPr>
        <p:spPr>
          <a:xfrm>
            <a:off x="1284512" y="918057"/>
            <a:ext cx="962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1. Коэффициент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Клаузинга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труб круглого сечения длиной l и диаметром d</a:t>
            </a:r>
          </a:p>
        </p:txBody>
      </p:sp>
    </p:spTree>
    <p:extLst>
      <p:ext uri="{BB962C8B-B14F-4D97-AF65-F5344CB8AC3E}">
        <p14:creationId xmlns:p14="http://schemas.microsoft.com/office/powerpoint/2010/main" val="23131283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4D0FE-A2C0-36D1-0919-127A2E7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6" y="0"/>
            <a:ext cx="9956747" cy="1677559"/>
          </a:xfrm>
          <a:ln w="57150"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ru-RU" sz="4400" dirty="0">
                <a:latin typeface="Arial"/>
                <a:ea typeface="+mn-lt"/>
                <a:cs typeface="+mn-lt"/>
              </a:rPr>
              <a:t>Расчеты коэффициента </a:t>
            </a:r>
            <a:r>
              <a:rPr lang="ru-RU" sz="4400" dirty="0" err="1">
                <a:latin typeface="Arial"/>
                <a:ea typeface="+mn-lt"/>
                <a:cs typeface="+mn-lt"/>
              </a:rPr>
              <a:t>Клаузинга</a:t>
            </a:r>
            <a:r>
              <a:rPr lang="ru-RU" sz="4400" dirty="0">
                <a:latin typeface="Arial"/>
                <a:ea typeface="+mn-lt"/>
                <a:cs typeface="+mn-lt"/>
              </a:rPr>
              <a:t> цилиндрического трубопровода с помощью МУК</a:t>
            </a:r>
            <a:endParaRPr lang="ru-RU" dirty="0"/>
          </a:p>
        </p:txBody>
      </p:sp>
      <p:pic>
        <p:nvPicPr>
          <p:cNvPr id="8" name="Объект 7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659B08AC-FDC8-B52F-CB49-D29B9F196E4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47" y="2058982"/>
            <a:ext cx="4658400" cy="2552700"/>
          </a:xfr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36B6739-23FC-829B-7816-4A4A85AC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0007B4-B8B3-C1E9-0BAE-EA05E3D2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8EBB5-6213-39DE-D282-BCCBDD11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22C69-6519-1409-3540-6765EEFA5041}"/>
                  </a:ext>
                </a:extLst>
              </p:cNvPr>
              <p:cNvSpPr txBox="1"/>
              <p:nvPr/>
            </p:nvSpPr>
            <p:spPr>
              <a:xfrm>
                <a:off x="340137" y="2038672"/>
                <a:ext cx="5895200" cy="1875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2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Запишем </a:t>
                </a:r>
                <a:r>
                  <a:rPr lang="ru-RU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уравнение 2 для каждой поверхности</a:t>
                </a:r>
                <a:endParaRPr lang="en-US" sz="22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;</a:t>
                </a:r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22C69-6519-1409-3540-6765EEFA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2038672"/>
                <a:ext cx="5895200" cy="1875322"/>
              </a:xfrm>
              <a:prstGeom prst="rect">
                <a:avLst/>
              </a:prstGeom>
              <a:blipFill>
                <a:blip r:embed="rId3"/>
                <a:stretch>
                  <a:fillRect l="-1344" t="-1623" b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E0D597-28C4-C1AB-A41E-0A6E4ADEF101}"/>
              </a:ext>
            </a:extLst>
          </p:cNvPr>
          <p:cNvSpPr txBox="1"/>
          <p:nvPr/>
        </p:nvSpPr>
        <p:spPr>
          <a:xfrm>
            <a:off x="7127547" y="4611682"/>
            <a:ext cx="46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Рис.2 Модель цилиндрического трубопровода без разбиения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3B9A6-A426-E585-FA97-77F8574AAA1C}"/>
                  </a:ext>
                </a:extLst>
              </p:cNvPr>
              <p:cNvSpPr txBox="1"/>
              <p:nvPr/>
            </p:nvSpPr>
            <p:spPr>
              <a:xfrm>
                <a:off x="406053" y="4355523"/>
                <a:ext cx="5755864" cy="46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=0.586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3B9A6-A426-E585-FA97-77F857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3" y="4355523"/>
                <a:ext cx="5755864" cy="460960"/>
              </a:xfrm>
              <a:prstGeom prst="rect">
                <a:avLst/>
              </a:prstGeom>
              <a:blipFill>
                <a:blip r:embed="rId4"/>
                <a:stretch>
                  <a:fillRect l="-636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CA849-F85C-315B-D8CD-D52D0A294124}"/>
                  </a:ext>
                </a:extLst>
              </p:cNvPr>
              <p:cNvSpPr txBox="1"/>
              <p:nvPr/>
            </p:nvSpPr>
            <p:spPr>
              <a:xfrm>
                <a:off x="406053" y="5258013"/>
                <a:ext cx="5689947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≈0.59</m:t>
                    </m:r>
                  </m:oMath>
                </a14:m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эксп</m:t>
                        </m:r>
                      </m:sup>
                    </m:sSubSup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.51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1" dirty="0">
                                <a:latin typeface="Cambria Math" panose="02040503050406030204" pitchFamily="18" charset="0"/>
                              </a:rPr>
                              <m:t>Кл</m:t>
                            </m:r>
                          </m:sub>
                        </m:sSub>
                      </m:sub>
                    </m:sSub>
                    <m:r>
                      <a:rPr lang="ru-RU" sz="2200" i="1" dirty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CA849-F85C-315B-D8CD-D52D0A29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3" y="5258013"/>
                <a:ext cx="5689947" cy="615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496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715</Words>
  <Application>Microsoft Office PowerPoint</Application>
  <PresentationFormat>Широкоэкранный</PresentationFormat>
  <Paragraphs>204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Lato</vt:lpstr>
      <vt:lpstr>Office Theme</vt:lpstr>
      <vt:lpstr>Расчет проводимости каналов вакуумной системы различных сечений методом угловых коэффициентов</vt:lpstr>
      <vt:lpstr>Содержание</vt:lpstr>
      <vt:lpstr>Постановка задачи</vt:lpstr>
      <vt:lpstr>Введение</vt:lpstr>
      <vt:lpstr>Методы расчета проводимости</vt:lpstr>
      <vt:lpstr>Применение МУК</vt:lpstr>
      <vt:lpstr>Презентация PowerPoint</vt:lpstr>
      <vt:lpstr>Презентация PowerPoint</vt:lpstr>
      <vt:lpstr>Расчеты коэффициента Клаузинга цилиндрического трубопровода с помощью МУК</vt:lpstr>
      <vt:lpstr>Презентация PowerPoint</vt:lpstr>
      <vt:lpstr>Практическая часть</vt:lpstr>
      <vt:lpstr>Презентация PowerPoint</vt:lpstr>
      <vt:lpstr>Презентация PowerPoint</vt:lpstr>
      <vt:lpstr>Презентация PowerPoint</vt:lpstr>
      <vt:lpstr>Обсуждение результатов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Егор Павлович</cp:lastModifiedBy>
  <cp:revision>98</cp:revision>
  <dcterms:created xsi:type="dcterms:W3CDTF">2024-06-12T13:57:57Z</dcterms:created>
  <dcterms:modified xsi:type="dcterms:W3CDTF">2024-06-23T15:30:56Z</dcterms:modified>
</cp:coreProperties>
</file>