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74" r:id="rId5"/>
    <p:sldId id="273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3785-6865-9BC7-3B11-C555ABD4E253}" v="228" dt="2024-06-12T14:17:23.932"/>
    <p1510:client id="{CEAF4C0C-BA5A-4F44-87F9-275673BDDC28}" v="2127" dt="2024-06-12T18:12:54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990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26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567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142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8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552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667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35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950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80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5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873211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3600" dirty="0">
                <a:latin typeface="Arial"/>
                <a:ea typeface="+mj-lt"/>
                <a:cs typeface="+mj-lt"/>
              </a:rPr>
              <a:t>Расчет проводимости каналов вакуумной системы различных сечений </a:t>
            </a:r>
            <a:r>
              <a:rPr lang="ru-RU" sz="3400" dirty="0">
                <a:latin typeface="Arial"/>
                <a:ea typeface="+mj-lt"/>
                <a:cs typeface="+mj-lt"/>
              </a:rPr>
              <a:t>методом</a:t>
            </a:r>
            <a:r>
              <a:rPr lang="ru-RU" sz="3600" dirty="0">
                <a:latin typeface="Arial"/>
                <a:ea typeface="+mj-lt"/>
                <a:cs typeface="+mj-lt"/>
              </a:rPr>
              <a:t> угловых коэффициентов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8388" y="5094514"/>
            <a:ext cx="4873211" cy="1525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dirty="0">
                <a:latin typeface="Arial"/>
                <a:cs typeface="Arial"/>
              </a:rPr>
              <a:t>с</a:t>
            </a:r>
            <a:r>
              <a:rPr lang="ru-RU" sz="2400" dirty="0">
                <a:latin typeface="Arial"/>
                <a:cs typeface="Arial"/>
              </a:rPr>
              <a:t>тудент: Павлович Егор</a:t>
            </a:r>
          </a:p>
          <a:p>
            <a:pPr algn="l">
              <a:lnSpc>
                <a:spcPct val="110000"/>
              </a:lnSpc>
            </a:pPr>
            <a:r>
              <a:rPr lang="ru-RU" dirty="0">
                <a:latin typeface="Arial"/>
                <a:cs typeface="Arial"/>
              </a:rPr>
              <a:t>научный руководитель:</a:t>
            </a:r>
            <a:endParaRPr lang="ru-RU" sz="2400" dirty="0">
              <a:latin typeface="Arial"/>
              <a:cs typeface="Arial"/>
            </a:endParaRPr>
          </a:p>
          <a:p>
            <a:pPr algn="l">
              <a:lnSpc>
                <a:spcPct val="110000"/>
              </a:lnSpc>
            </a:pPr>
            <a:r>
              <a:rPr lang="ru-RU" sz="2400" dirty="0">
                <a:latin typeface="Arial"/>
                <a:cs typeface="Arial"/>
              </a:rPr>
              <a:t>Длугач Евгения Дмитриевна</a:t>
            </a:r>
          </a:p>
        </p:txBody>
      </p:sp>
      <p:pic>
        <p:nvPicPr>
          <p:cNvPr id="16" name="Picture 3" descr="Изображение выглядит как снимок экрана,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10678B5-0E7C-7FB3-5FD0-241FD183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7" r="24967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4F2E-684F-DC2E-86AF-99C074E3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60"/>
            <a:ext cx="9956747" cy="104099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7A85B60D-0ABE-50A9-89E9-CAA2A78D3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47" y="1461913"/>
            <a:ext cx="4657725" cy="25527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1C81467-642C-CEF2-F93C-C4E94563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ABBA5-C99C-8D41-4AC8-540F9C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5846D-7B36-8CB8-E0A6-A753A94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B0FE8-3C94-C7D4-1D66-96D3C1E1F54F}"/>
              </a:ext>
            </a:extLst>
          </p:cNvPr>
          <p:cNvSpPr txBox="1"/>
          <p:nvPr/>
        </p:nvSpPr>
        <p:spPr>
          <a:xfrm>
            <a:off x="7251947" y="4014613"/>
            <a:ext cx="460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Рис.3 Модель цилиндрического трубопровода с разбиением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96FDB-29A9-3253-11EE-9018BE06C35F}"/>
                  </a:ext>
                </a:extLst>
              </p:cNvPr>
              <p:cNvSpPr txBox="1"/>
              <p:nvPr/>
            </p:nvSpPr>
            <p:spPr>
              <a:xfrm>
                <a:off x="340137" y="1055955"/>
                <a:ext cx="5834240" cy="20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b="0" i="1" dirty="0">
                    <a:latin typeface="Cambria Math" panose="02040503050406030204" pitchFamily="18" charset="0"/>
                  </a:rPr>
                  <a:t>Запишем </a:t>
                </a:r>
                <a:r>
                  <a:rPr lang="ru-RU" sz="2200" i="1" dirty="0">
                    <a:latin typeface="Cambria Math" panose="02040503050406030204" pitchFamily="18" charset="0"/>
                  </a:rPr>
                  <a:t>уравнение 2 для каждой поверхности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96FDB-29A9-3253-11EE-9018BE06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1055955"/>
                <a:ext cx="5834240" cy="2005357"/>
              </a:xfrm>
              <a:prstGeom prst="rect">
                <a:avLst/>
              </a:prstGeom>
              <a:blipFill>
                <a:blip r:embed="rId3"/>
                <a:stretch>
                  <a:fillRect l="-1358" t="-2128" b="-1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8D11C-D2DD-366D-EA5A-F21034266AFA}"/>
                  </a:ext>
                </a:extLst>
              </p:cNvPr>
              <p:cNvSpPr txBox="1"/>
              <p:nvPr/>
            </p:nvSpPr>
            <p:spPr>
              <a:xfrm>
                <a:off x="334448" y="3277706"/>
                <a:ext cx="5834240" cy="91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8D11C-D2DD-366D-EA5A-F2103426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8" y="3277706"/>
                <a:ext cx="5834240" cy="916276"/>
              </a:xfrm>
              <a:prstGeom prst="rect">
                <a:avLst/>
              </a:prstGeom>
              <a:blipFill>
                <a:blip r:embed="rId4"/>
                <a:stretch>
                  <a:fillRect l="-627" b="-4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0D5A58-81D9-CF8E-2CC3-46023CC702F2}"/>
              </a:ext>
            </a:extLst>
          </p:cNvPr>
          <p:cNvSpPr txBox="1"/>
          <p:nvPr/>
        </p:nvSpPr>
        <p:spPr>
          <a:xfrm>
            <a:off x="334448" y="4660944"/>
            <a:ext cx="5761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0" i="1" dirty="0">
                <a:latin typeface="Cambria Math" panose="02040503050406030204" pitchFamily="18" charset="0"/>
              </a:rPr>
              <a:t>СЛУ после упрощения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0E588A-0A16-5CA6-216E-23456C20F185}"/>
                  </a:ext>
                </a:extLst>
              </p:cNvPr>
              <p:cNvSpPr txBox="1"/>
              <p:nvPr/>
            </p:nvSpPr>
            <p:spPr>
              <a:xfrm>
                <a:off x="7251947" y="5041176"/>
                <a:ext cx="4581772" cy="128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Кл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0E588A-0A16-5CA6-216E-23456C20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47" y="5041176"/>
                <a:ext cx="4581772" cy="1286571"/>
              </a:xfrm>
              <a:prstGeom prst="rect">
                <a:avLst/>
              </a:prstGeom>
              <a:blipFill>
                <a:blip r:embed="rId6"/>
                <a:stretch>
                  <a:fillRect l="-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195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C7649-9F19-D71D-C162-74640BE3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55" y="0"/>
            <a:ext cx="9956747" cy="1273206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CC2F79-6913-283C-8A10-770BA51C6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7428" r="9007"/>
          <a:stretch/>
        </p:blipFill>
        <p:spPr>
          <a:xfrm>
            <a:off x="1445623" y="1850930"/>
            <a:ext cx="9300754" cy="4070789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8598747-211F-DACD-5D2D-F06F5AE0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AD27E-87E0-79BB-5276-C7348672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EFBFC-B5BD-68E2-6AED-C7D50B7B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2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9FC9A-969D-D3E6-180C-AD79917D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0" y="0"/>
            <a:ext cx="9956747" cy="12906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2C66F5-77CD-CD4A-0491-2D7A0C6EF7B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 r="7036"/>
          <a:stretch/>
        </p:blipFill>
        <p:spPr>
          <a:xfrm>
            <a:off x="1698171" y="1987308"/>
            <a:ext cx="8795657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04ACE87-52C6-82D6-7E0B-88557151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EB91B-59A3-F25E-5761-57D082E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DEA5-6148-54A9-520A-E27E3B24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7B8F69-CBBE-2530-6A12-8376BAABBAC2}"/>
                  </a:ext>
                </a:extLst>
              </p:cNvPr>
              <p:cNvSpPr txBox="1"/>
              <p:nvPr/>
            </p:nvSpPr>
            <p:spPr>
              <a:xfrm>
                <a:off x="2209800" y="1388811"/>
                <a:ext cx="6827520" cy="59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/>
                  <a:t>Отклонение КК есть величина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</a:rPr>
                                  <m:t>расч</m:t>
                                </m:r>
                              </m:sup>
                            </m:sSup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</a:rPr>
                                  <m:t>теор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теор</m:t>
                            </m:r>
                          </m:sup>
                        </m:sSup>
                      </m:den>
                    </m:f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ru-RU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7B8F69-CBBE-2530-6A12-8376BAABB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88811"/>
                <a:ext cx="6827520" cy="598497"/>
              </a:xfrm>
              <a:prstGeom prst="rect">
                <a:avLst/>
              </a:prstGeom>
              <a:blipFill>
                <a:blip r:embed="rId3"/>
                <a:stretch>
                  <a:fillRect l="-1161" b="-9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615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729B6-9AE2-B63D-D40E-EBB2296F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5" y="8640"/>
            <a:ext cx="9956747" cy="14387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379DB1B-2C6E-4312-8B32-F54AB323A90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r="7277"/>
          <a:stretch/>
        </p:blipFill>
        <p:spPr>
          <a:xfrm>
            <a:off x="340135" y="1586236"/>
            <a:ext cx="5427618" cy="417881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1BB697B-13FF-742D-4FEF-56B1CF7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3D97-6A49-E466-00B0-409070ED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97454-4F28-2171-B240-526274AC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  <p:pic>
        <p:nvPicPr>
          <p:cNvPr id="10" name="Рисунок 9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9345EDE-DCFC-739A-53FD-C8E3BB30D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" r="7255"/>
          <a:stretch/>
        </p:blipFill>
        <p:spPr>
          <a:xfrm>
            <a:off x="6369820" y="1586236"/>
            <a:ext cx="5427618" cy="4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38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7CAC5-906E-84A0-3B9B-9F5C8F8C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0"/>
            <a:ext cx="9956747" cy="1438780"/>
          </a:xfrm>
        </p:spPr>
        <p:txBody>
          <a:bodyPr/>
          <a:lstStyle/>
          <a:p>
            <a:endParaRPr lang="ru-RU"/>
          </a:p>
        </p:txBody>
      </p:sp>
      <p:pic>
        <p:nvPicPr>
          <p:cNvPr id="8" name="Объект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BEC717B-7C06-F09A-9A80-4C7C8F0A46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 r="7357"/>
          <a:stretch/>
        </p:blipFill>
        <p:spPr>
          <a:xfrm>
            <a:off x="1926866" y="1438780"/>
            <a:ext cx="7768869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FE0203C-77CE-3AE5-9536-E017A13F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F69BD-0926-08BF-F0A3-3C72B03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D3E17-B2C8-72E0-CDAD-8384111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55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A778-2F1C-8836-A1C6-9BD6FBE3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0"/>
            <a:ext cx="9956747" cy="1212246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графиков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E3A46D-E114-626E-92DF-E2D6C4C85E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r="1292"/>
          <a:stretch/>
        </p:blipFill>
        <p:spPr>
          <a:xfrm>
            <a:off x="340137" y="1820203"/>
            <a:ext cx="5428800" cy="4179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9E746C6-A7F6-68B4-B739-61B81310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B03C5-CC2A-6CFA-666D-0282A4DC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D6563-366E-304D-C2C6-D9DB3E92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360153-1969-05CA-883F-A28A469A41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r="1292"/>
          <a:stretch/>
        </p:blipFill>
        <p:spPr>
          <a:xfrm>
            <a:off x="6404919" y="1820203"/>
            <a:ext cx="5428800" cy="41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89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A1974-8EE5-9C51-6F41-0A55271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0"/>
            <a:ext cx="9956747" cy="11251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65E185F-E101-7F41-3565-8FFD5E9E81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601275"/>
            <a:ext cx="5801784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DA2D28D-FBC3-D512-B3C6-5F4AF5C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53CB8-DDE2-5878-402E-D759FD1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9A118-E6C8-FBB3-A6C6-5F03330A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73D84-AD97-DB5D-CB32-22027FFC3EA7}"/>
                  </a:ext>
                </a:extLst>
              </p:cNvPr>
              <p:cNvSpPr txBox="1"/>
              <p:nvPr/>
            </p:nvSpPr>
            <p:spPr>
              <a:xfrm>
                <a:off x="2836817" y="1132385"/>
                <a:ext cx="6518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 0.926,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 −0.237,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=0.013,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=0.202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73D84-AD97-DB5D-CB32-22027FFC3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17" y="1132385"/>
                <a:ext cx="6518366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7500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2DD96-C8BD-42FF-4650-AD8DA92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81" y="0"/>
            <a:ext cx="9956747" cy="1194828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9F32C-7EEA-8531-1F25-C6562737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1" y="1576251"/>
            <a:ext cx="11045669" cy="5037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данной  работе была решена задача определения КК для цилиндрического трубопровода. Было показано, что такая задача успешно решается с помощью метода угловых коэффициентов.</a:t>
            </a:r>
            <a:r>
              <a:rPr lang="en-US" sz="2400" dirty="0"/>
              <a:t> </a:t>
            </a:r>
            <a:r>
              <a:rPr lang="ru-RU" sz="2400" dirty="0"/>
              <a:t>Анализ результатов показал, что метод дает хорошую точность и верное асимптотическое поведение.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387B8-0036-8683-7787-70C63C6A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AD85A-C345-86C5-4C64-B89B733F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1CCB3-150C-9BB2-3074-8B685B9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969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3F7CD-1DFC-3C5C-C864-9290AD54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0" y="0"/>
            <a:ext cx="9956747" cy="1064200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/>
                <a:cs typeface="Arial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2E849-7D9D-19F8-0BBF-A3A851B2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80" y="1488259"/>
            <a:ext cx="9956747" cy="48680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Введение                                      3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Постановка задачи                      4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Методы расчета                           5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Метод угловых коэффициентов 7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Расчеты коэффициента </a:t>
            </a:r>
            <a:r>
              <a:rPr lang="ru-RU" sz="2400" dirty="0" err="1">
                <a:latin typeface="Arial"/>
                <a:ea typeface="+mn-lt"/>
                <a:cs typeface="+mn-lt"/>
              </a:rPr>
              <a:t>Клаузинга</a:t>
            </a:r>
            <a:r>
              <a:rPr lang="ru-RU" sz="2400" dirty="0">
                <a:latin typeface="Arial"/>
                <a:ea typeface="+mn-lt"/>
                <a:cs typeface="+mn-lt"/>
              </a:rPr>
              <a:t> цилиндрического трубопровода с помощью МУК                           9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Экспериментальная часть          11</a:t>
            </a: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Анализ графиков                         15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Итоги                                            17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A7C1B-7033-086B-9C56-3628E290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963DA-731B-3CF7-B982-46C5779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51257-BFD6-C6ED-23C0-6E6EE6F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15D45-58CF-7C38-04E8-3750ACAD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8" y="0"/>
            <a:ext cx="9956747" cy="1200211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4156EA-0074-49CB-223E-100FB62C5C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319" y="1738625"/>
            <a:ext cx="4658400" cy="25524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47A63CE-B198-EA31-777B-95BD19B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2C50F-5754-1AA2-0CFF-C471560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064D3-8A5C-94D9-28C1-E06E2FCE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40516-483A-0C9E-77C6-B4A79F930B40}"/>
              </a:ext>
            </a:extLst>
          </p:cNvPr>
          <p:cNvSpPr txBox="1"/>
          <p:nvPr/>
        </p:nvSpPr>
        <p:spPr>
          <a:xfrm>
            <a:off x="7175319" y="4330518"/>
            <a:ext cx="46584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Arial"/>
                <a:cs typeface="Arial"/>
              </a:rPr>
              <a:t>Рис.1 Распределение Максвелла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12420-E002-A973-F012-E50BA754FC11}"/>
                  </a:ext>
                </a:extLst>
              </p:cNvPr>
              <p:cNvSpPr txBox="1"/>
              <p:nvPr/>
            </p:nvSpPr>
            <p:spPr>
              <a:xfrm>
                <a:off x="722018" y="2114579"/>
                <a:ext cx="3894749" cy="90024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𝑁𝑐𝑜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ω</m:t>
                      </m:r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12420-E002-A973-F012-E50BA754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8" y="2114579"/>
                <a:ext cx="3894749" cy="900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B455FD-F943-0655-87A7-A2DBB1A9764F}"/>
                  </a:ext>
                </a:extLst>
              </p:cNvPr>
              <p:cNvSpPr txBox="1"/>
              <p:nvPr/>
            </p:nvSpPr>
            <p:spPr>
              <a:xfrm>
                <a:off x="722017" y="3152305"/>
                <a:ext cx="3894748" cy="14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B455FD-F943-0655-87A7-A2DBB1A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7" y="3152305"/>
                <a:ext cx="3894748" cy="14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F654D-11A1-5ED0-F207-88AE4ACABB3B}"/>
                  </a:ext>
                </a:extLst>
              </p:cNvPr>
              <p:cNvSpPr txBox="1"/>
              <p:nvPr/>
            </p:nvSpPr>
            <p:spPr>
              <a:xfrm>
                <a:off x="722017" y="4754353"/>
                <a:ext cx="38947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вых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вх</m:t>
                        </m:r>
                      </m:sub>
                    </m:sSub>
                  </m:oMath>
                </a14:m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(1)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F654D-11A1-5ED0-F207-88AE4ACA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7" y="4754353"/>
                <a:ext cx="3894749" cy="800219"/>
              </a:xfrm>
              <a:prstGeom prst="rect">
                <a:avLst/>
              </a:prstGeom>
              <a:blipFill>
                <a:blip r:embed="rId5"/>
                <a:stretch>
                  <a:fillRect t="-8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467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401CE-44EA-EB7B-ADC8-E5902626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BC5AF-FEDF-EA5D-997D-B9CA0E37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94557-6025-53DE-637C-DD9FDAC0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43272-B635-9482-5971-16BE9A2B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FC0A7-9FED-CD67-DF8B-AC72C2F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BCDCA-9BF8-6171-44B4-A626A786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66" y="18255"/>
            <a:ext cx="10515600" cy="1325563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/>
              <a:t>Методы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5FF6B-39D7-E5D2-294F-AEF4F3DB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CF352-B966-D3DE-8395-D88BEFC2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493C-12CB-528A-5658-2D9E7591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339D-5651-2FA0-A739-0D46E4E8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E2942-59BB-D045-779D-9A5CF9A8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45" y="8452"/>
            <a:ext cx="9956747" cy="1219457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5E6D49F-EF2A-88D4-495B-0C626098F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5105"/>
              </p:ext>
            </p:extLst>
          </p:nvPr>
        </p:nvGraphicFramePr>
        <p:xfrm>
          <a:off x="1256319" y="1227909"/>
          <a:ext cx="9679360" cy="460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20">
                  <a:extLst>
                    <a:ext uri="{9D8B030D-6E8A-4147-A177-3AD203B41FA5}">
                      <a16:colId xmlns:a16="http://schemas.microsoft.com/office/drawing/2014/main" val="1261478547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1959784787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236649546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363559154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2046277155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550951462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082029175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2532825727"/>
                    </a:ext>
                  </a:extLst>
                </a:gridCol>
              </a:tblGrid>
              <a:tr h="32856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1959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0,4914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0,2807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0,0613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6292874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0,4711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0,2537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6044388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036163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0,7711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2992609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868152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0,4062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0,1719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1999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0,3931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3822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0,3809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0,1367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4259481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0,3695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0129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6483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0,3146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47707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0,3695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4612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24E8B54E-AE31-3630-1920-248206AB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1CAC53-1011-8343-757B-61DC736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9974" y="6356350"/>
            <a:ext cx="6072051" cy="36512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 </a:t>
            </a:r>
            <a:r>
              <a:rPr lang="ru-RU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В.И. Иванов, Е.В. Соколова. ВАКУУМНАЯ ТЕХНИКА. Лабораторный практикум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7A426-DF25-D74B-7618-47678CAC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83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96A19-6476-3616-9377-99027AE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5" y="0"/>
            <a:ext cx="9956747" cy="1203537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угловых коэффициентов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E1A05-7018-1210-CBD1-F26CC3CC7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465" y="1345898"/>
                <a:ext cx="9956747" cy="486809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(2)</a:t>
                </a:r>
              </a:p>
              <a:p>
                <a:pPr marL="0" indent="0" algn="ctr">
                  <a:buNone/>
                </a:pPr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[1]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Угловые коэффициенты обладают 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следующими свойствами:</a:t>
                </a: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Замкнутости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Взаимности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Аддитивности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E1A05-7018-1210-CBD1-F26CC3CC7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465" y="1345898"/>
                <a:ext cx="9956747" cy="4868091"/>
              </a:xfrm>
              <a:blipFill>
                <a:blip r:embed="rId2"/>
                <a:stretch>
                  <a:fillRect l="-919" t="-1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37C9F2E-56AB-9DDB-DFEB-AB6C530E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139AE-FF6C-FC13-FB14-579899A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1132" y="6356350"/>
            <a:ext cx="7149737" cy="365125"/>
          </a:xfrm>
        </p:spPr>
        <p:txBody>
          <a:bodyPr/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 </a:t>
            </a:r>
            <a:r>
              <a:rPr lang="ru-RU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Нестеров С.Б., Васильев Ю.К., Андросов А.В. Методы расчета вакуумных систем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0AFBD-4663-1C82-E3F0-3FFC5AF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1BE70F22-6110-5B4F-3C40-4F041A0B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69" y="1345898"/>
            <a:ext cx="3455031" cy="2810900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D49E7-76A7-445A-33BF-ACC210A49ACA}"/>
              </a:ext>
            </a:extLst>
          </p:cNvPr>
          <p:cNvSpPr txBox="1"/>
          <p:nvPr/>
        </p:nvSpPr>
        <p:spPr>
          <a:xfrm>
            <a:off x="7994468" y="4156798"/>
            <a:ext cx="345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Расчет элементарного УК</a:t>
            </a:r>
          </a:p>
        </p:txBody>
      </p:sp>
    </p:spTree>
    <p:extLst>
      <p:ext uri="{BB962C8B-B14F-4D97-AF65-F5344CB8AC3E}">
        <p14:creationId xmlns:p14="http://schemas.microsoft.com/office/powerpoint/2010/main" val="12105277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6EB5-3F2E-33BF-8355-7EBCB7A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47D3768-F14D-A455-5333-FF5BDDE408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7625471"/>
                  </p:ext>
                </p:extLst>
              </p:nvPr>
            </p:nvGraphicFramePr>
            <p:xfrm>
              <a:off x="527301" y="638458"/>
              <a:ext cx="11137397" cy="5558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6169">
                      <a:extLst>
                        <a:ext uri="{9D8B030D-6E8A-4147-A177-3AD203B41FA5}">
                          <a16:colId xmlns:a16="http://schemas.microsoft.com/office/drawing/2014/main" val="4212898818"/>
                        </a:ext>
                      </a:extLst>
                    </a:gridCol>
                    <a:gridCol w="6051228">
                      <a:extLst>
                        <a:ext uri="{9D8B030D-6E8A-4147-A177-3AD203B41FA5}">
                          <a16:colId xmlns:a16="http://schemas.microsoft.com/office/drawing/2014/main" val="2177853673"/>
                        </a:ext>
                      </a:extLst>
                    </a:gridCol>
                  </a:tblGrid>
                  <a:tr h="409303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Положение поверхностей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Расчетная 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090787"/>
                      </a:ext>
                    </a:extLst>
                  </a:tr>
                  <a:tr h="148521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𝑎𝑏𝑐𝑜𝑠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286155"/>
                      </a:ext>
                    </a:extLst>
                  </a:tr>
                  <a:tr h="1472403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2647164"/>
                      </a:ext>
                    </a:extLst>
                  </a:tr>
                  <a:tr h="214370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(3)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312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47D3768-F14D-A455-5333-FF5BDDE408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7625471"/>
                  </p:ext>
                </p:extLst>
              </p:nvPr>
            </p:nvGraphicFramePr>
            <p:xfrm>
              <a:off x="527301" y="638458"/>
              <a:ext cx="11137397" cy="5558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6169">
                      <a:extLst>
                        <a:ext uri="{9D8B030D-6E8A-4147-A177-3AD203B41FA5}">
                          <a16:colId xmlns:a16="http://schemas.microsoft.com/office/drawing/2014/main" val="4212898818"/>
                        </a:ext>
                      </a:extLst>
                    </a:gridCol>
                    <a:gridCol w="6051228">
                      <a:extLst>
                        <a:ext uri="{9D8B030D-6E8A-4147-A177-3AD203B41FA5}">
                          <a16:colId xmlns:a16="http://schemas.microsoft.com/office/drawing/2014/main" val="21778536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Положение поверхностей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Расчетная 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090787"/>
                      </a:ext>
                    </a:extLst>
                  </a:tr>
                  <a:tr h="148521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33607" r="-403" b="-2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286155"/>
                      </a:ext>
                    </a:extLst>
                  </a:tr>
                  <a:tr h="1472403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134711" r="-403" b="-1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2647164"/>
                      </a:ext>
                    </a:extLst>
                  </a:tr>
                  <a:tr h="214370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161364" r="-403" b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2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8104029-7F7E-030B-F424-EBAEA36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D745B-9F9E-96BF-018F-0D8EC80B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557DB-8F6A-2801-C97F-E53E5F8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  <p:pic>
        <p:nvPicPr>
          <p:cNvPr id="9" name="Рисунок 8" descr="Изображение выглядит как зарисовка, линия, рисуно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CA4A639-D92B-569E-4271-5DC17A5F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8" y="1075707"/>
            <a:ext cx="3352798" cy="135076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Прямоугольник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EE3EA8F-B5ED-C74F-041D-243A983B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7" y="2585839"/>
            <a:ext cx="3352799" cy="135076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рисунок, круг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F7B6C860-6417-D964-D5AA-C2186896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7" y="4074694"/>
            <a:ext cx="3352799" cy="1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5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4D0FE-A2C0-36D1-0919-127A2E7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6" y="0"/>
            <a:ext cx="9956747" cy="1677559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ru-RU" sz="4400" dirty="0">
                <a:latin typeface="Arial"/>
                <a:ea typeface="+mn-lt"/>
                <a:cs typeface="+mn-lt"/>
              </a:rPr>
              <a:t>Расчеты коэффициента </a:t>
            </a:r>
            <a:r>
              <a:rPr lang="ru-RU" sz="4400" dirty="0" err="1">
                <a:latin typeface="Arial"/>
                <a:ea typeface="+mn-lt"/>
                <a:cs typeface="+mn-lt"/>
              </a:rPr>
              <a:t>Клаузинга</a:t>
            </a:r>
            <a:r>
              <a:rPr lang="ru-RU" sz="4400" dirty="0">
                <a:latin typeface="Arial"/>
                <a:ea typeface="+mn-lt"/>
                <a:cs typeface="+mn-lt"/>
              </a:rPr>
              <a:t> цилиндрического трубопровода с помощью МУК</a:t>
            </a:r>
            <a:endParaRPr lang="ru-RU" dirty="0"/>
          </a:p>
        </p:txBody>
      </p:sp>
      <p:pic>
        <p:nvPicPr>
          <p:cNvPr id="8" name="Объект 7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659B08AC-FDC8-B52F-CB49-D29B9F196E4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47" y="2058982"/>
            <a:ext cx="4658400" cy="2552700"/>
          </a:xfr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36B6739-23FC-829B-7816-4A4A85AC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0007B4-B8B3-C1E9-0BAE-EA05E3D2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8EBB5-6213-39DE-D282-BCCBDD11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22C69-6519-1409-3540-6765EEFA5041}"/>
                  </a:ext>
                </a:extLst>
              </p:cNvPr>
              <p:cNvSpPr txBox="1"/>
              <p:nvPr/>
            </p:nvSpPr>
            <p:spPr>
              <a:xfrm>
                <a:off x="340137" y="2038672"/>
                <a:ext cx="5895200" cy="1875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200" b="0" i="1" dirty="0">
                    <a:latin typeface="Cambria Math" panose="02040503050406030204" pitchFamily="18" charset="0"/>
                  </a:rPr>
                  <a:t>Запишем </a:t>
                </a:r>
                <a:r>
                  <a:rPr lang="ru-RU" sz="2200" i="1" dirty="0">
                    <a:latin typeface="Cambria Math" panose="02040503050406030204" pitchFamily="18" charset="0"/>
                  </a:rPr>
                  <a:t>уравнение 2 для каждой поверхности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;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22C69-6519-1409-3540-6765EEFA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2038672"/>
                <a:ext cx="5895200" cy="1875322"/>
              </a:xfrm>
              <a:prstGeom prst="rect">
                <a:avLst/>
              </a:prstGeom>
              <a:blipFill>
                <a:blip r:embed="rId3"/>
                <a:stretch>
                  <a:fillRect l="-1344" t="-1948" b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E0D597-28C4-C1AB-A41E-0A6E4ADEF101}"/>
              </a:ext>
            </a:extLst>
          </p:cNvPr>
          <p:cNvSpPr txBox="1"/>
          <p:nvPr/>
        </p:nvSpPr>
        <p:spPr>
          <a:xfrm>
            <a:off x="7127547" y="4611682"/>
            <a:ext cx="46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Модель цилиндрического трубопровода без разбиения</a:t>
            </a:r>
            <a:r>
              <a:rPr lang="en-US" dirty="0"/>
              <a:t> [1]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3B9A6-A426-E585-FA97-77F8574AAA1C}"/>
                  </a:ext>
                </a:extLst>
              </p:cNvPr>
              <p:cNvSpPr txBox="1"/>
              <p:nvPr/>
            </p:nvSpPr>
            <p:spPr>
              <a:xfrm>
                <a:off x="406053" y="4150722"/>
                <a:ext cx="5755864" cy="46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=0.586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3B9A6-A426-E585-FA97-77F857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3" y="4150722"/>
                <a:ext cx="5755864" cy="460960"/>
              </a:xfrm>
              <a:prstGeom prst="rect">
                <a:avLst/>
              </a:prstGeom>
              <a:blipFill>
                <a:blip r:embed="rId4"/>
                <a:stretch>
                  <a:fillRect l="-63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CA849-F85C-315B-D8CD-D52D0A294124}"/>
                  </a:ext>
                </a:extLst>
              </p:cNvPr>
              <p:cNvSpPr txBox="1"/>
              <p:nvPr/>
            </p:nvSpPr>
            <p:spPr>
              <a:xfrm>
                <a:off x="406052" y="4848410"/>
                <a:ext cx="5689947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≈0.59</m:t>
                    </m:r>
                  </m:oMath>
                </a14:m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эксп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.51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1" dirty="0">
                                <a:latin typeface="Cambria Math" panose="02040503050406030204" pitchFamily="18" charset="0"/>
                              </a:rPr>
                              <m:t>Кл</m:t>
                            </m:r>
                          </m:sub>
                        </m:sSub>
                      </m:sub>
                    </m:sSub>
                    <m:r>
                      <a:rPr lang="ru-RU" sz="2200" i="1" dirty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CA849-F85C-315B-D8CD-D52D0A29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" y="4848410"/>
                <a:ext cx="5689947" cy="615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496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597</Words>
  <Application>Microsoft Office PowerPoint</Application>
  <PresentationFormat>Широкоэкранный</PresentationFormat>
  <Paragraphs>196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Расчет проводимости каналов вакуумной системы различных сечений методом угловых коэффициентов</vt:lpstr>
      <vt:lpstr>Содержание</vt:lpstr>
      <vt:lpstr>Введение</vt:lpstr>
      <vt:lpstr>Постановка задачи</vt:lpstr>
      <vt:lpstr>Методы расчета</vt:lpstr>
      <vt:lpstr>Презентация PowerPoint</vt:lpstr>
      <vt:lpstr>Метод угловых коэффициентов</vt:lpstr>
      <vt:lpstr>Презентация PowerPoint</vt:lpstr>
      <vt:lpstr>Расчеты коэффициента Клаузинга цилиндрического трубопровода с помощью МУК</vt:lpstr>
      <vt:lpstr>Презентация PowerPoint</vt:lpstr>
      <vt:lpstr>Экспериментальная часть</vt:lpstr>
      <vt:lpstr>Презентация PowerPoint</vt:lpstr>
      <vt:lpstr>Презентация PowerPoint</vt:lpstr>
      <vt:lpstr>Презентация PowerPoint</vt:lpstr>
      <vt:lpstr>Анализ графиков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Егор Павлович</cp:lastModifiedBy>
  <cp:revision>91</cp:revision>
  <dcterms:created xsi:type="dcterms:W3CDTF">2024-06-12T13:57:57Z</dcterms:created>
  <dcterms:modified xsi:type="dcterms:W3CDTF">2024-06-13T18:14:14Z</dcterms:modified>
</cp:coreProperties>
</file>