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1" r:id="rId8"/>
    <p:sldId id="275" r:id="rId9"/>
    <p:sldId id="276" r:id="rId10"/>
    <p:sldId id="267" r:id="rId11"/>
    <p:sldId id="268" r:id="rId12"/>
    <p:sldId id="271" r:id="rId13"/>
    <p:sldId id="274" r:id="rId14"/>
    <p:sldId id="272" r:id="rId15"/>
    <p:sldId id="273" r:id="rId16"/>
    <p:sldId id="265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F5BB0-1B68-44B1-AA17-DC8B4B8CBE10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D636-26E3-429A-9049-28F9DFAAF93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23513" y="6455075"/>
            <a:ext cx="4114800" cy="365125"/>
          </a:xfrm>
        </p:spPr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Текст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3513" y="6532604"/>
            <a:ext cx="4114800" cy="325396"/>
          </a:xfrm>
        </p:spPr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32604"/>
            <a:ext cx="2743200" cy="322603"/>
          </a:xfrm>
        </p:spPr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Канашевич К.А. Курсовой проект Минск 2023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6215" y="2461895"/>
            <a:ext cx="9260205" cy="2387600"/>
          </a:xfrm>
        </p:spPr>
        <p:txBody>
          <a:bodyPr anchor="ctr">
            <a:normAutofit/>
          </a:bodyPr>
          <a:lstStyle/>
          <a:p>
            <a:pPr algn="ctr"/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параметров модели ARIMA при прогнозировании временных рядов</a:t>
            </a:r>
            <a:endParaRPr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080128"/>
            <a:ext cx="9144000" cy="1060575"/>
          </a:xfrm>
        </p:spPr>
        <p:txBody>
          <a:bodyPr anchor="ctr">
            <a:normAutofit fontScale="70000"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Шолтанюк С. 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/>
          <p:nvPr/>
        </p:nvSpPr>
        <p:spPr>
          <a:xfrm>
            <a:off x="4462145" y="2770505"/>
            <a:ext cx="3267710" cy="73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Ёда Никита Дмитриевич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Курсовая работа Минск 2024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/>
          <p:nvPr/>
        </p:nvSpPr>
        <p:spPr>
          <a:xfrm>
            <a:off x="4397243" y="604711"/>
            <a:ext cx="7731026" cy="106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систем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885190"/>
            <a:ext cx="9675495" cy="508825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765675" y="6068695"/>
            <a:ext cx="487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6 - Прогнозирование курса биткоина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760" y="1085215"/>
            <a:ext cx="871093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464050" y="6063615"/>
            <a:ext cx="618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7 - Прогнозирование курса доллара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346200"/>
            <a:ext cx="8487410" cy="4354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284980" y="5932805"/>
            <a:ext cx="659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8 - Прогнозирование уровня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80" y="1146810"/>
            <a:ext cx="9362440" cy="49415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3676650" y="6088380"/>
            <a:ext cx="710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9 - Перевозка пассажиров авиакомпанией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097634"/>
          </a:xfrm>
        </p:spPr>
        <p:txBody>
          <a:bodyPr>
            <a:normAutofit/>
          </a:bodyPr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Проделанная работа позволяет оценить эффективность применения модели ARIMA для прогнозирования временных рядов. Полученные результаты подтверждают, что модель ARIMA может быть эффективным инструментом для анализа и предсказания временных рядов, особенно если ряд обладает стационарными характеристиками.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показывают, что модель ARIMA может предсказывать тренд изменения данных и обеспечивать достаточно точные прогнозы на короткие промежутки времени. Однако на нестационарных временных рядах достичь точного прогноза может быть сложно, и в таких случаях может потребоваться дополнительная обработка данных или применение других моделей.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4939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Айвазян, С.А. Прикладная статистика: в 3 т. / С.А. Айвазян и др. — М. :  Финансы и статистика ,  1983–1989.  —  Т.  2: Исследование зависимостей: Справ.  изд.  /  С.А. Айвазян, И.С. Енюков, Л.Д. Мешалкин; под ред. С.А. Айвазяна. — 487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Магнус, Я.Р. Эконометрика. Начальный курс: Учеб. / Я.Р. Магнус, П.К. Катышев, А.А. Пересецкий — 8 — е изд., испр. — М. : Дело, 2007. — 576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Hyndman, R.J. Forecasting: principles and practice [Electronic resource] / R.J. Hyndman, G. Athanasopoulos. — 2nd ed. — OTexts: Melbourne, Australia, 2018. — Mode of access: https://otexts.com/fpp2/.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4.Бокс, Дж. Анализ временных рядов. Прогноз и управление / Дж. Бокс, Г. Дженкинс: пер. с англ. / Под ред. В.Ф. Писаренко. — М.: Мир, 1974, кн. 1. — 406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44" y="2792302"/>
            <a:ext cx="3797494" cy="138977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426636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Анализ параметров модели ARIMA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временного ряда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модели ARIMA на адекватность. Построение прогноза по модели ARIMA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моделей ARIMA с различными значениями параметров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23240" y="1146175"/>
            <a:ext cx="11338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ARIMA (AutoregRessive Integrated Moving Average) – один из наиболее распространённых методов анализа и прогнозирования временных рядов.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523240" y="1999615"/>
            <a:ext cx="6687185" cy="3264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ARIMA(p,d,q)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SARIMA(p,d,q), (P,D,Q)s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– порядок авторегрессии (AR)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– порядок интегрирования (I)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 – порядок скользящего среднего (MA)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- периодичность временного ряда </a:t>
            </a:r>
            <a:endParaRPr lang="ru-RU" altLang="en-US"/>
          </a:p>
        </p:txBody>
      </p:sp>
      <p:sp>
        <p:nvSpPr>
          <p:cNvPr id="101" name="Текстовое поле 100"/>
          <p:cNvSpPr txBox="1"/>
          <p:nvPr/>
        </p:nvSpPr>
        <p:spPr>
          <a:xfrm>
            <a:off x="1826260" y="4100195"/>
            <a:ext cx="67951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endParaRPr lang="ru-RU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Таблица 21"/>
          <p:cNvGraphicFramePr/>
          <p:nvPr/>
        </p:nvGraphicFramePr>
        <p:xfrm>
          <a:off x="523240" y="1941195"/>
          <a:ext cx="6375400" cy="318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30"/>
                <a:gridCol w="843915"/>
                <a:gridCol w="870585"/>
                <a:gridCol w="873125"/>
                <a:gridCol w="929640"/>
                <a:gridCol w="881380"/>
                <a:gridCol w="84772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01.05.2024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60.885,5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60.665,0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65.448,8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56.643,5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877,97K</a:t>
                      </a:r>
                      <a:endParaRPr lang="ru-RU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+0.36%</a:t>
                      </a:r>
                      <a:endParaRPr lang="ru-RU" altLang="en-US" sz="1400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01.04.2024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60.666,6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71.329,3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72.710,8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59.228,7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2,66M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-14.95%</a:t>
                      </a:r>
                      <a:endParaRPr lang="ru-RU" altLang="en-US" sz="1400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01.03.2024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71.332,0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61.157,3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73.740,9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60.138,2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2,70M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+16.61%</a:t>
                      </a:r>
                      <a:endParaRPr lang="ru-RU" altLang="en-US" sz="1400" b="0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01.02.2024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61.169,3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42.580,1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63.915,3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41.890,5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1,74M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+43.66%</a:t>
                      </a:r>
                      <a:endParaRPr lang="ru-RU" altLang="en-US" sz="1400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01.01.2024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42.580,5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42.272,5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48.923,7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38.546,9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2,03M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+0.73%</a:t>
                      </a:r>
                      <a:endParaRPr lang="ru-RU" altLang="en-US" sz="1400" b="0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01.12.2023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42.272,5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37.712,9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44.697,6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37.618,3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1,63M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+12.09%</a:t>
                      </a:r>
                      <a:endParaRPr lang="ru-RU" altLang="en-US" sz="1400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01.11.2023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37.712,9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34.648,3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38.400,8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34.124,2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1,48M</a:t>
                      </a:r>
                      <a:endParaRPr lang="ru-RU" altLang="en-US" sz="14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 b="0"/>
                        <a:t>+8.84%</a:t>
                      </a:r>
                      <a:endParaRPr lang="ru-RU" altLang="en-US" sz="14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Таблица 23"/>
          <p:cNvGraphicFramePr/>
          <p:nvPr/>
        </p:nvGraphicFramePr>
        <p:xfrm>
          <a:off x="9124950" y="2127885"/>
          <a:ext cx="2219960" cy="281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05"/>
                <a:gridCol w="909955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2015-12-01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430</a:t>
                      </a:r>
                      <a:endParaRPr lang="ru-RU" altLang="en-US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2016-01-01   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400"/>
                        <a:t>369</a:t>
                      </a:r>
                      <a:endParaRPr lang="en-US" altLang="ru-RU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</a:t>
                      </a:r>
                      <a:r>
                        <a:rPr lang="en-US" altLang="ru-RU" sz="1400">
                          <a:sym typeface="+mn-ea"/>
                        </a:rPr>
                        <a:t>2</a:t>
                      </a:r>
                      <a:r>
                        <a:rPr lang="ru-RU" altLang="en-US" sz="1400">
                          <a:sym typeface="+mn-ea"/>
                        </a:rPr>
                        <a:t>-01   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436</a:t>
                      </a:r>
                      <a:endParaRPr lang="ru-RU" altLang="en-US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</a:t>
                      </a:r>
                      <a:r>
                        <a:rPr lang="en-US" altLang="ru-RU" sz="1400">
                          <a:sym typeface="+mn-ea"/>
                        </a:rPr>
                        <a:t>3</a:t>
                      </a:r>
                      <a:r>
                        <a:rPr lang="ru-RU" altLang="en-US" sz="1400">
                          <a:sym typeface="+mn-ea"/>
                        </a:rPr>
                        <a:t>-01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415</a:t>
                      </a:r>
                      <a:endParaRPr lang="ru-RU" altLang="en-US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</a:t>
                      </a:r>
                      <a:r>
                        <a:rPr lang="en-US" altLang="ru-RU" sz="1400">
                          <a:sym typeface="+mn-ea"/>
                        </a:rPr>
                        <a:t>4</a:t>
                      </a:r>
                      <a:r>
                        <a:rPr lang="ru-RU" altLang="en-US" sz="1400">
                          <a:sym typeface="+mn-ea"/>
                        </a:rPr>
                        <a:t>-01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448</a:t>
                      </a:r>
                      <a:endParaRPr lang="ru-RU" altLang="en-US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2016-05-01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528</a:t>
                      </a:r>
                      <a:endParaRPr lang="ru-RU" altLang="en-US" sz="1400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ym typeface="+mn-ea"/>
                        </a:rPr>
                        <a:t>2016-06-01 </a:t>
                      </a:r>
                      <a:endParaRPr lang="ru-RU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/>
                        <a:t>670</a:t>
                      </a:r>
                      <a:endParaRPr lang="ru-RU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Стрелка вправо 25"/>
          <p:cNvSpPr/>
          <p:nvPr/>
        </p:nvSpPr>
        <p:spPr>
          <a:xfrm>
            <a:off x="7321550" y="3101340"/>
            <a:ext cx="1381125" cy="866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1297305"/>
            <a:ext cx="10731500" cy="462026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935220" y="6103620"/>
            <a:ext cx="277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Курс биткоина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776980" y="6047105"/>
            <a:ext cx="567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Скользящее среднее для курса биткоина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735" y="1427480"/>
            <a:ext cx="8241665" cy="4359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Курсовой проект Минск 2023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5010785" y="5887720"/>
            <a:ext cx="567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3 - Линии тренда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247775"/>
            <a:ext cx="10706100" cy="4362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943610"/>
            <a:ext cx="7284085" cy="521652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548505" y="6103620"/>
            <a:ext cx="54629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4 - Анализ временного ряда биткоина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2313" y="5325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Оценивание параметров модели ARIMA при прогнозировании временных рядов</a:t>
            </a:r>
            <a:endParaRPr lang="ru-RU" sz="2400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Ёда Никита Дмитриевич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Курсовая работа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Минск 2024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048385"/>
            <a:ext cx="9738360" cy="504063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3757295" y="6004560"/>
            <a:ext cx="669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5 - Сравнение прогноза с действительным значением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4639</Words>
  <Application>WPS Presentation</Application>
  <PresentationFormat>Широкоэкранный</PresentationFormat>
  <Paragraphs>287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Consolas</vt:lpstr>
      <vt:lpstr>Calibri</vt:lpstr>
      <vt:lpstr>Microsoft YaHei</vt:lpstr>
      <vt:lpstr>Arial Unicode MS</vt:lpstr>
      <vt:lpstr>Calibri Light</vt:lpstr>
      <vt:lpstr>Тема Office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Оценивание параметров модели ARIMA при прогнозировании временных рядов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epsilonline</cp:lastModifiedBy>
  <cp:revision>52</cp:revision>
  <dcterms:created xsi:type="dcterms:W3CDTF">2019-01-28T06:34:00Z</dcterms:created>
  <dcterms:modified xsi:type="dcterms:W3CDTF">2024-05-17T06:19:45Z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348B3E23FE714A46AC35B42801A112ED_13</vt:lpwstr>
  </property>
  <property fmtid="{D5CDD505-2E9C-101B-9397-08002B2CF9AE}" pid="3" name="KSOProductBuildVer">
    <vt:lpwstr>1049-12.2.0.13472</vt:lpwstr>
  </property>
</Properties>
</file>