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57" r:id="rId5"/>
    <p:sldId id="258" r:id="rId6"/>
    <p:sldId id="259" r:id="rId7"/>
    <p:sldId id="261" r:id="rId8"/>
    <p:sldId id="267" r:id="rId9"/>
    <p:sldId id="268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4E9D"/>
    <a:srgbClr val="0A3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08BED-45E0-4146-9AA3-E286E1EBEF6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8FBB-DDA8-4C6B-9714-1F3B95845B7F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F5BB0-1B68-44B1-AA17-DC8B4B8CBE10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8D636-26E3-429A-9049-28F9DFAAF93A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1307" y="2877025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01307" y="5356700"/>
            <a:ext cx="9144000" cy="106057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477794" y="0"/>
            <a:ext cx="4571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07" y="622637"/>
            <a:ext cx="3359616" cy="855215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23513" y="6455075"/>
            <a:ext cx="4114800" cy="365125"/>
          </a:xfrm>
        </p:spPr>
        <p:txBody>
          <a:bodyPr/>
          <a:lstStyle/>
          <a:p>
            <a:r>
              <a:rPr lang="ru-RU" smtClean="0"/>
              <a:t>Канашевич К.А. Курсовой проект Минск 2023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Канашевич К.А. Курсовой проект Минск 2023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Канашевич К.А. Курсовой проект Минск 2023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0" y="0"/>
            <a:ext cx="12192000" cy="856735"/>
          </a:xfrm>
          <a:prstGeom prst="rect">
            <a:avLst/>
          </a:prstGeom>
          <a:solidFill>
            <a:srgbClr val="14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76103" y="42516"/>
            <a:ext cx="6559379" cy="771697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6532604"/>
            <a:ext cx="12192000" cy="333633"/>
          </a:xfrm>
          <a:prstGeom prst="rect">
            <a:avLst/>
          </a:prstGeom>
          <a:solidFill>
            <a:srgbClr val="14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477794" y="0"/>
            <a:ext cx="4571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90" y="154999"/>
            <a:ext cx="2147767" cy="54673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7" y="1145224"/>
            <a:ext cx="10892609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Текст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3513" y="6532604"/>
            <a:ext cx="4114800" cy="325396"/>
          </a:xfrm>
        </p:spPr>
        <p:txBody>
          <a:bodyPr/>
          <a:lstStyle/>
          <a:p>
            <a:r>
              <a:rPr lang="ru-RU" smtClean="0"/>
              <a:t>Канашевич К.А. Курсовой проект Минск 2023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448800" y="6532604"/>
            <a:ext cx="2743200" cy="322603"/>
          </a:xfrm>
        </p:spPr>
        <p:txBody>
          <a:bodyPr/>
          <a:lstStyle/>
          <a:p>
            <a:fld id="{BA2BC057-7B4A-4573-B7D6-ADBED0D12DEA}" type="slidenum">
              <a:rPr lang="ru-RU" smtClean="0"/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Канашевич К.А. Курсовой проект Минск 2023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Канашевич К.А. Курсовой проект Минск 2023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Канашевич К.А. Курсовой проект Минск 2023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Канашевич К.А. Курсовой проект Минск 2023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Канашевич К.А. Курсовой проект Минск 2023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Канашевич К.А. Курсовой проект Минск 2023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Канашевич К.А. Курсовой проект Минск 2023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Канашевич К.А. Курсовой проект Минск 2023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BC057-7B4A-4573-B7D6-ADBED0D12DEA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66215" y="2461895"/>
            <a:ext cx="9260205" cy="2387600"/>
          </a:xfrm>
        </p:spPr>
        <p:txBody>
          <a:bodyPr anchor="ctr">
            <a:normAutofit/>
          </a:bodyPr>
          <a:lstStyle/>
          <a:p>
            <a:pPr algn="ctr"/>
            <a:r>
              <a:rPr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Оценивание параметров модели ARIMA при прогнозировании временных рядов</a:t>
            </a:r>
            <a:endParaRPr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5080128"/>
            <a:ext cx="9144000" cy="1060575"/>
          </a:xfrm>
        </p:spPr>
        <p:txBody>
          <a:bodyPr anchor="ctr">
            <a:normAutofit fontScale="70000"/>
          </a:bodyPr>
          <a:lstStyle/>
          <a:p>
            <a:pPr algn="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Старший преподаватель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Шолтанюк С. В.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 txBox="1"/>
          <p:nvPr/>
        </p:nvSpPr>
        <p:spPr>
          <a:xfrm>
            <a:off x="4462145" y="2770505"/>
            <a:ext cx="3267710" cy="739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Ёда Никита Дмитриевич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Ёда Никита Дмитриевич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Курсовой проект Минск 2023</a:t>
            </a: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Заголовок 1"/>
          <p:cNvSpPr txBox="1"/>
          <p:nvPr/>
        </p:nvSpPr>
        <p:spPr>
          <a:xfrm>
            <a:off x="4397243" y="604711"/>
            <a:ext cx="7731026" cy="1060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компьютерных технологий и систем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444" y="2792302"/>
            <a:ext cx="3797494" cy="1389773"/>
          </a:xfrm>
          <a:prstGeom prst="rect">
            <a:avLst/>
          </a:prstGeom>
        </p:spPr>
      </p:pic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7" y="1145224"/>
            <a:ext cx="10892609" cy="426636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проекта: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Оценивание параметров модели ARIMA при прогнозировании временных рядов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Анализ параметров модели ARIMA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временного ряда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модели ARIMA на адекватность. Построение прогноза по модели ARIMA 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моделей ARIMA с различными значениями параметров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Ёда Никита Дмитриевич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Курсовой проект Минск 2023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>
                <a:solidFill>
                  <a:schemeClr val="bg1"/>
                </a:solidFill>
              </a:rPr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Оценивание параметров модели ARIMA при прогнозировании временных рядов</a:t>
            </a:r>
            <a:endParaRPr lang="ru-RU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Оценивание параметров модели ARIMA при прогнозировании временных рядов</a:t>
            </a:r>
            <a:endParaRPr lang="ru-RU" sz="24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>
                <a:solidFill>
                  <a:schemeClr val="bg1"/>
                </a:solidFill>
              </a:rPr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l"/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Ёда Никита Дмитриевич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Курсовой проект Минск 2023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Текстовое поле 18"/>
          <p:cNvSpPr txBox="1"/>
          <p:nvPr/>
        </p:nvSpPr>
        <p:spPr>
          <a:xfrm>
            <a:off x="523240" y="1146175"/>
            <a:ext cx="113385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ARIMA (AutoregRessive Integrated Moving Average) – один из наиболее распространённых методов анализа и прогнозирования временных рядов.</a:t>
            </a:r>
            <a:endParaRPr lang="ru-RU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Текстовое поле 23"/>
          <p:cNvSpPr txBox="1"/>
          <p:nvPr/>
        </p:nvSpPr>
        <p:spPr>
          <a:xfrm>
            <a:off x="523240" y="1999615"/>
            <a:ext cx="470598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ARIMA(p,d,q)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SARIMA(p,d,q), (P,D,Q)s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 – порядок авторегрессии (AR)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 – порядок интегрирования (I)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 – порядок скользящего среднего (MA)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- периодичность временного ряда </a:t>
            </a:r>
            <a:endParaRPr lang="ru-RU" altLang="en-US"/>
          </a:p>
        </p:txBody>
      </p:sp>
      <p:sp>
        <p:nvSpPr>
          <p:cNvPr id="101" name="Текстовое поле 100"/>
          <p:cNvSpPr txBox="1"/>
          <p:nvPr/>
        </p:nvSpPr>
        <p:spPr>
          <a:xfrm>
            <a:off x="1826260" y="4100195"/>
            <a:ext cx="67951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latin typeface="Times New Roman" panose="02020603050405020304" pitchFamily="18" charset="0"/>
                <a:ea typeface="SimSun" panose="02010600030101010101" pitchFamily="2" charset="-122"/>
              </a:rPr>
              <a:t>   </a:t>
            </a:r>
            <a:endParaRPr lang="ru-RU" altLang="en-US"/>
          </a:p>
        </p:txBody>
      </p:sp>
      <p:pic>
        <p:nvPicPr>
          <p:cNvPr id="13" name="Изображение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4725" y="4380865"/>
            <a:ext cx="5162550" cy="933450"/>
          </a:xfrm>
          <a:prstGeom prst="rect">
            <a:avLst/>
          </a:prstGeom>
        </p:spPr>
      </p:pic>
      <p:pic>
        <p:nvPicPr>
          <p:cNvPr id="15" name="Изображение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220" y="5027295"/>
            <a:ext cx="9544050" cy="14097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23240" y="1208405"/>
            <a:ext cx="10892790" cy="1007745"/>
          </a:xfrm>
        </p:spPr>
        <p:txBody>
          <a:bodyPr>
            <a:normAutofit/>
          </a:bodyPr>
          <a:lstStyle/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набор данных «Atmospheric CO2 from Continuous Air Samples at Mauna Loa Observatory, Hawaii, U.S.A.», в котором находятся данные о CO2 с марта 1958 года по декабрь 2001 года.</a:t>
            </a:r>
            <a:endParaRPr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>
                <a:solidFill>
                  <a:schemeClr val="bg1"/>
                </a:solidFill>
              </a:rPr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Оценивание параметров модели ARIMA при прогнозировании временных рядов</a:t>
            </a:r>
            <a:endParaRPr lang="ru-RU" sz="2400" dirty="0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Ёда Никита Дмитриевич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Курсовой проект Минск 2023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9810" y="2419350"/>
            <a:ext cx="7359015" cy="293497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Текстовое поле 10"/>
          <p:cNvSpPr txBox="1"/>
          <p:nvPr/>
        </p:nvSpPr>
        <p:spPr>
          <a:xfrm>
            <a:off x="2153285" y="5498465"/>
            <a:ext cx="74955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Рис. 1. Исходные данные атмосферного содержания CO2</a:t>
            </a:r>
            <a:endParaRPr lang="ru-RU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>
                <a:solidFill>
                  <a:schemeClr val="bg1"/>
                </a:solidFill>
              </a:rPr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52313" y="53259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Оценивание параметров модели ARIMA при прогнозировании временных рядов</a:t>
            </a:r>
            <a:endParaRPr lang="ru-RU" sz="2400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Ёда Никита Дмитриевич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Курсовой проект Минск 2023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3440" y="1250950"/>
            <a:ext cx="7944485" cy="407479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Текстовое поле 11"/>
          <p:cNvSpPr txBox="1"/>
          <p:nvPr/>
        </p:nvSpPr>
        <p:spPr>
          <a:xfrm>
            <a:off x="3556000" y="5429885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algn="ctr"/>
            <a:r>
              <a:rPr lang="en-US" sz="1600" b="0">
                <a:latin typeface="Times New Roman" panose="02020603050405020304" pitchFamily="18" charset="0"/>
                <a:ea typeface="SimSun" panose="02010600030101010101" pitchFamily="2" charset="-122"/>
              </a:rPr>
              <a:t>Рис. 2. Анализ вычисленных данных</a:t>
            </a:r>
            <a:endParaRPr lang="en-US" altLang="en-US" sz="16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>
                <a:solidFill>
                  <a:schemeClr val="bg1"/>
                </a:solidFill>
              </a:rPr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52313" y="53259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Оценивание параметров модели ARIMA при прогнозировании временных рядов</a:t>
            </a:r>
            <a:endParaRPr lang="ru-RU" sz="2400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Ёда Никита Дмитриевич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Курсовой проект Минск 2023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3556000" y="5429885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algn="ctr"/>
            <a:r>
              <a:rPr lang="en-US" sz="1600" b="0">
                <a:latin typeface="Times New Roman" panose="02020603050405020304" pitchFamily="18" charset="0"/>
                <a:ea typeface="SimSun" panose="02010600030101010101" pitchFamily="2" charset="-122"/>
              </a:rPr>
              <a:t>Рис. </a:t>
            </a:r>
            <a:r>
              <a:rPr lang="ru-RU" altLang="en-US" sz="16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1600" b="0">
                <a:latin typeface="Times New Roman" panose="02020603050405020304" pitchFamily="18" charset="0"/>
                <a:ea typeface="SimSun" panose="02010600030101010101" pitchFamily="2" charset="-122"/>
              </a:rPr>
              <a:t>. Сравнение фактических и прогнозируемых данных</a:t>
            </a:r>
            <a:endParaRPr lang="en-US" sz="16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11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2030" y="1475740"/>
            <a:ext cx="7524115" cy="3905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>
                <a:solidFill>
                  <a:schemeClr val="bg1"/>
                </a:solidFill>
              </a:rPr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52313" y="53259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Оценивание параметров модели ARIMA при прогнозировании временных рядов</a:t>
            </a:r>
            <a:endParaRPr lang="ru-RU" sz="2400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Ёда Никита Дмитриевич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Курсовой проект Минск 2023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3556000" y="5429885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algn="ctr"/>
            <a:r>
              <a:rPr sz="1600" b="0">
                <a:latin typeface="Times New Roman" panose="02020603050405020304" pitchFamily="18" charset="0"/>
                <a:ea typeface="SimSun" panose="02010600030101010101" pitchFamily="2" charset="-122"/>
              </a:rPr>
              <a:t>Рис. 4. Прогноз изменения параметра</a:t>
            </a:r>
            <a:endParaRPr sz="16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2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9625" y="1203960"/>
            <a:ext cx="8033385" cy="4121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>
                <a:solidFill>
                  <a:schemeClr val="bg1"/>
                </a:solidFill>
              </a:rPr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Ёда Никита Дмитриевич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Курсовой проект Минск 2023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Текст 2"/>
          <p:cNvSpPr>
            <a:spLocks noGrp="1"/>
          </p:cNvSpPr>
          <p:nvPr>
            <p:ph type="body" idx="1"/>
          </p:nvPr>
        </p:nvSpPr>
        <p:spPr>
          <a:xfrm>
            <a:off x="623887" y="1145224"/>
            <a:ext cx="10892609" cy="5097634"/>
          </a:xfrm>
        </p:spPr>
        <p:txBody>
          <a:bodyPr>
            <a:normAutofit/>
          </a:bodyPr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Проделанная работа позволяет оценить эффективность применения модели ARIMA для прогнозирования временных рядов. Полученные результаты подтверждают, что модель ARIMA может быть эффективным инструментом для анализа и предсказания временных рядов, особенно если ряд обладает стационарными характеристиками.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Полученные результаты показывают, что модель ARIMA может предсказывать тренд изменения данных и обеспечивать достаточно точные прогнозы на короткие промежутки времени. Однако на нестационарных временных рядах достичь точного прогноза может быть сложно, и в таких случаях может потребоваться дополнительная обработка данных или применение других моделей.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использованной литературы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623887" y="1145224"/>
            <a:ext cx="10892609" cy="49396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Айвазян, С.А. Прикладная статистика: в 3 т. / С.А. Айвазян и др. — М. :  Финансы и статистика ,  1983–1989.  —  Т.  2: Исследование зависимостей: Справ.  изд.  /  С.А. Айвазян, И.С. Енюков, Л.Д. Мешалкин; под ред. С.А. Айвазяна. — 487 с.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Магнус, Я.Р. Эконометрика. Начальный курс: Учеб. / Я.Р. Магнус, П.К. Катышев, А.А. Пересецкий — 8 — е изд., испр. — М. : Дело, 2007. — 576 с.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Hyndman, R.J. Forecasting: principles and practice [Electronic resource] / R.J. Hyndman, G. Athanasopoulos. — 2nd ed. — OTexts: Melbourne, Australia, 2018. — Mode of access: https://otexts.com/fpp2/.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4.Бокс, Дж. Анализ временных рядов. Прогноз и управление / Дж. Бокс, Г. Дженкинс: пер. с англ. / Под ред. В.Ф. Писаренко. — М.: Мир, 1974, кн. 1. — 406 с.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>
                <a:solidFill>
                  <a:schemeClr val="bg1"/>
                </a:solidFill>
              </a:rPr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Ёда Никита Дмитриевич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Курсовой проект Минск 2023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3442</Words>
  <Application>WPS Presentation</Application>
  <PresentationFormat>Широкоэкранный</PresentationFormat>
  <Paragraphs>105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Times New Roman</vt:lpstr>
      <vt:lpstr>Consolas</vt:lpstr>
      <vt:lpstr>Calibri</vt:lpstr>
      <vt:lpstr>Microsoft YaHei</vt:lpstr>
      <vt:lpstr>Arial Unicode MS</vt:lpstr>
      <vt:lpstr>Calibri Light</vt:lpstr>
      <vt:lpstr>Тема Office</vt:lpstr>
      <vt:lpstr>Оценивание параметров модели ARIMA при прогнозировании временных рядов</vt:lpstr>
      <vt:lpstr>Оценивание параметров модели ARIMA при прогнозировании временных рядов</vt:lpstr>
      <vt:lpstr>Оценивание параметров модели ARIMA при прогнозировании временных рядов</vt:lpstr>
      <vt:lpstr>Оценивание параметров модели ARIMA при прогнозировании временных рядов</vt:lpstr>
      <vt:lpstr>Оценивание параметров модели ARIMA при прогнозировании временных рядов</vt:lpstr>
      <vt:lpstr>Оценивание параметров модели ARIMA при прогнозировании временных рядов</vt:lpstr>
      <vt:lpstr>Оценивание параметров модели ARIMA при прогнозировании временных рядов</vt:lpstr>
      <vt:lpstr>Заключение</vt:lpstr>
      <vt:lpstr>Список использованной литературы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epsilonline</cp:lastModifiedBy>
  <cp:revision>47</cp:revision>
  <dcterms:created xsi:type="dcterms:W3CDTF">2019-01-28T06:34:00Z</dcterms:created>
  <dcterms:modified xsi:type="dcterms:W3CDTF">2023-12-04T06:18:26Z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E9C2BE6FA2954F64984AA0948D4BA553</vt:lpwstr>
  </property>
  <property fmtid="{D5CDD505-2E9C-101B-9397-08002B2CF9AE}" pid="3" name="KSOProductBuildVer">
    <vt:lpwstr>1049-11.2.0.11225</vt:lpwstr>
  </property>
</Properties>
</file>