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92" r:id="rId4"/>
    <p:sldId id="293" r:id="rId5"/>
    <p:sldId id="301" r:id="rId6"/>
    <p:sldId id="302" r:id="rId7"/>
    <p:sldId id="303" r:id="rId8"/>
    <p:sldId id="304" r:id="rId9"/>
    <p:sldId id="294" r:id="rId10"/>
    <p:sldId id="296" r:id="rId11"/>
    <p:sldId id="297" r:id="rId12"/>
    <p:sldId id="299" r:id="rId13"/>
    <p:sldId id="298" r:id="rId14"/>
    <p:sldId id="300" r:id="rId15"/>
    <p:sldId id="305" r:id="rId16"/>
    <p:sldId id="307" r:id="rId17"/>
    <p:sldId id="306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A8D56B"/>
    <a:srgbClr val="F9A04D"/>
    <a:srgbClr val="6BBDEB"/>
    <a:srgbClr val="BE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7E0CA-A630-4417-B19B-6F46A2F73B04}" type="datetimeFigureOut">
              <a:rPr lang="fr-CA" smtClean="0"/>
              <a:t>2017-04-03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9A75F-E566-4B81-AE8F-FF067C069D1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510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9A75F-E566-4B81-AE8F-FF067C069D18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74816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9A75F-E566-4B81-AE8F-FF067C069D18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74545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9A75F-E566-4B81-AE8F-FF067C069D18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27445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9A75F-E566-4B81-AE8F-FF067C069D18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6777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9A75F-E566-4B81-AE8F-FF067C069D18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51464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9A75F-E566-4B81-AE8F-FF067C069D18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0503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9A75F-E566-4B81-AE8F-FF067C069D18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20226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9A75F-E566-4B81-AE8F-FF067C069D18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09388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rgbClr val="BE1F33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04034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2EB2-0DD3-4FA7-B064-C909552C062E}" type="datetime1">
              <a:rPr lang="fr-CA" smtClean="0"/>
              <a:t>2017-04-03</a:t>
            </a:fld>
            <a:endParaRPr lang="fr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37BD-7706-4717-9D47-306B96F43A2C}" type="slidenum">
              <a:rPr lang="fr-CA" smtClean="0"/>
              <a:pPr/>
              <a:t>‹N°›</a:t>
            </a:fld>
            <a:endParaRPr lang="fr-CA" dirty="0"/>
          </a:p>
        </p:txBody>
      </p:sp>
      <p:grpSp>
        <p:nvGrpSpPr>
          <p:cNvPr id="8" name="Groupe 7"/>
          <p:cNvGrpSpPr/>
          <p:nvPr userDrawn="1"/>
        </p:nvGrpSpPr>
        <p:grpSpPr>
          <a:xfrm>
            <a:off x="942261" y="3602038"/>
            <a:ext cx="200739" cy="2040348"/>
            <a:chOff x="617733" y="4750805"/>
            <a:chExt cx="239524" cy="2434567"/>
          </a:xfrm>
        </p:grpSpPr>
        <p:sp>
          <p:nvSpPr>
            <p:cNvPr id="9" name="Rectangle 8"/>
            <p:cNvSpPr/>
            <p:nvPr/>
          </p:nvSpPr>
          <p:spPr>
            <a:xfrm>
              <a:off x="620306" y="4750805"/>
              <a:ext cx="236951" cy="612439"/>
            </a:xfrm>
            <a:prstGeom prst="rect">
              <a:avLst/>
            </a:prstGeom>
            <a:solidFill>
              <a:srgbClr val="41AAE6">
                <a:alpha val="78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84407" tIns="42203" rIns="84407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fr-CA" sz="1292" dirty="0">
                <a:solidFill>
                  <a:srgbClr val="A8D56B"/>
                </a:solidFill>
                <a:latin typeface="Avenir Book"/>
                <a:cs typeface="Avenir Book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0306" y="5360262"/>
              <a:ext cx="236951" cy="612439"/>
            </a:xfrm>
            <a:prstGeom prst="rect">
              <a:avLst/>
            </a:prstGeom>
            <a:solidFill>
              <a:srgbClr val="8CC83C">
                <a:alpha val="76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fr-CA" sz="1292" dirty="0">
                <a:solidFill>
                  <a:srgbClr val="A8D56B"/>
                </a:solidFill>
                <a:latin typeface="Avenir Book"/>
                <a:cs typeface="Avenir Boo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9024" y="5963976"/>
              <a:ext cx="236951" cy="612437"/>
            </a:xfrm>
            <a:prstGeom prst="rect">
              <a:avLst/>
            </a:prstGeom>
            <a:solidFill>
              <a:srgbClr val="F78318">
                <a:alpha val="77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84407" tIns="42203" rIns="84407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fr-CA" sz="1292" dirty="0">
                <a:solidFill>
                  <a:srgbClr val="A8D56B"/>
                </a:solidFill>
                <a:latin typeface="Avenir Book"/>
                <a:cs typeface="Avenir Book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7733" y="6572933"/>
              <a:ext cx="236951" cy="612439"/>
            </a:xfrm>
            <a:prstGeom prst="rect">
              <a:avLst/>
            </a:prstGeom>
            <a:solidFill>
              <a:srgbClr val="A80926">
                <a:alpha val="76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84407" tIns="42203" rIns="84407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fr-CA" sz="1292" dirty="0">
                <a:solidFill>
                  <a:srgbClr val="A8D56B"/>
                </a:solidFill>
                <a:latin typeface="Avenir Book"/>
                <a:cs typeface="Avenir Boo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395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48E1-4283-4B3D-8C2D-B5F3D35E0EEE}" type="datetime1">
              <a:rPr lang="fr-CA" smtClean="0"/>
              <a:t>2017-04-03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9C54-94E0-4E64-84A0-5603019BC6C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5226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2C00-297E-40A2-8B26-FFBBF12A4440}" type="datetime1">
              <a:rPr lang="fr-CA" smtClean="0"/>
              <a:t>2017-04-03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9C54-94E0-4E64-84A0-5603019BC6C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48595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C466-2471-44D2-99D0-A732199B59E7}" type="datetime1">
              <a:rPr lang="fr-CA" smtClean="0"/>
              <a:t>2017-04-03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9C54-94E0-4E64-84A0-5603019BC6C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424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388" y="1825625"/>
            <a:ext cx="7700962" cy="4351338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7FD9-89DC-4F8E-AE31-C68F030F8B91}" type="datetime1">
              <a:rPr lang="fr-CA" smtClean="0"/>
              <a:t>2017-04-03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9C54-94E0-4E64-84A0-5603019BC6C1}" type="slidenum">
              <a:rPr lang="fr-CA" smtClean="0"/>
              <a:t>‹N°›</a:t>
            </a:fld>
            <a:endParaRPr lang="fr-CA"/>
          </a:p>
        </p:txBody>
      </p:sp>
      <p:grpSp>
        <p:nvGrpSpPr>
          <p:cNvPr id="9" name="Groupe 8"/>
          <p:cNvGrpSpPr/>
          <p:nvPr userDrawn="1"/>
        </p:nvGrpSpPr>
        <p:grpSpPr>
          <a:xfrm>
            <a:off x="261168" y="1825624"/>
            <a:ext cx="367482" cy="3735136"/>
            <a:chOff x="617733" y="4750805"/>
            <a:chExt cx="239524" cy="2434567"/>
          </a:xfrm>
        </p:grpSpPr>
        <p:sp>
          <p:nvSpPr>
            <p:cNvPr id="10" name="Rectangle 9"/>
            <p:cNvSpPr/>
            <p:nvPr/>
          </p:nvSpPr>
          <p:spPr>
            <a:xfrm>
              <a:off x="620306" y="4750805"/>
              <a:ext cx="236951" cy="612439"/>
            </a:xfrm>
            <a:prstGeom prst="rect">
              <a:avLst/>
            </a:prstGeom>
            <a:solidFill>
              <a:srgbClr val="41AAE6">
                <a:alpha val="78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84407" tIns="42203" rIns="84407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fr-CA" sz="1292" dirty="0">
                <a:solidFill>
                  <a:schemeClr val="bg1">
                    <a:lumMod val="50000"/>
                    <a:lumOff val="50000"/>
                  </a:schemeClr>
                </a:solidFill>
                <a:latin typeface="Avenir Book"/>
                <a:cs typeface="Avenir Boo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0306" y="5360262"/>
              <a:ext cx="236951" cy="612439"/>
            </a:xfrm>
            <a:prstGeom prst="rect">
              <a:avLst/>
            </a:prstGeom>
            <a:solidFill>
              <a:srgbClr val="8CC83C">
                <a:alpha val="76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fr-CA" sz="1292" dirty="0">
                <a:solidFill>
                  <a:srgbClr val="7F7F7F"/>
                </a:solidFill>
                <a:latin typeface="Avenir Book"/>
                <a:cs typeface="Avenir Book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9024" y="5963976"/>
              <a:ext cx="236951" cy="612437"/>
            </a:xfrm>
            <a:prstGeom prst="rect">
              <a:avLst/>
            </a:prstGeom>
            <a:solidFill>
              <a:srgbClr val="F78318">
                <a:alpha val="77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84407" tIns="42203" rIns="84407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fr-CA" sz="1292" dirty="0">
                <a:solidFill>
                  <a:srgbClr val="7F7F7F"/>
                </a:solidFill>
                <a:latin typeface="Avenir Book"/>
                <a:cs typeface="Avenir Boo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17733" y="6572933"/>
              <a:ext cx="236951" cy="612439"/>
            </a:xfrm>
            <a:prstGeom prst="rect">
              <a:avLst/>
            </a:prstGeom>
            <a:solidFill>
              <a:srgbClr val="A80926">
                <a:alpha val="76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84407" tIns="42203" rIns="84407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fr-CA" sz="1292" dirty="0">
                <a:solidFill>
                  <a:schemeClr val="tx1">
                    <a:lumMod val="75000"/>
                  </a:schemeClr>
                </a:solidFill>
                <a:latin typeface="Avenir Book"/>
                <a:cs typeface="Avenir Book"/>
              </a:endParaRPr>
            </a:p>
          </p:txBody>
        </p:sp>
      </p:grpSp>
      <p:cxnSp>
        <p:nvCxnSpPr>
          <p:cNvPr id="16" name="Connecteur droit 15"/>
          <p:cNvCxnSpPr/>
          <p:nvPr userDrawn="1"/>
        </p:nvCxnSpPr>
        <p:spPr>
          <a:xfrm>
            <a:off x="261168" y="1497051"/>
            <a:ext cx="6860394" cy="0"/>
          </a:xfrm>
          <a:prstGeom prst="line">
            <a:avLst/>
          </a:prstGeom>
          <a:ln w="50800">
            <a:solidFill>
              <a:srgbClr val="BE1F33"/>
            </a:solidFill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42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388" y="1825625"/>
            <a:ext cx="7700962" cy="4351338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7FD9-89DC-4F8E-AE31-C68F030F8B91}" type="datetime1">
              <a:rPr lang="fr-CA" smtClean="0"/>
              <a:t>2017-04-03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9C54-94E0-4E64-84A0-5603019BC6C1}" type="slidenum">
              <a:rPr lang="fr-CA" smtClean="0"/>
              <a:t>‹N°›</a:t>
            </a:fld>
            <a:endParaRPr lang="fr-CA"/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261168" y="1497051"/>
            <a:ext cx="6860394" cy="0"/>
          </a:xfrm>
          <a:prstGeom prst="line">
            <a:avLst/>
          </a:prstGeom>
          <a:ln w="50800">
            <a:solidFill>
              <a:srgbClr val="BE1F33"/>
            </a:solidFill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91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7C32-9780-402C-B15F-B5A4ADAB45C2}" type="datetime1">
              <a:rPr lang="fr-CA" smtClean="0"/>
              <a:t>2017-04-03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9C54-94E0-4E64-84A0-5603019BC6C1}" type="slidenum">
              <a:rPr lang="fr-CA" smtClean="0"/>
              <a:t>‹N°›</a:t>
            </a:fld>
            <a:endParaRPr lang="fr-CA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89780" y="4593471"/>
            <a:ext cx="6860394" cy="0"/>
          </a:xfrm>
          <a:prstGeom prst="line">
            <a:avLst/>
          </a:prstGeom>
          <a:ln w="50800">
            <a:solidFill>
              <a:srgbClr val="BE1F33"/>
            </a:solidFill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93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D91F-A1FC-46B0-9497-6AC71A26A115}" type="datetime1">
              <a:rPr lang="fr-CA" smtClean="0"/>
              <a:t>2017-04-03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9C54-94E0-4E64-84A0-5603019BC6C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7972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4044-DB6C-48CB-A21B-3997DF434E9B}" type="datetime1">
              <a:rPr lang="fr-CA" smtClean="0"/>
              <a:t>2017-04-03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9C54-94E0-4E64-84A0-5603019BC6C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7729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37ED-60AB-4EAF-BAF9-CE4EA7C52CAF}" type="datetime1">
              <a:rPr lang="fr-CA" smtClean="0"/>
              <a:t>2017-04-03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9C54-94E0-4E64-84A0-5603019BC6C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8570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808D-8ED0-4F3E-AC66-B85BFC09BDC4}" type="datetime1">
              <a:rPr lang="fr-CA" smtClean="0"/>
              <a:t>2017-04-03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9C54-94E0-4E64-84A0-5603019BC6C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05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26E6-3167-4471-A851-EEC25C83490F}" type="datetime1">
              <a:rPr lang="fr-CA" smtClean="0"/>
              <a:t>2017-04-03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9C54-94E0-4E64-84A0-5603019BC6C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6690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F96F5-582E-413A-B77C-B61C58678025}" type="datetime1">
              <a:rPr lang="fr-CA" smtClean="0"/>
              <a:t>2017-04-03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F992D-4475-4F83-BF8B-5C3C07979A7E}" type="slidenum">
              <a:rPr lang="fr-CA" smtClean="0"/>
              <a:pPr/>
              <a:t>‹N°›</a:t>
            </a:fld>
            <a:endParaRPr lang="fr-CA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650" y="6112352"/>
            <a:ext cx="1684700" cy="66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6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300" b="1" kern="1200" cap="all" baseline="0">
          <a:solidFill>
            <a:schemeClr val="tx1"/>
          </a:solidFill>
          <a:latin typeface="Avenir Book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Char char="‒"/>
        <a:defRPr sz="2800" kern="1200">
          <a:solidFill>
            <a:schemeClr val="tx1"/>
          </a:solidFill>
          <a:latin typeface="Avenir Book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Char char="‒"/>
        <a:defRPr sz="2400" kern="1200">
          <a:solidFill>
            <a:schemeClr val="tx1"/>
          </a:solidFill>
          <a:latin typeface="Avenir Book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Char char="‒"/>
        <a:defRPr sz="2000" kern="1200">
          <a:solidFill>
            <a:schemeClr val="tx1"/>
          </a:solidFill>
          <a:latin typeface="Avenir Book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Char char="‒"/>
        <a:defRPr sz="1800" kern="1200">
          <a:solidFill>
            <a:schemeClr val="tx1"/>
          </a:solidFill>
          <a:latin typeface="Avenir Book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Char char="‒"/>
        <a:defRPr sz="1800" kern="1200">
          <a:solidFill>
            <a:schemeClr val="tx1"/>
          </a:solidFill>
          <a:latin typeface="Avenir Book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>
              <a:lnSpc>
                <a:spcPct val="125000"/>
              </a:lnSpc>
            </a:pPr>
            <a:r>
              <a:rPr lang="fr-CA" sz="4800" i="1" dirty="0">
                <a:latin typeface="Swis721 BlkCn BT" panose="020B0806030502040204" pitchFamily="34" charset="0"/>
              </a:rPr>
              <a:t>POLYTECHNIQUE </a:t>
            </a:r>
            <a:r>
              <a:rPr lang="fr-CA" sz="4800" dirty="0">
                <a:solidFill>
                  <a:schemeClr val="tx1"/>
                </a:solidFill>
                <a:latin typeface="Swis721 BlkCn BT" panose="020B0806030502040204" pitchFamily="34" charset="0"/>
              </a:rPr>
              <a:t>MONTRÉAL</a:t>
            </a:r>
            <a:br>
              <a:rPr lang="fr-CA" sz="4800" dirty="0">
                <a:solidFill>
                  <a:schemeClr val="tx1"/>
                </a:solidFill>
                <a:latin typeface="Swis721 BlkCn BT" panose="020B0806030502040204" pitchFamily="34" charset="0"/>
              </a:rPr>
            </a:br>
            <a:r>
              <a:rPr lang="fr-CA" sz="2800" dirty="0">
                <a:solidFill>
                  <a:schemeClr val="tx1"/>
                </a:solidFill>
              </a:rPr>
              <a:t>2017 The more </a:t>
            </a:r>
            <a:r>
              <a:rPr lang="fr-CA" sz="2800" dirty="0" err="1">
                <a:solidFill>
                  <a:schemeClr val="tx1"/>
                </a:solidFill>
              </a:rPr>
              <a:t>you</a:t>
            </a:r>
            <a:r>
              <a:rPr lang="fr-CA" sz="2800" dirty="0">
                <a:solidFill>
                  <a:schemeClr val="tx1"/>
                </a:solidFill>
              </a:rPr>
              <a:t> know </a:t>
            </a:r>
            <a:br>
              <a:rPr lang="fr-CA" sz="2800" dirty="0">
                <a:solidFill>
                  <a:schemeClr val="tx1"/>
                </a:solidFill>
              </a:rPr>
            </a:br>
            <a:r>
              <a:rPr lang="fr-CA" sz="2800" dirty="0">
                <a:solidFill>
                  <a:schemeClr val="tx1"/>
                </a:solidFill>
              </a:rPr>
              <a:t> DRIVETRAIN &amp; DREXLER</a:t>
            </a:r>
            <a:endParaRPr lang="fr-CA" sz="2800" i="1" dirty="0">
              <a:latin typeface="Swis721 BlkCn BT" panose="020B080603050204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l"/>
            <a:r>
              <a:rPr lang="fr-CA" dirty="0"/>
              <a:t>	Christophe Besson </a:t>
            </a:r>
          </a:p>
        </p:txBody>
      </p:sp>
    </p:spTree>
    <p:extLst>
      <p:ext uri="{BB962C8B-B14F-4D97-AF65-F5344CB8AC3E}">
        <p14:creationId xmlns:p14="http://schemas.microsoft.com/office/powerpoint/2010/main" val="2053040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680" y="3916867"/>
            <a:ext cx="5364293" cy="217608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347" y="121286"/>
            <a:ext cx="7557407" cy="440903"/>
          </a:xfrm>
        </p:spPr>
        <p:txBody>
          <a:bodyPr>
            <a:normAutofit fontScale="90000"/>
          </a:bodyPr>
          <a:lstStyle/>
          <a:p>
            <a:r>
              <a:rPr lang="fr-CA" dirty="0"/>
              <a:t>Différentiels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A660-2138-470E-A868-A34D740BE050}" type="datetime1">
              <a:rPr lang="fr-CA" smtClean="0"/>
              <a:t>2017-04-03</a:t>
            </a:fld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9C54-94E0-4E64-84A0-5603019BC6C1}" type="slidenum">
              <a:rPr lang="fr-CA" smtClean="0"/>
              <a:t>10</a:t>
            </a:fld>
            <a:endParaRPr lang="fr-CA" dirty="0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219346" y="722791"/>
            <a:ext cx="7557407" cy="440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 cap="all" baseline="0">
                <a:solidFill>
                  <a:schemeClr val="tx1"/>
                </a:solidFill>
                <a:latin typeface="Avenir Book"/>
                <a:ea typeface="+mj-ea"/>
                <a:cs typeface="+mj-cs"/>
              </a:defRPr>
            </a:lvl1pPr>
          </a:lstStyle>
          <a:p>
            <a:r>
              <a:rPr lang="fr-CA" sz="2800" b="0" i="1" dirty="0"/>
              <a:t>HELICOIDAL DIFF. Or ATB – </a:t>
            </a:r>
            <a:r>
              <a:rPr lang="fr-CA" sz="2800" b="0" i="1" dirty="0" err="1"/>
              <a:t>Automatic</a:t>
            </a:r>
            <a:r>
              <a:rPr lang="fr-CA" sz="2800" b="0" i="1" dirty="0"/>
              <a:t> Torque </a:t>
            </a:r>
            <a:r>
              <a:rPr lang="fr-CA" sz="2800" b="0" i="1" dirty="0" err="1"/>
              <a:t>Biaising</a:t>
            </a:r>
            <a:r>
              <a:rPr lang="fr-CA" sz="2800" b="0" i="1" dirty="0"/>
              <a:t> 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50" y="1794668"/>
            <a:ext cx="2276475" cy="1929908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06208" y="1602377"/>
            <a:ext cx="60603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Marques : </a:t>
            </a:r>
            <a:r>
              <a:rPr lang="fr-CA" dirty="0" err="1"/>
              <a:t>Quaife</a:t>
            </a:r>
            <a:r>
              <a:rPr lang="fr-CA" dirty="0"/>
              <a:t>, </a:t>
            </a:r>
            <a:r>
              <a:rPr lang="fr-CA" dirty="0" err="1"/>
              <a:t>TrueTrac</a:t>
            </a:r>
            <a:r>
              <a:rPr lang="fr-CA" dirty="0"/>
              <a:t>, </a:t>
            </a:r>
            <a:r>
              <a:rPr lang="fr-CA" dirty="0" err="1"/>
              <a:t>Torsen</a:t>
            </a:r>
            <a:endParaRPr lang="fr-CA" dirty="0"/>
          </a:p>
          <a:p>
            <a:r>
              <a:rPr lang="fr-CA" dirty="0"/>
              <a:t>Principe de base : friction entre les </a:t>
            </a:r>
            <a:r>
              <a:rPr lang="fr-CA" dirty="0" err="1"/>
              <a:t>gears</a:t>
            </a:r>
            <a:r>
              <a:rPr lang="fr-CA" dirty="0"/>
              <a:t> </a:t>
            </a:r>
            <a:r>
              <a:rPr lang="fr-CA" dirty="0" err="1"/>
              <a:t>helicoidal</a:t>
            </a:r>
            <a:r>
              <a:rPr lang="fr-CA" dirty="0"/>
              <a:t> et le casing</a:t>
            </a:r>
          </a:p>
          <a:p>
            <a:r>
              <a:rPr lang="fr-CA" dirty="0"/>
              <a:t>TBR : Variable entre 1 et 4</a:t>
            </a:r>
          </a:p>
          <a:p>
            <a:endParaRPr lang="fr-CA" dirty="0"/>
          </a:p>
          <a:p>
            <a:r>
              <a:rPr lang="fr-CA" dirty="0"/>
              <a:t>Particularités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TBR ajustable seulement en changeant les propriétés tribologiques (Lubrifiants, </a:t>
            </a:r>
            <a:r>
              <a:rPr lang="fr-CA" dirty="0" err="1"/>
              <a:t>Coatings</a:t>
            </a:r>
            <a:r>
              <a:rPr lang="fr-CA" dirty="0"/>
              <a:t>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TBR indépendant du couple moteur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Très peu de maintenance car pas d’usure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  <a:p>
            <a:r>
              <a:rPr lang="fr-CA" dirty="0"/>
              <a:t>Particularités FSAE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Seulement le </a:t>
            </a:r>
            <a:r>
              <a:rPr lang="fr-CA" dirty="0" err="1"/>
              <a:t>Quaife</a:t>
            </a: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Vendu par Taylor Race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err="1"/>
              <a:t>Quaife</a:t>
            </a:r>
            <a:r>
              <a:rPr lang="fr-CA" dirty="0"/>
              <a:t> d’une Honda Civic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Lubrification à la Graisse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Lourd </a:t>
            </a:r>
          </a:p>
          <a:p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4827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347" y="121286"/>
            <a:ext cx="7557407" cy="440903"/>
          </a:xfrm>
        </p:spPr>
        <p:txBody>
          <a:bodyPr>
            <a:normAutofit fontScale="90000"/>
          </a:bodyPr>
          <a:lstStyle/>
          <a:p>
            <a:r>
              <a:rPr lang="fr-CA" dirty="0"/>
              <a:t>Différentiels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A660-2138-470E-A868-A34D740BE050}" type="datetime1">
              <a:rPr lang="fr-CA" smtClean="0"/>
              <a:t>2017-04-03</a:t>
            </a:fld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9C54-94E0-4E64-84A0-5603019BC6C1}" type="slidenum">
              <a:rPr lang="fr-CA" smtClean="0"/>
              <a:t>11</a:t>
            </a:fld>
            <a:endParaRPr lang="fr-CA" dirty="0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219346" y="722791"/>
            <a:ext cx="7557407" cy="440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 cap="all" baseline="0">
                <a:solidFill>
                  <a:schemeClr val="tx1"/>
                </a:solidFill>
                <a:latin typeface="Avenir Book"/>
                <a:ea typeface="+mj-ea"/>
                <a:cs typeface="+mj-cs"/>
              </a:defRPr>
            </a:lvl1pPr>
          </a:lstStyle>
          <a:p>
            <a:r>
              <a:rPr lang="fr-CA" sz="2800" b="0" i="1" dirty="0"/>
              <a:t>CLUTCH PACK DIFF. Ou SALISBURY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06208" y="1602377"/>
            <a:ext cx="606035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Marques : </a:t>
            </a:r>
            <a:r>
              <a:rPr lang="fr-CA" dirty="0" err="1"/>
              <a:t>Drexler</a:t>
            </a:r>
            <a:r>
              <a:rPr lang="fr-CA" dirty="0"/>
              <a:t>, Salisbury, </a:t>
            </a:r>
            <a:r>
              <a:rPr lang="fr-CA" dirty="0" err="1"/>
              <a:t>Powerflow</a:t>
            </a:r>
            <a:r>
              <a:rPr lang="fr-CA" dirty="0"/>
              <a:t>, … </a:t>
            </a:r>
          </a:p>
          <a:p>
            <a:r>
              <a:rPr lang="fr-CA" dirty="0"/>
              <a:t>Principe de base : friction entre des </a:t>
            </a:r>
            <a:r>
              <a:rPr lang="fr-CA" dirty="0" err="1"/>
              <a:t>clutchs</a:t>
            </a:r>
            <a:r>
              <a:rPr lang="fr-CA" dirty="0"/>
              <a:t> </a:t>
            </a:r>
          </a:p>
          <a:p>
            <a:r>
              <a:rPr lang="fr-CA" dirty="0"/>
              <a:t>TBR : Variable entre 1,82 et 15,66</a:t>
            </a:r>
          </a:p>
          <a:p>
            <a:endParaRPr lang="fr-CA" dirty="0"/>
          </a:p>
          <a:p>
            <a:r>
              <a:rPr lang="fr-CA" dirty="0"/>
              <a:t>Particularités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TBR facilement ajustable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TBR dépendant du couple moteur (Open </a:t>
            </a:r>
            <a:r>
              <a:rPr lang="fr-CA" dirty="0" err="1"/>
              <a:t>diff</a:t>
            </a:r>
            <a:r>
              <a:rPr lang="fr-CA" dirty="0"/>
              <a:t> </a:t>
            </a:r>
            <a:r>
              <a:rPr lang="fr-CA" dirty="0">
                <a:sym typeface="Wingdings" panose="05000000000000000000" pitchFamily="2" charset="2"/>
              </a:rPr>
              <a:t> Spool)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sym typeface="Wingdings" panose="05000000000000000000" pitchFamily="2" charset="2"/>
              </a:rPr>
              <a:t>TBR différent en </a:t>
            </a:r>
            <a:r>
              <a:rPr lang="fr-CA" dirty="0" err="1">
                <a:sym typeface="Wingdings" panose="05000000000000000000" pitchFamily="2" charset="2"/>
              </a:rPr>
              <a:t>accel</a:t>
            </a:r>
            <a:r>
              <a:rPr lang="fr-CA" dirty="0">
                <a:sym typeface="Wingdings" panose="05000000000000000000" pitchFamily="2" charset="2"/>
              </a:rPr>
              <a:t> et </a:t>
            </a:r>
            <a:r>
              <a:rPr lang="fr-CA" dirty="0" err="1">
                <a:sym typeface="Wingdings" panose="05000000000000000000" pitchFamily="2" charset="2"/>
              </a:rPr>
              <a:t>brake</a:t>
            </a: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Beaucoup de maintenance dû à l’usure des </a:t>
            </a:r>
            <a:r>
              <a:rPr lang="fr-CA" dirty="0" err="1"/>
              <a:t>clutchs</a:t>
            </a: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  <a:p>
            <a:r>
              <a:rPr lang="fr-CA" dirty="0"/>
              <a:t>Particularités FSAE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Seulement le </a:t>
            </a:r>
            <a:r>
              <a:rPr lang="fr-CA" dirty="0" err="1"/>
              <a:t>Drexler</a:t>
            </a: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Fait pour la FSAE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Lubrifié avec une huile spécifique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Pièces de haute précision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Cher 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487" y="4248657"/>
            <a:ext cx="3518713" cy="210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19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7FD9-89DC-4F8E-AE31-C68F030F8B91}" type="datetime1">
              <a:rPr lang="fr-CA" smtClean="0"/>
              <a:t>2017-04-03</a:t>
            </a:fld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9C54-94E0-4E64-84A0-5603019BC6C1}" type="slidenum">
              <a:rPr lang="fr-CA" smtClean="0"/>
              <a:t>12</a:t>
            </a:fld>
            <a:endParaRPr lang="fr-CA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288" y="74027"/>
            <a:ext cx="3999323" cy="289585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84" y="74027"/>
            <a:ext cx="4365114" cy="2834886"/>
          </a:xfrm>
          <a:prstGeom prst="rect">
            <a:avLst/>
          </a:prstGeom>
        </p:spPr>
      </p:pic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>
          <a:xfrm>
            <a:off x="814388" y="3317965"/>
            <a:ext cx="7700962" cy="28589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sz="2000" dirty="0" err="1"/>
              <a:t>Clutch</a:t>
            </a:r>
            <a:r>
              <a:rPr lang="fr-CA" sz="2000" dirty="0"/>
              <a:t>-pack </a:t>
            </a:r>
            <a:r>
              <a:rPr lang="fr-CA" sz="2000" dirty="0" err="1"/>
              <a:t>two</a:t>
            </a:r>
            <a:r>
              <a:rPr lang="fr-CA" sz="2000" dirty="0"/>
              <a:t> </a:t>
            </a:r>
            <a:r>
              <a:rPr lang="fr-CA" sz="2000" dirty="0" err="1"/>
              <a:t>way</a:t>
            </a:r>
            <a:r>
              <a:rPr lang="fr-CA" sz="2000" dirty="0"/>
              <a:t> </a:t>
            </a:r>
            <a:r>
              <a:rPr lang="fr-CA" sz="2000" dirty="0">
                <a:sym typeface="Wingdings" panose="05000000000000000000" pitchFamily="2" charset="2"/>
              </a:rPr>
              <a:t> Power </a:t>
            </a:r>
            <a:r>
              <a:rPr lang="fr-CA" sz="2000" dirty="0" err="1">
                <a:sym typeface="Wingdings" panose="05000000000000000000" pitchFamily="2" charset="2"/>
              </a:rPr>
              <a:t>side</a:t>
            </a:r>
            <a:r>
              <a:rPr lang="fr-CA" sz="2000" dirty="0">
                <a:sym typeface="Wingdings" panose="05000000000000000000" pitchFamily="2" charset="2"/>
              </a:rPr>
              <a:t> </a:t>
            </a:r>
            <a:r>
              <a:rPr lang="fr-CA" sz="2000" dirty="0" err="1">
                <a:sym typeface="Wingdings" panose="05000000000000000000" pitchFamily="2" charset="2"/>
              </a:rPr>
              <a:t>ramp</a:t>
            </a:r>
            <a:r>
              <a:rPr lang="fr-CA" sz="2000" dirty="0">
                <a:sym typeface="Wingdings" panose="05000000000000000000" pitchFamily="2" charset="2"/>
              </a:rPr>
              <a:t> and </a:t>
            </a:r>
            <a:r>
              <a:rPr lang="fr-CA" sz="2000" dirty="0" err="1">
                <a:sym typeface="Wingdings" panose="05000000000000000000" pitchFamily="2" charset="2"/>
              </a:rPr>
              <a:t>Coast</a:t>
            </a:r>
            <a:r>
              <a:rPr lang="fr-CA" sz="2000" dirty="0">
                <a:sym typeface="Wingdings" panose="05000000000000000000" pitchFamily="2" charset="2"/>
              </a:rPr>
              <a:t> </a:t>
            </a:r>
            <a:r>
              <a:rPr lang="fr-CA" sz="2000" dirty="0" err="1">
                <a:sym typeface="Wingdings" panose="05000000000000000000" pitchFamily="2" charset="2"/>
              </a:rPr>
              <a:t>side</a:t>
            </a:r>
            <a:r>
              <a:rPr lang="fr-CA" sz="2000" dirty="0">
                <a:sym typeface="Wingdings" panose="05000000000000000000" pitchFamily="2" charset="2"/>
              </a:rPr>
              <a:t> </a:t>
            </a:r>
            <a:r>
              <a:rPr lang="fr-CA" sz="2000" dirty="0" err="1">
                <a:sym typeface="Wingdings" panose="05000000000000000000" pitchFamily="2" charset="2"/>
              </a:rPr>
              <a:t>ramp</a:t>
            </a:r>
            <a:endParaRPr lang="fr-CA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CA" dirty="0" err="1"/>
              <a:t>Drexler</a:t>
            </a:r>
            <a:endParaRPr lang="fr-CA" dirty="0"/>
          </a:p>
          <a:p>
            <a:r>
              <a:rPr lang="en-US" sz="2200" dirty="0"/>
              <a:t> 30° Ramp Angle = TBR 15,66</a:t>
            </a:r>
          </a:p>
          <a:p>
            <a:r>
              <a:rPr lang="en-US" sz="2200" dirty="0"/>
              <a:t>40° Ramp Angle = TBR 4</a:t>
            </a:r>
          </a:p>
          <a:p>
            <a:r>
              <a:rPr lang="en-US" sz="2200" dirty="0"/>
              <a:t>45° Ramp Angle = TBR 3,08</a:t>
            </a:r>
          </a:p>
          <a:p>
            <a:r>
              <a:rPr lang="en-US" sz="2200" dirty="0"/>
              <a:t>50° Ramp Angle = </a:t>
            </a:r>
            <a:r>
              <a:rPr lang="en-US" sz="2200" dirty="0"/>
              <a:t>TBR 2,45</a:t>
            </a:r>
          </a:p>
          <a:p>
            <a:r>
              <a:rPr lang="en-US" sz="2200" dirty="0"/>
              <a:t>60° Ramp Angle = TBR 1,82</a:t>
            </a:r>
            <a:endParaRPr lang="fr-CA" sz="17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33752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347" y="121286"/>
            <a:ext cx="7557407" cy="440903"/>
          </a:xfrm>
        </p:spPr>
        <p:txBody>
          <a:bodyPr>
            <a:normAutofit fontScale="90000"/>
          </a:bodyPr>
          <a:lstStyle/>
          <a:p>
            <a:r>
              <a:rPr lang="fr-CA" dirty="0"/>
              <a:t>Différentiels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A660-2138-470E-A868-A34D740BE050}" type="datetime1">
              <a:rPr lang="fr-CA" smtClean="0"/>
              <a:t>2017-04-03</a:t>
            </a:fld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9C54-94E0-4E64-84A0-5603019BC6C1}" type="slidenum">
              <a:rPr lang="fr-CA" smtClean="0"/>
              <a:t>13</a:t>
            </a:fld>
            <a:endParaRPr lang="fr-CA" dirty="0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219346" y="722791"/>
            <a:ext cx="7557407" cy="440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 cap="all" baseline="0">
                <a:solidFill>
                  <a:schemeClr val="tx1"/>
                </a:solidFill>
                <a:latin typeface="Avenir Book"/>
                <a:ea typeface="+mj-ea"/>
                <a:cs typeface="+mj-cs"/>
              </a:defRPr>
            </a:lvl1pPr>
          </a:lstStyle>
          <a:p>
            <a:r>
              <a:rPr lang="fr-CA" sz="2800" b="0" i="1" dirty="0"/>
              <a:t>EFFET SUR LA DYNAMIQUE DU VÉHICULE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06208" y="1602377"/>
            <a:ext cx="8202661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b="1" dirty="0"/>
              <a:t>Pas assez de TBR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600" dirty="0"/>
              <a:t>En sortie de virage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sz="1600" dirty="0"/>
              <a:t>la roue intérieure spin trop facilement en sortie de virage donc perte de traction donc accélération en sortie de virage faible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600" dirty="0"/>
              <a:t>En entrée de virage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sz="1600" dirty="0"/>
              <a:t>Le </a:t>
            </a:r>
            <a:r>
              <a:rPr lang="fr-CA" sz="1600" dirty="0" err="1"/>
              <a:t>bracking</a:t>
            </a:r>
            <a:r>
              <a:rPr lang="fr-CA" sz="1600" dirty="0"/>
              <a:t> torque du moteur tend à barrer une roue (perte de contrôle et de freinage)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600" b="1" dirty="0"/>
              <a:t>Trop de TBR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sz="1600" dirty="0"/>
              <a:t>En sortie de virage 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CA" sz="1600" dirty="0" err="1"/>
              <a:t>Differential</a:t>
            </a:r>
            <a:r>
              <a:rPr lang="fr-CA" sz="1600" dirty="0"/>
              <a:t> </a:t>
            </a:r>
            <a:r>
              <a:rPr lang="fr-CA" sz="1600" dirty="0" err="1"/>
              <a:t>induced</a:t>
            </a:r>
            <a:r>
              <a:rPr lang="fr-CA" sz="1600" dirty="0"/>
              <a:t> </a:t>
            </a:r>
            <a:r>
              <a:rPr lang="fr-CA" sz="1600" dirty="0" err="1"/>
              <a:t>understeer</a:t>
            </a:r>
            <a:r>
              <a:rPr lang="fr-CA" sz="1600" dirty="0"/>
              <a:t> (les deux roues veulent tourner à la même vitesse ce qui tend le char a aller tout droit)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CA" sz="1600" dirty="0"/>
              <a:t>La roue extérieure peut </a:t>
            </a:r>
            <a:r>
              <a:rPr lang="fr-CA" sz="1600" dirty="0" err="1"/>
              <a:t>spinner</a:t>
            </a:r>
            <a:r>
              <a:rPr lang="fr-CA" sz="1600" dirty="0"/>
              <a:t> (spool </a:t>
            </a:r>
            <a:r>
              <a:rPr lang="fr-CA" sz="1600" dirty="0" err="1"/>
              <a:t>effect</a:t>
            </a:r>
            <a:r>
              <a:rPr lang="fr-CA" sz="1600" dirty="0"/>
              <a:t>) ce qui engendra une perte totale de traction (full power </a:t>
            </a:r>
            <a:r>
              <a:rPr lang="fr-CA" sz="1600" dirty="0" err="1"/>
              <a:t>oversteer</a:t>
            </a:r>
            <a:r>
              <a:rPr lang="fr-CA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sz="1600" dirty="0"/>
              <a:t>En milieu de virage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CA" sz="1600" dirty="0" err="1"/>
              <a:t>Differential</a:t>
            </a:r>
            <a:r>
              <a:rPr lang="fr-CA" sz="1600" dirty="0"/>
              <a:t> </a:t>
            </a:r>
            <a:r>
              <a:rPr lang="fr-CA" sz="1600" dirty="0" err="1"/>
              <a:t>induced</a:t>
            </a:r>
            <a:r>
              <a:rPr lang="fr-CA" sz="1600" dirty="0"/>
              <a:t> </a:t>
            </a:r>
            <a:r>
              <a:rPr lang="fr-CA" sz="1600" dirty="0" err="1"/>
              <a:t>understeer</a:t>
            </a:r>
            <a:endParaRPr lang="fr-CA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sz="1600" dirty="0"/>
              <a:t>Entrée de virage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CA" sz="1600" dirty="0" err="1"/>
              <a:t>Differential</a:t>
            </a:r>
            <a:r>
              <a:rPr lang="fr-CA" sz="1600" dirty="0"/>
              <a:t> </a:t>
            </a:r>
            <a:r>
              <a:rPr lang="fr-CA" sz="1600" dirty="0" err="1"/>
              <a:t>induced</a:t>
            </a:r>
            <a:r>
              <a:rPr lang="fr-CA" sz="1600" dirty="0"/>
              <a:t> </a:t>
            </a:r>
            <a:r>
              <a:rPr lang="fr-CA" sz="1600" dirty="0" err="1"/>
              <a:t>understeer</a:t>
            </a:r>
            <a:endParaRPr lang="fr-CA" sz="1600" dirty="0"/>
          </a:p>
          <a:p>
            <a:pPr lvl="2"/>
            <a:r>
              <a:rPr lang="fr-CA" sz="1600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93829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347" y="121286"/>
            <a:ext cx="7557407" cy="440903"/>
          </a:xfrm>
        </p:spPr>
        <p:txBody>
          <a:bodyPr>
            <a:normAutofit fontScale="90000"/>
          </a:bodyPr>
          <a:lstStyle/>
          <a:p>
            <a:r>
              <a:rPr lang="fr-CA" dirty="0"/>
              <a:t>Différentiels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A660-2138-470E-A868-A34D740BE050}" type="datetime1">
              <a:rPr lang="fr-CA" smtClean="0"/>
              <a:t>2017-04-03</a:t>
            </a:fld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9C54-94E0-4E64-84A0-5603019BC6C1}" type="slidenum">
              <a:rPr lang="fr-CA" smtClean="0"/>
              <a:t>14</a:t>
            </a:fld>
            <a:endParaRPr lang="fr-CA" dirty="0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219346" y="722791"/>
            <a:ext cx="7557407" cy="440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 cap="all" baseline="0">
                <a:solidFill>
                  <a:schemeClr val="tx1"/>
                </a:solidFill>
                <a:latin typeface="Avenir Book"/>
                <a:ea typeface="+mj-ea"/>
                <a:cs typeface="+mj-cs"/>
              </a:defRPr>
            </a:lvl1pPr>
          </a:lstStyle>
          <a:p>
            <a:r>
              <a:rPr lang="fr-CA" sz="2800" b="0" i="1" dirty="0"/>
              <a:t>EFFET SUR LA DYNAMIQUE DU VÉHICULE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06208" y="1602377"/>
            <a:ext cx="82026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Pile-poil assez de TBR en power </a:t>
            </a:r>
            <a:r>
              <a:rPr lang="fr-CA" sz="2000" dirty="0" err="1"/>
              <a:t>side</a:t>
            </a:r>
            <a:r>
              <a:rPr lang="fr-CA" sz="20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sz="2000" dirty="0"/>
              <a:t>Maximise l’</a:t>
            </a:r>
            <a:r>
              <a:rPr lang="fr-CA" sz="2000" dirty="0" err="1"/>
              <a:t>accèleration</a:t>
            </a:r>
            <a:r>
              <a:rPr lang="fr-CA" sz="2000" dirty="0"/>
              <a:t> en utilisant les deux pneus au maximum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sz="2000" dirty="0"/>
              <a:t>N’induit pas trop de </a:t>
            </a:r>
            <a:r>
              <a:rPr lang="fr-CA" sz="2000" dirty="0" err="1"/>
              <a:t>understeer</a:t>
            </a:r>
            <a:endParaRPr lang="fr-CA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sz="2000" dirty="0"/>
              <a:t>Possibilité d’avoir du </a:t>
            </a:r>
            <a:r>
              <a:rPr lang="fr-CA" sz="2000" dirty="0" err="1"/>
              <a:t>throttle</a:t>
            </a:r>
            <a:r>
              <a:rPr lang="fr-CA" sz="2000" dirty="0"/>
              <a:t> </a:t>
            </a:r>
            <a:r>
              <a:rPr lang="fr-CA" sz="2000" dirty="0" err="1"/>
              <a:t>oversteer</a:t>
            </a:r>
            <a:r>
              <a:rPr lang="fr-CA" sz="2000" dirty="0"/>
              <a:t> </a:t>
            </a:r>
            <a:r>
              <a:rPr lang="fr-CA" sz="2000" dirty="0" err="1"/>
              <a:t>controllable</a:t>
            </a:r>
            <a:r>
              <a:rPr lang="fr-CA" sz="2000" dirty="0"/>
              <a:t> (le pneu intérieur spin en premier)</a:t>
            </a:r>
          </a:p>
          <a:p>
            <a:pPr lvl="1"/>
            <a:endParaRPr lang="fr-CA" sz="2000" dirty="0"/>
          </a:p>
          <a:p>
            <a:r>
              <a:rPr lang="fr-CA" sz="2000" dirty="0"/>
              <a:t>Pile-poil assez de TBR en </a:t>
            </a:r>
            <a:r>
              <a:rPr lang="fr-CA" sz="2000" dirty="0" err="1"/>
              <a:t>coast</a:t>
            </a:r>
            <a:r>
              <a:rPr lang="fr-CA" sz="2000" dirty="0"/>
              <a:t> </a:t>
            </a:r>
            <a:r>
              <a:rPr lang="fr-CA" sz="2000" dirty="0" err="1"/>
              <a:t>side</a:t>
            </a:r>
            <a:endParaRPr lang="fr-CA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sz="2000" dirty="0" err="1"/>
              <a:t>poor</a:t>
            </a:r>
            <a:r>
              <a:rPr lang="fr-CA" sz="2000" dirty="0"/>
              <a:t> man's ABS </a:t>
            </a:r>
            <a:r>
              <a:rPr lang="fr-CA" sz="2000" dirty="0" err="1"/>
              <a:t>effect</a:t>
            </a:r>
            <a:r>
              <a:rPr lang="fr-CA" sz="2000" dirty="0"/>
              <a:t> – Prévient une roue de barrer quand l’autre tourne encore (tend à obliger les deux roues à barrer en même temps)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sz="2000" dirty="0"/>
              <a:t>Plus stable en freinage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sz="2000" dirty="0"/>
              <a:t>Réduit le </a:t>
            </a:r>
            <a:r>
              <a:rPr lang="fr-CA" sz="2000" dirty="0" err="1"/>
              <a:t>trailing</a:t>
            </a:r>
            <a:r>
              <a:rPr lang="fr-CA" sz="2000" dirty="0"/>
              <a:t> </a:t>
            </a:r>
            <a:r>
              <a:rPr lang="fr-CA" sz="2000" dirty="0" err="1"/>
              <a:t>throttle</a:t>
            </a:r>
            <a:r>
              <a:rPr lang="fr-CA" sz="2000" dirty="0"/>
              <a:t> </a:t>
            </a:r>
            <a:r>
              <a:rPr lang="fr-CA" sz="2000" dirty="0" err="1"/>
              <a:t>oversteer</a:t>
            </a:r>
            <a:r>
              <a:rPr lang="fr-CA" sz="2000" dirty="0"/>
              <a:t> (</a:t>
            </a:r>
            <a:r>
              <a:rPr lang="fr-CA" sz="2000" dirty="0" err="1"/>
              <a:t>oversteer</a:t>
            </a:r>
            <a:r>
              <a:rPr lang="fr-CA" sz="2000" dirty="0"/>
              <a:t> lors du lâcher brutal du </a:t>
            </a:r>
            <a:r>
              <a:rPr lang="fr-CA" sz="2000" dirty="0" err="1"/>
              <a:t>throttle</a:t>
            </a:r>
            <a:r>
              <a:rPr lang="fr-CA" sz="20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sz="2000" dirty="0"/>
              <a:t>Améliore le </a:t>
            </a:r>
            <a:r>
              <a:rPr lang="fr-CA" sz="2000" dirty="0" err="1"/>
              <a:t>trail</a:t>
            </a:r>
            <a:r>
              <a:rPr lang="fr-CA" sz="2000" dirty="0"/>
              <a:t> </a:t>
            </a:r>
            <a:r>
              <a:rPr lang="fr-CA" sz="2000" dirty="0" err="1"/>
              <a:t>braking</a:t>
            </a:r>
            <a:r>
              <a:rPr lang="fr-CA" sz="20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CA" sz="1600" dirty="0"/>
          </a:p>
          <a:p>
            <a:pPr lvl="1"/>
            <a:r>
              <a:rPr lang="fr-CA" sz="1600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05110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À FAIRE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En </a:t>
            </a:r>
            <a:r>
              <a:rPr lang="fr-CA" dirty="0" err="1"/>
              <a:t>testing</a:t>
            </a:r>
            <a:r>
              <a:rPr lang="fr-CA" dirty="0"/>
              <a:t> </a:t>
            </a:r>
          </a:p>
          <a:p>
            <a:pPr lvl="1"/>
            <a:r>
              <a:rPr lang="fr-CA" dirty="0"/>
              <a:t>Tester différents TBR et </a:t>
            </a:r>
            <a:r>
              <a:rPr lang="fr-CA" dirty="0" err="1"/>
              <a:t>preload</a:t>
            </a:r>
            <a:endParaRPr lang="fr-CA" dirty="0"/>
          </a:p>
          <a:p>
            <a:r>
              <a:rPr lang="fr-CA" dirty="0"/>
              <a:t>Expérimental</a:t>
            </a:r>
          </a:p>
          <a:p>
            <a:pPr lvl="1"/>
            <a:r>
              <a:rPr lang="fr-CA" dirty="0"/>
              <a:t>Mesurer le TBR et les effets du </a:t>
            </a:r>
            <a:r>
              <a:rPr lang="fr-CA" dirty="0" err="1"/>
              <a:t>preload</a:t>
            </a:r>
            <a:r>
              <a:rPr lang="fr-CA" dirty="0"/>
              <a:t> sur le </a:t>
            </a:r>
            <a:r>
              <a:rPr lang="fr-CA" dirty="0" err="1"/>
              <a:t>diff</a:t>
            </a:r>
            <a:r>
              <a:rPr lang="fr-CA" dirty="0"/>
              <a:t>.  </a:t>
            </a:r>
          </a:p>
          <a:p>
            <a:endParaRPr lang="fr-CA" dirty="0"/>
          </a:p>
          <a:p>
            <a:pPr marL="457200" lvl="1" indent="0">
              <a:buNone/>
            </a:pP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7FD9-89DC-4F8E-AE31-C68F030F8B91}" type="datetime1">
              <a:rPr lang="fr-CA" smtClean="0"/>
              <a:t>2017-04-03</a:t>
            </a:fld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9C54-94E0-4E64-84A0-5603019BC6C1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2450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POUR ALLER PLUS LOIN</a:t>
            </a:r>
            <a:br>
              <a:rPr lang="fr-CA" dirty="0"/>
            </a:br>
            <a:r>
              <a:rPr lang="fr-CA" b="0" dirty="0"/>
              <a:t>Active </a:t>
            </a:r>
            <a:r>
              <a:rPr lang="fr-CA" b="0" dirty="0" err="1"/>
              <a:t>diff</a:t>
            </a:r>
            <a:r>
              <a:rPr lang="fr-CA" b="0" dirty="0"/>
              <a:t>. </a:t>
            </a:r>
            <a:endParaRPr lang="fr-CA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892" y="1943237"/>
            <a:ext cx="5768788" cy="3419863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7FD9-89DC-4F8E-AE31-C68F030F8B91}" type="datetime1">
              <a:rPr lang="fr-CA" smtClean="0"/>
              <a:t>2017-04-04</a:t>
            </a:fld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9C54-94E0-4E64-84A0-5603019BC6C1}" type="slidenum">
              <a:rPr lang="fr-CA" smtClean="0"/>
              <a:t>16</a:t>
            </a:fld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1254034" y="5430982"/>
            <a:ext cx="463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SSP AUDI New </a:t>
            </a:r>
            <a:r>
              <a:rPr lang="fr-CA" dirty="0" err="1"/>
              <a:t>Technology</a:t>
            </a:r>
            <a:r>
              <a:rPr lang="fr-CA" dirty="0"/>
              <a:t> 2009-2010 p50</a:t>
            </a:r>
          </a:p>
        </p:txBody>
      </p:sp>
    </p:spTree>
    <p:extLst>
      <p:ext uri="{BB962C8B-B14F-4D97-AF65-F5344CB8AC3E}">
        <p14:creationId xmlns:p14="http://schemas.microsoft.com/office/powerpoint/2010/main" val="3825194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RESSOURCES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X:\3000 - ENGINE AND DRIVETRAIN\RESSOURCES\DREXLER</a:t>
            </a:r>
          </a:p>
          <a:p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7FD9-89DC-4F8E-AE31-C68F030F8B91}" type="datetime1">
              <a:rPr lang="fr-CA" smtClean="0"/>
              <a:t>2017-04-03</a:t>
            </a:fld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9C54-94E0-4E64-84A0-5603019BC6C1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843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347" y="121286"/>
            <a:ext cx="7557407" cy="440903"/>
          </a:xfrm>
        </p:spPr>
        <p:txBody>
          <a:bodyPr>
            <a:normAutofit fontScale="90000"/>
          </a:bodyPr>
          <a:lstStyle/>
          <a:p>
            <a:r>
              <a:rPr lang="fr-CA" dirty="0"/>
              <a:t>PIÈCES ET VOCABULAIRE IMPORTANTS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A660-2138-470E-A868-A34D740BE050}" type="datetime1">
              <a:rPr lang="fr-CA" smtClean="0"/>
              <a:t>2017-04-03</a:t>
            </a:fld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9C54-94E0-4E64-84A0-5603019BC6C1}" type="slidenum">
              <a:rPr lang="fr-CA" smtClean="0"/>
              <a:t>2</a:t>
            </a:fld>
            <a:endParaRPr lang="fr-CA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533026"/>
            <a:ext cx="2070216" cy="1863498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31124" y="3337350"/>
            <a:ext cx="185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TRIPOD </a:t>
            </a: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219346" y="722791"/>
            <a:ext cx="7557407" cy="440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 cap="all" baseline="0">
                <a:solidFill>
                  <a:schemeClr val="tx1"/>
                </a:solidFill>
                <a:latin typeface="Avenir Book"/>
                <a:ea typeface="+mj-ea"/>
                <a:cs typeface="+mj-cs"/>
              </a:defRPr>
            </a:lvl1pPr>
          </a:lstStyle>
          <a:p>
            <a:r>
              <a:rPr lang="fr-CA" sz="2800" b="0" i="1" dirty="0"/>
              <a:t>Les différents types de joints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28651" y="3706682"/>
            <a:ext cx="2267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Homocinétique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Translation axiale possible  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485" y="1729853"/>
            <a:ext cx="2001490" cy="1469844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784767" y="3337350"/>
            <a:ext cx="185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RZEPPA  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3540617" y="3706682"/>
            <a:ext cx="2343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Homocinétique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Pas de translation axiale 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1343" y="1807056"/>
            <a:ext cx="2183130" cy="1351461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6351295" y="3801879"/>
            <a:ext cx="23432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Homocinétique dans certaines conditions d’angle et de configurations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Pas de translation axiale 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595445" y="3367191"/>
            <a:ext cx="185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CARDAN 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102157" y="5701505"/>
            <a:ext cx="542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Voir le Fanchon (Livre bleu) pour plus d’informations </a:t>
            </a:r>
          </a:p>
        </p:txBody>
      </p:sp>
    </p:spTree>
    <p:extLst>
      <p:ext uri="{BB962C8B-B14F-4D97-AF65-F5344CB8AC3E}">
        <p14:creationId xmlns:p14="http://schemas.microsoft.com/office/powerpoint/2010/main" val="288225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347" y="121286"/>
            <a:ext cx="7557407" cy="440903"/>
          </a:xfrm>
        </p:spPr>
        <p:txBody>
          <a:bodyPr>
            <a:normAutofit fontScale="90000"/>
          </a:bodyPr>
          <a:lstStyle/>
          <a:p>
            <a:r>
              <a:rPr lang="fr-CA" dirty="0"/>
              <a:t>PIÈCES ET VOCABULAIRE IMPORTANTS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A660-2138-470E-A868-A34D740BE050}" type="datetime1">
              <a:rPr lang="fr-CA" smtClean="0"/>
              <a:t>2017-04-03</a:t>
            </a:fld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9C54-94E0-4E64-84A0-5603019BC6C1}" type="slidenum">
              <a:rPr lang="fr-CA" smtClean="0"/>
              <a:t>3</a:t>
            </a:fld>
            <a:endParaRPr lang="fr-CA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219346" y="722791"/>
            <a:ext cx="7557407" cy="440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 cap="all" baseline="0">
                <a:solidFill>
                  <a:schemeClr val="tx1"/>
                </a:solidFill>
                <a:latin typeface="Avenir Book"/>
                <a:ea typeface="+mj-ea"/>
                <a:cs typeface="+mj-cs"/>
              </a:defRPr>
            </a:lvl1pPr>
          </a:lstStyle>
          <a:p>
            <a:r>
              <a:rPr lang="fr-CA" sz="2800" b="0" i="1" dirty="0"/>
              <a:t>TRIPOD HOUSING 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612933"/>
            <a:ext cx="3718560" cy="2147089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818606" y="4093031"/>
            <a:ext cx="34050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HOUSINGS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Différents types en fonction du types de </a:t>
            </a:r>
            <a:r>
              <a:rPr lang="fr-CA" dirty="0" err="1"/>
              <a:t>tripods</a:t>
            </a:r>
            <a:r>
              <a:rPr lang="fr-CA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err="1"/>
              <a:t>Drexler</a:t>
            </a:r>
            <a:r>
              <a:rPr lang="fr-CA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Taylor Race / RCV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</p:txBody>
      </p:sp>
      <p:sp>
        <p:nvSpPr>
          <p:cNvPr id="25" name="ZoneTexte 24"/>
          <p:cNvSpPr txBox="1"/>
          <p:nvPr/>
        </p:nvSpPr>
        <p:spPr>
          <a:xfrm>
            <a:off x="4440479" y="4093031"/>
            <a:ext cx="1847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SPLINES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err="1"/>
              <a:t>Drexler</a:t>
            </a:r>
            <a:r>
              <a:rPr lang="fr-CA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err="1"/>
              <a:t>Outboards</a:t>
            </a:r>
            <a:endParaRPr lang="fr-CA" dirty="0"/>
          </a:p>
        </p:txBody>
      </p:sp>
      <p:sp>
        <p:nvSpPr>
          <p:cNvPr id="26" name="ZoneTexte 25"/>
          <p:cNvSpPr txBox="1"/>
          <p:nvPr/>
        </p:nvSpPr>
        <p:spPr>
          <a:xfrm>
            <a:off x="6563095" y="4093030"/>
            <a:ext cx="2197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LONGUEURS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err="1"/>
              <a:t>Drexler</a:t>
            </a:r>
            <a:r>
              <a:rPr lang="fr-CA" dirty="0"/>
              <a:t> Small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err="1"/>
              <a:t>Drexler</a:t>
            </a:r>
            <a:r>
              <a:rPr lang="fr-CA" dirty="0"/>
              <a:t> Medium </a:t>
            </a: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663" y="1625181"/>
            <a:ext cx="3038574" cy="204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48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347" y="121286"/>
            <a:ext cx="7557407" cy="440903"/>
          </a:xfrm>
        </p:spPr>
        <p:txBody>
          <a:bodyPr>
            <a:normAutofit fontScale="90000"/>
          </a:bodyPr>
          <a:lstStyle/>
          <a:p>
            <a:r>
              <a:rPr lang="fr-CA" dirty="0"/>
              <a:t>PIÈCES ET VOCABULAIRE IMPORTANTS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A660-2138-470E-A868-A34D740BE050}" type="datetime1">
              <a:rPr lang="fr-CA" smtClean="0"/>
              <a:t>2017-04-03</a:t>
            </a:fld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9C54-94E0-4E64-84A0-5603019BC6C1}" type="slidenum">
              <a:rPr lang="fr-CA" smtClean="0"/>
              <a:t>4</a:t>
            </a:fld>
            <a:endParaRPr lang="fr-CA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219346" y="722791"/>
            <a:ext cx="7557407" cy="440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 cap="all" baseline="0">
                <a:solidFill>
                  <a:schemeClr val="tx1"/>
                </a:solidFill>
                <a:latin typeface="Avenir Book"/>
                <a:ea typeface="+mj-ea"/>
                <a:cs typeface="+mj-cs"/>
              </a:defRPr>
            </a:lvl1pPr>
          </a:lstStyle>
          <a:p>
            <a:r>
              <a:rPr lang="fr-CA" sz="2800" b="0" i="1" dirty="0"/>
              <a:t>DRIVESHAFT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07" y="1613399"/>
            <a:ext cx="3947773" cy="134837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480" y="1709193"/>
            <a:ext cx="4036560" cy="1139892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036320" y="3065417"/>
            <a:ext cx="76896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Deux fournisseurs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Taylor Race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RCV </a:t>
            </a:r>
          </a:p>
          <a:p>
            <a:endParaRPr lang="fr-CA" dirty="0"/>
          </a:p>
          <a:p>
            <a:r>
              <a:rPr lang="fr-CA" dirty="0"/>
              <a:t>Matériel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Acier 4130 (RCV) avec traitement thermique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RDM </a:t>
            </a:r>
            <a:r>
              <a:rPr lang="fr-CA" dirty="0">
                <a:sym typeface="Wingdings" panose="05000000000000000000" pitchFamily="2" charset="2"/>
              </a:rPr>
              <a:t> Torsion = Contrainte maximale sur le rayon externe du </a:t>
            </a:r>
            <a:r>
              <a:rPr lang="fr-CA" dirty="0" err="1">
                <a:sym typeface="Wingdings" panose="05000000000000000000" pitchFamily="2" charset="2"/>
              </a:rPr>
              <a:t>shaft</a:t>
            </a:r>
            <a:r>
              <a:rPr lang="fr-CA" dirty="0">
                <a:sym typeface="Wingdings" panose="05000000000000000000" pitchFamily="2" charset="2"/>
              </a:rPr>
              <a:t> </a:t>
            </a:r>
            <a:endParaRPr lang="fr-CA" dirty="0"/>
          </a:p>
          <a:p>
            <a:endParaRPr lang="fr-CA" dirty="0"/>
          </a:p>
        </p:txBody>
      </p:sp>
      <p:sp>
        <p:nvSpPr>
          <p:cNvPr id="9" name="ZoneTexte 8"/>
          <p:cNvSpPr txBox="1"/>
          <p:nvPr/>
        </p:nvSpPr>
        <p:spPr>
          <a:xfrm>
            <a:off x="894816" y="5293181"/>
            <a:ext cx="7720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Particularités : </a:t>
            </a:r>
          </a:p>
          <a:p>
            <a:r>
              <a:rPr lang="fr-CA" dirty="0"/>
              <a:t>Il faut usiner les </a:t>
            </a:r>
            <a:r>
              <a:rPr lang="fr-CA" dirty="0" err="1"/>
              <a:t>grooves</a:t>
            </a:r>
            <a:r>
              <a:rPr lang="fr-CA" dirty="0"/>
              <a:t> de </a:t>
            </a:r>
            <a:r>
              <a:rPr lang="fr-CA" dirty="0" err="1"/>
              <a:t>circlips</a:t>
            </a:r>
            <a:r>
              <a:rPr lang="fr-CA" dirty="0"/>
              <a:t> et couper les </a:t>
            </a:r>
            <a:r>
              <a:rPr lang="fr-CA" dirty="0" err="1"/>
              <a:t>driveshafts</a:t>
            </a:r>
            <a:r>
              <a:rPr lang="fr-CA" dirty="0"/>
              <a:t> à la bonne longueur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9736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EN-A206-DREXLER-DIFF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7FD9-89DC-4F8E-AE31-C68F030F8B91}" type="datetime1">
              <a:rPr lang="fr-CA" smtClean="0"/>
              <a:t>2017-04-03</a:t>
            </a:fld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9C54-94E0-4E64-84A0-5603019BC6C1}" type="slidenum">
              <a:rPr lang="fr-CA" smtClean="0"/>
              <a:t>5</a:t>
            </a:fld>
            <a:endParaRPr lang="fr-CA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820" y="1566138"/>
            <a:ext cx="6195830" cy="439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80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PARTICULARITÉS DU EN-A206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LOAD CASE</a:t>
            </a:r>
          </a:p>
          <a:p>
            <a:pPr lvl="1"/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7FD9-89DC-4F8E-AE31-C68F030F8B91}" type="datetime1">
              <a:rPr lang="fr-CA" smtClean="0"/>
              <a:t>2017-04-03</a:t>
            </a:fld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9C54-94E0-4E64-84A0-5603019BC6C1}" type="slidenum">
              <a:rPr lang="fr-CA" smtClean="0"/>
              <a:t>6</a:t>
            </a:fld>
            <a:endParaRPr lang="fr-CA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8" y="2272938"/>
            <a:ext cx="5180965" cy="379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1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PARTICULARITÉS DU EN-A206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4388" y="1690689"/>
            <a:ext cx="7700962" cy="4486274"/>
          </a:xfrm>
        </p:spPr>
        <p:txBody>
          <a:bodyPr>
            <a:normAutofit/>
          </a:bodyPr>
          <a:lstStyle/>
          <a:p>
            <a:pPr lvl="1"/>
            <a:r>
              <a:rPr lang="fr-CA" dirty="0"/>
              <a:t>DIFF. MOUNT</a:t>
            </a:r>
          </a:p>
          <a:p>
            <a:pPr lvl="2"/>
            <a:r>
              <a:rPr lang="fr-CA" dirty="0"/>
              <a:t>Aluminium 7075 (Right) </a:t>
            </a:r>
          </a:p>
          <a:p>
            <a:pPr lvl="2"/>
            <a:r>
              <a:rPr lang="fr-CA" dirty="0"/>
              <a:t>Aluminium 6061 (</a:t>
            </a:r>
            <a:r>
              <a:rPr lang="fr-CA" dirty="0" err="1"/>
              <a:t>Left</a:t>
            </a:r>
            <a:r>
              <a:rPr lang="fr-CA" dirty="0"/>
              <a:t>) </a:t>
            </a:r>
          </a:p>
          <a:p>
            <a:pPr lvl="2"/>
            <a:r>
              <a:rPr lang="fr-CA" dirty="0" err="1"/>
              <a:t>Diff</a:t>
            </a:r>
            <a:r>
              <a:rPr lang="fr-CA" dirty="0"/>
              <a:t>. Mount Right = Pièce critique </a:t>
            </a:r>
          </a:p>
          <a:p>
            <a:pPr lvl="3"/>
            <a:r>
              <a:rPr lang="fr-CA" dirty="0"/>
              <a:t>En tension </a:t>
            </a:r>
          </a:p>
          <a:p>
            <a:pPr lvl="3"/>
            <a:r>
              <a:rPr lang="fr-CA" dirty="0" err="1"/>
              <a:t>Bolt</a:t>
            </a:r>
            <a:r>
              <a:rPr lang="fr-CA" dirty="0"/>
              <a:t> en tension (Fatigue) </a:t>
            </a:r>
          </a:p>
          <a:p>
            <a:pPr lvl="3"/>
            <a:r>
              <a:rPr lang="fr-CA" b="1" dirty="0"/>
              <a:t>Couple de serrage M8 : 45 N.m (31 si lubrifié)</a:t>
            </a:r>
          </a:p>
          <a:p>
            <a:pPr lvl="2"/>
            <a:r>
              <a:rPr lang="fr-CA" dirty="0" err="1"/>
              <a:t>Diff</a:t>
            </a:r>
            <a:r>
              <a:rPr lang="fr-CA" dirty="0"/>
              <a:t>. Mount </a:t>
            </a:r>
            <a:r>
              <a:rPr lang="fr-CA" dirty="0" err="1"/>
              <a:t>Left</a:t>
            </a:r>
            <a:r>
              <a:rPr lang="fr-CA" dirty="0"/>
              <a:t> </a:t>
            </a:r>
          </a:p>
          <a:p>
            <a:pPr lvl="3"/>
            <a:r>
              <a:rPr lang="fr-CA" dirty="0"/>
              <a:t>En compression</a:t>
            </a:r>
          </a:p>
          <a:p>
            <a:pPr lvl="3"/>
            <a:r>
              <a:rPr lang="fr-CA" dirty="0"/>
              <a:t>Couple de serrage M6 : 20 N.m (13 si lubrifié)</a:t>
            </a:r>
          </a:p>
          <a:p>
            <a:pPr lvl="1"/>
            <a:r>
              <a:rPr lang="fr-CA" dirty="0" err="1"/>
              <a:t>Sprocket</a:t>
            </a:r>
            <a:r>
              <a:rPr lang="fr-CA" dirty="0"/>
              <a:t> Adapter </a:t>
            </a:r>
          </a:p>
          <a:p>
            <a:pPr lvl="2"/>
            <a:r>
              <a:rPr lang="fr-CA" sz="1800" dirty="0"/>
              <a:t>Aluminium 7075 (brut avec </a:t>
            </a:r>
            <a:r>
              <a:rPr lang="fr-CA" sz="1800" dirty="0" err="1"/>
              <a:t>spline</a:t>
            </a:r>
            <a:r>
              <a:rPr lang="fr-CA" sz="1800" dirty="0"/>
              <a:t> fournis par </a:t>
            </a:r>
            <a:r>
              <a:rPr lang="fr-CA" sz="1800" dirty="0" err="1"/>
              <a:t>Drexler</a:t>
            </a:r>
            <a:r>
              <a:rPr lang="fr-CA" sz="1800" dirty="0"/>
              <a:t>)</a:t>
            </a:r>
          </a:p>
          <a:p>
            <a:pPr lvl="2"/>
            <a:r>
              <a:rPr lang="fr-CA" sz="1800" b="1" dirty="0"/>
              <a:t>Couple de serrage M10 : 92 N.m (62 N.m si lubrifié)</a:t>
            </a:r>
          </a:p>
          <a:p>
            <a:pPr lvl="2"/>
            <a:endParaRPr lang="fr-CA" b="1" dirty="0"/>
          </a:p>
          <a:p>
            <a:pPr lvl="2"/>
            <a:endParaRPr lang="fr-CA" dirty="0"/>
          </a:p>
          <a:p>
            <a:pPr marL="914400" lvl="2" indent="0">
              <a:buNone/>
            </a:pPr>
            <a:endParaRPr lang="fr-CA" dirty="0"/>
          </a:p>
          <a:p>
            <a:pPr lvl="3"/>
            <a:endParaRPr lang="fr-CA" dirty="0"/>
          </a:p>
          <a:p>
            <a:pPr marL="1371600" lvl="3" indent="0">
              <a:buNone/>
            </a:pP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7FD9-89DC-4F8E-AE31-C68F030F8B91}" type="datetime1">
              <a:rPr lang="fr-CA" smtClean="0"/>
              <a:t>2017-04-03</a:t>
            </a:fld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9C54-94E0-4E64-84A0-5603019BC6C1}" type="slidenum">
              <a:rPr lang="fr-CA" smtClean="0"/>
              <a:t>7</a:t>
            </a:fld>
            <a:endParaRPr lang="fr-CA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946" y="1690689"/>
            <a:ext cx="2129837" cy="158672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6218304" y="3302917"/>
            <a:ext cx="2865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/>
              <a:t>Concentration de contraintes </a:t>
            </a:r>
          </a:p>
        </p:txBody>
      </p:sp>
    </p:spTree>
    <p:extLst>
      <p:ext uri="{BB962C8B-B14F-4D97-AF65-F5344CB8AC3E}">
        <p14:creationId xmlns:p14="http://schemas.microsoft.com/office/powerpoint/2010/main" val="1232201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DREXLER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8783" y="1690689"/>
            <a:ext cx="5218333" cy="4351338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7FD9-89DC-4F8E-AE31-C68F030F8B91}" type="datetime1">
              <a:rPr lang="fr-CA" smtClean="0"/>
              <a:t>2017-04-03</a:t>
            </a:fld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9C54-94E0-4E64-84A0-5603019BC6C1}" type="slidenum">
              <a:rPr lang="fr-CA" smtClean="0"/>
              <a:t>8</a:t>
            </a:fld>
            <a:endParaRPr lang="fr-CA"/>
          </a:p>
        </p:txBody>
      </p:sp>
      <p:sp>
        <p:nvSpPr>
          <p:cNvPr id="7" name="ZoneTexte 6"/>
          <p:cNvSpPr txBox="1"/>
          <p:nvPr/>
        </p:nvSpPr>
        <p:spPr>
          <a:xfrm>
            <a:off x="766355" y="1690689"/>
            <a:ext cx="35356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ATTENTION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NEEDLE BEARING </a:t>
            </a:r>
            <a:r>
              <a:rPr lang="fr-CA" i="1" dirty="0"/>
              <a:t>HK 2820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OIL SEAL </a:t>
            </a:r>
            <a:r>
              <a:rPr lang="fr-CA" dirty="0"/>
              <a:t> </a:t>
            </a:r>
            <a:r>
              <a:rPr lang="fr-CA" i="1" dirty="0"/>
              <a:t>AS 28 x 40 x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i="1" dirty="0"/>
              <a:t>M8 x 1,25 x 10 (RCV)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i="1" dirty="0"/>
              <a:t>M8 x 1,25 x 16 (DREXLER)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i="1" dirty="0"/>
              <a:t>CASTROL </a:t>
            </a:r>
            <a:r>
              <a:rPr lang="fr-CA" i="1" dirty="0" err="1"/>
              <a:t>Syntrax</a:t>
            </a:r>
            <a:r>
              <a:rPr lang="fr-CA" i="1" dirty="0"/>
              <a:t> Limited Slip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i="1" dirty="0"/>
              <a:t>75W-140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31291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347" y="121286"/>
            <a:ext cx="7557407" cy="440903"/>
          </a:xfrm>
        </p:spPr>
        <p:txBody>
          <a:bodyPr>
            <a:normAutofit fontScale="90000"/>
          </a:bodyPr>
          <a:lstStyle/>
          <a:p>
            <a:r>
              <a:rPr lang="fr-CA" dirty="0"/>
              <a:t>Différentiels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A660-2138-470E-A868-A34D740BE050}" type="datetime1">
              <a:rPr lang="fr-CA" smtClean="0"/>
              <a:t>2017-04-03</a:t>
            </a:fld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9C54-94E0-4E64-84A0-5603019BC6C1}" type="slidenum">
              <a:rPr lang="fr-CA" smtClean="0"/>
              <a:t>9</a:t>
            </a:fld>
            <a:endParaRPr lang="fr-CA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219346" y="722791"/>
            <a:ext cx="7557407" cy="440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 cap="all" baseline="0">
                <a:solidFill>
                  <a:schemeClr val="tx1"/>
                </a:solidFill>
                <a:latin typeface="Avenir Book"/>
                <a:ea typeface="+mj-ea"/>
                <a:cs typeface="+mj-cs"/>
              </a:defRPr>
            </a:lvl1pPr>
          </a:lstStyle>
          <a:p>
            <a:r>
              <a:rPr lang="fr-CA" sz="2800" b="0" i="1" dirty="0"/>
              <a:t>Le </a:t>
            </a:r>
            <a:r>
              <a:rPr lang="fr-CA" sz="2800" b="0" i="1" dirty="0" err="1"/>
              <a:t>ToRQUE</a:t>
            </a:r>
            <a:r>
              <a:rPr lang="fr-CA" sz="2800" b="0" i="1" dirty="0"/>
              <a:t> BIAS RATIO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140143" y="16540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CA" dirty="0"/>
          </a:p>
        </p:txBody>
      </p:sp>
      <p:sp>
        <p:nvSpPr>
          <p:cNvPr id="11" name="Rectangle 10"/>
          <p:cNvSpPr/>
          <p:nvPr/>
        </p:nvSpPr>
        <p:spPr>
          <a:xfrm>
            <a:off x="1444942" y="1915335"/>
            <a:ext cx="513806" cy="10972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/>
          <p:cNvSpPr/>
          <p:nvPr/>
        </p:nvSpPr>
        <p:spPr>
          <a:xfrm>
            <a:off x="3513227" y="1926011"/>
            <a:ext cx="513806" cy="10972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4" name="Connecteur droit 13"/>
          <p:cNvCxnSpPr>
            <a:stCxn id="11" idx="3"/>
          </p:cNvCxnSpPr>
          <p:nvPr/>
        </p:nvCxnSpPr>
        <p:spPr>
          <a:xfrm>
            <a:off x="1958748" y="2463975"/>
            <a:ext cx="557349" cy="10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955878" y="2469313"/>
            <a:ext cx="557349" cy="10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16097" y="2368181"/>
            <a:ext cx="439781" cy="20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ZoneTexte 16"/>
          <p:cNvSpPr txBox="1"/>
          <p:nvPr/>
        </p:nvSpPr>
        <p:spPr>
          <a:xfrm>
            <a:off x="1549445" y="1551341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Exemple 1 : OPEN DIFF. 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952358" y="3159921"/>
            <a:ext cx="2189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Capacité roue : 100 N.m </a:t>
            </a:r>
          </a:p>
          <a:p>
            <a:r>
              <a:rPr lang="fr-CA" sz="1400" dirty="0"/>
              <a:t>Capacité </a:t>
            </a:r>
            <a:r>
              <a:rPr lang="fr-CA" sz="1400" dirty="0" err="1"/>
              <a:t>diff</a:t>
            </a:r>
            <a:r>
              <a:rPr lang="fr-CA" sz="1400" dirty="0"/>
              <a:t>. : 10 N.m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7034083" y="3193699"/>
            <a:ext cx="2077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Capacité roue: 10 N.m </a:t>
            </a:r>
          </a:p>
          <a:p>
            <a:r>
              <a:rPr lang="fr-CA" sz="1400" dirty="0"/>
              <a:t>Capacité </a:t>
            </a:r>
            <a:r>
              <a:rPr lang="fr-CA" sz="1400" dirty="0" err="1"/>
              <a:t>diff</a:t>
            </a:r>
            <a:r>
              <a:rPr lang="fr-CA" sz="1400" dirty="0"/>
              <a:t>. : 10 N.m 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229645" y="2663001"/>
            <a:ext cx="99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TBR : 1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6005264" y="5187296"/>
            <a:ext cx="30528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/>
              <a:t>Rappel : C= R * </a:t>
            </a:r>
            <a:r>
              <a:rPr lang="el-GR" dirty="0"/>
              <a:t>μ</a:t>
            </a:r>
            <a:r>
              <a:rPr lang="fr-CA" dirty="0"/>
              <a:t> * Fn</a:t>
            </a:r>
          </a:p>
          <a:p>
            <a:r>
              <a:rPr lang="fr-CA" b="1" dirty="0"/>
              <a:t>En virage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Roue intérieure : Fn – / C-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Roue extérieur : Fn + / C+   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4622071" y="4480390"/>
            <a:ext cx="443609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A" sz="1600" dirty="0"/>
              <a:t>Capacité roue </a:t>
            </a:r>
            <a:r>
              <a:rPr lang="fr-CA" sz="1600" dirty="0" err="1"/>
              <a:t>int</a:t>
            </a:r>
            <a:r>
              <a:rPr lang="fr-CA" sz="1600" dirty="0"/>
              <a:t>. = Capacité </a:t>
            </a:r>
            <a:r>
              <a:rPr lang="fr-CA" sz="1600" dirty="0" err="1"/>
              <a:t>diff</a:t>
            </a:r>
            <a:r>
              <a:rPr lang="fr-CA" sz="1600" dirty="0"/>
              <a:t>. </a:t>
            </a:r>
            <a:r>
              <a:rPr lang="fr-CA" sz="1600" dirty="0" err="1"/>
              <a:t>int</a:t>
            </a:r>
            <a:r>
              <a:rPr lang="fr-CA" sz="1600" dirty="0"/>
              <a:t>.</a:t>
            </a:r>
          </a:p>
          <a:p>
            <a:r>
              <a:rPr lang="fr-CA" sz="1600" dirty="0"/>
              <a:t>Capacité </a:t>
            </a:r>
            <a:r>
              <a:rPr lang="fr-CA" sz="1600" dirty="0" err="1"/>
              <a:t>diff</a:t>
            </a:r>
            <a:r>
              <a:rPr lang="fr-CA" sz="1600" dirty="0"/>
              <a:t>. </a:t>
            </a:r>
            <a:r>
              <a:rPr lang="fr-CA" sz="1600" dirty="0" err="1"/>
              <a:t>ext</a:t>
            </a:r>
            <a:r>
              <a:rPr lang="fr-CA" sz="1600" dirty="0"/>
              <a:t>. = Capacité </a:t>
            </a:r>
            <a:r>
              <a:rPr lang="fr-CA" sz="1600" dirty="0" err="1"/>
              <a:t>diff</a:t>
            </a:r>
            <a:r>
              <a:rPr lang="fr-CA" sz="1600" dirty="0"/>
              <a:t>. </a:t>
            </a:r>
            <a:r>
              <a:rPr lang="fr-CA" sz="1600" dirty="0" err="1"/>
              <a:t>int</a:t>
            </a:r>
            <a:r>
              <a:rPr lang="fr-CA" sz="1600" dirty="0"/>
              <a:t>. * TBR 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5318496" y="17202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CA" dirty="0"/>
          </a:p>
        </p:txBody>
      </p:sp>
      <p:sp>
        <p:nvSpPr>
          <p:cNvPr id="27" name="Rectangle 26"/>
          <p:cNvSpPr/>
          <p:nvPr/>
        </p:nvSpPr>
        <p:spPr>
          <a:xfrm>
            <a:off x="5623295" y="1981550"/>
            <a:ext cx="513806" cy="10972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/>
          <p:cNvSpPr/>
          <p:nvPr/>
        </p:nvSpPr>
        <p:spPr>
          <a:xfrm>
            <a:off x="7691580" y="1992226"/>
            <a:ext cx="513806" cy="10972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9" name="Connecteur droit 28"/>
          <p:cNvCxnSpPr>
            <a:stCxn id="27" idx="3"/>
          </p:cNvCxnSpPr>
          <p:nvPr/>
        </p:nvCxnSpPr>
        <p:spPr>
          <a:xfrm>
            <a:off x="6137101" y="2530190"/>
            <a:ext cx="557349" cy="10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7134231" y="2535528"/>
            <a:ext cx="557349" cy="10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694450" y="2434396"/>
            <a:ext cx="439781" cy="20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ZoneTexte 31"/>
          <p:cNvSpPr txBox="1"/>
          <p:nvPr/>
        </p:nvSpPr>
        <p:spPr>
          <a:xfrm>
            <a:off x="5727798" y="1617556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Exemple 2 : LOCK DIFF. 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6197203" y="2707593"/>
            <a:ext cx="143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TBR : 4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5065706" y="3168279"/>
            <a:ext cx="2189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Capacité roue : 100 N.m </a:t>
            </a:r>
          </a:p>
          <a:p>
            <a:r>
              <a:rPr lang="fr-CA" sz="1400" dirty="0"/>
              <a:t>Capacité </a:t>
            </a:r>
            <a:r>
              <a:rPr lang="fr-CA" sz="1400" dirty="0" err="1"/>
              <a:t>diff</a:t>
            </a:r>
            <a:r>
              <a:rPr lang="fr-CA" sz="1400" dirty="0"/>
              <a:t>. : 40 N.m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2647646" y="5525851"/>
            <a:ext cx="2077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Capacité roue: 10 N.m </a:t>
            </a:r>
          </a:p>
          <a:p>
            <a:r>
              <a:rPr lang="fr-CA" sz="1400" dirty="0"/>
              <a:t>Capacité </a:t>
            </a:r>
            <a:r>
              <a:rPr lang="fr-CA" sz="1400" dirty="0" err="1"/>
              <a:t>diff</a:t>
            </a:r>
            <a:r>
              <a:rPr lang="fr-CA" sz="1400" dirty="0"/>
              <a:t>. : 10 N.m 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908814" y="35354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CA" dirty="0"/>
          </a:p>
        </p:txBody>
      </p:sp>
      <p:sp>
        <p:nvSpPr>
          <p:cNvPr id="39" name="Rectangle 38"/>
          <p:cNvSpPr/>
          <p:nvPr/>
        </p:nvSpPr>
        <p:spPr>
          <a:xfrm>
            <a:off x="1236858" y="4339263"/>
            <a:ext cx="513806" cy="10972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" name="Rectangle 39"/>
          <p:cNvSpPr/>
          <p:nvPr/>
        </p:nvSpPr>
        <p:spPr>
          <a:xfrm>
            <a:off x="3305143" y="4324378"/>
            <a:ext cx="513806" cy="10972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1" name="Connecteur droit 40"/>
          <p:cNvCxnSpPr>
            <a:stCxn id="39" idx="3"/>
          </p:cNvCxnSpPr>
          <p:nvPr/>
        </p:nvCxnSpPr>
        <p:spPr>
          <a:xfrm>
            <a:off x="1750664" y="4887903"/>
            <a:ext cx="557349" cy="10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2747794" y="4867680"/>
            <a:ext cx="557349" cy="10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308013" y="4766548"/>
            <a:ext cx="439781" cy="20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" name="ZoneTexte 44"/>
          <p:cNvSpPr txBox="1"/>
          <p:nvPr/>
        </p:nvSpPr>
        <p:spPr>
          <a:xfrm>
            <a:off x="679269" y="5500431"/>
            <a:ext cx="2189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Capacité roue : 100 N.m </a:t>
            </a:r>
          </a:p>
          <a:p>
            <a:r>
              <a:rPr lang="fr-CA" sz="1400" dirty="0"/>
              <a:t>Capacité </a:t>
            </a:r>
            <a:r>
              <a:rPr lang="fr-CA" sz="1400" dirty="0" err="1"/>
              <a:t>diff</a:t>
            </a:r>
            <a:r>
              <a:rPr lang="fr-CA" sz="1400" dirty="0"/>
              <a:t>. : 100 N.m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1180858" y="3981204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Exemple 3 : SPOOL 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2838074" y="3154947"/>
            <a:ext cx="2077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Capacité roue: 10 N.m </a:t>
            </a:r>
          </a:p>
          <a:p>
            <a:r>
              <a:rPr lang="fr-CA" sz="1400" dirty="0"/>
              <a:t>Capacité </a:t>
            </a:r>
            <a:r>
              <a:rPr lang="fr-CA" sz="1400" dirty="0" err="1"/>
              <a:t>diff</a:t>
            </a:r>
            <a:r>
              <a:rPr lang="fr-CA" sz="1400" dirty="0"/>
              <a:t>. : 10 N.m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79269" y="3977289"/>
            <a:ext cx="3819013" cy="2071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9" name="Rectangle 48"/>
          <p:cNvSpPr/>
          <p:nvPr/>
        </p:nvSpPr>
        <p:spPr>
          <a:xfrm>
            <a:off x="908814" y="1564294"/>
            <a:ext cx="3638793" cy="2105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Rectangle 49"/>
          <p:cNvSpPr/>
          <p:nvPr/>
        </p:nvSpPr>
        <p:spPr>
          <a:xfrm>
            <a:off x="5104956" y="1582982"/>
            <a:ext cx="3897504" cy="2087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859362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C00000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3651</TotalTime>
  <Words>954</Words>
  <Application>Microsoft Office PowerPoint</Application>
  <PresentationFormat>Affichage à l'écran (4:3)</PresentationFormat>
  <Paragraphs>217</Paragraphs>
  <Slides>17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Avenir Book</vt:lpstr>
      <vt:lpstr>Calibri</vt:lpstr>
      <vt:lpstr>Swis721 BlkCn BT</vt:lpstr>
      <vt:lpstr>Wingdings</vt:lpstr>
      <vt:lpstr>Thème Office</vt:lpstr>
      <vt:lpstr>POLYTECHNIQUE MONTRÉAL 2017 The more you know   DRIVETRAIN &amp; DREXLER</vt:lpstr>
      <vt:lpstr>PIÈCES ET VOCABULAIRE IMPORTANTS </vt:lpstr>
      <vt:lpstr>PIÈCES ET VOCABULAIRE IMPORTANTS </vt:lpstr>
      <vt:lpstr>PIÈCES ET VOCABULAIRE IMPORTANTS </vt:lpstr>
      <vt:lpstr>EN-A206-DREXLER-DIFF</vt:lpstr>
      <vt:lpstr>PARTICULARITÉS DU EN-A206</vt:lpstr>
      <vt:lpstr>PARTICULARITÉS DU EN-A206</vt:lpstr>
      <vt:lpstr>DREXLER</vt:lpstr>
      <vt:lpstr>Différentiels </vt:lpstr>
      <vt:lpstr>Différentiels </vt:lpstr>
      <vt:lpstr>Différentiels </vt:lpstr>
      <vt:lpstr>Présentation PowerPoint</vt:lpstr>
      <vt:lpstr>Différentiels </vt:lpstr>
      <vt:lpstr>Différentiels </vt:lpstr>
      <vt:lpstr>À FAIRE </vt:lpstr>
      <vt:lpstr>POUR ALLER PLUS LOIN Active diff. </vt:lpstr>
      <vt:lpstr>RESSOURCES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Samuel Dion</dc:creator>
  <cp:lastModifiedBy>Christophe BESSON</cp:lastModifiedBy>
  <cp:revision>68</cp:revision>
  <dcterms:created xsi:type="dcterms:W3CDTF">2016-05-22T22:16:48Z</dcterms:created>
  <dcterms:modified xsi:type="dcterms:W3CDTF">2017-04-04T16:42:42Z</dcterms:modified>
</cp:coreProperties>
</file>