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dd94f3d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dd94f3d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3dd94f3d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dd94f3d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dd94f3d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dd94f3d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dd94f3da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3dd94f3da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dd94f3da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dd94f3da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dd94f3da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dd94f3da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dd94f3d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dd94f3d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spTree>
      <p:nvGrpSpPr>
        <p:cNvPr id="130" name="Shape 130"/>
        <p:cNvGrpSpPr/>
        <p:nvPr/>
      </p:nvGrpSpPr>
      <p:grpSpPr>
        <a:xfrm>
          <a:off x="0" y="0"/>
          <a:ext cx="0" cy="0"/>
          <a:chOff x="0" y="0"/>
          <a:chExt cx="0" cy="0"/>
        </a:xfrm>
      </p:grpSpPr>
      <p:sp>
        <p:nvSpPr>
          <p:cNvPr id="131" name="Google Shape;131;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134" name="Shape 134"/>
        <p:cNvGrpSpPr/>
        <p:nvPr/>
      </p:nvGrpSpPr>
      <p:grpSpPr>
        <a:xfrm>
          <a:off x="0" y="0"/>
          <a:ext cx="0" cy="0"/>
          <a:chOff x="0" y="0"/>
          <a:chExt cx="0" cy="0"/>
        </a:xfrm>
      </p:grpSpPr>
      <p:sp>
        <p:nvSpPr>
          <p:cNvPr id="135" name="Google Shape;135;p14"/>
          <p:cNvSpPr txBox="1"/>
          <p:nvPr>
            <p:ph type="ctrTitle"/>
          </p:nvPr>
        </p:nvSpPr>
        <p:spPr>
          <a:xfrm>
            <a:off x="984900" y="1895675"/>
            <a:ext cx="2794800" cy="7905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36" name="Google Shape;136;p14"/>
          <p:cNvSpPr txBox="1"/>
          <p:nvPr>
            <p:ph idx="1" type="subTitle"/>
          </p:nvPr>
        </p:nvSpPr>
        <p:spPr>
          <a:xfrm>
            <a:off x="984900" y="2686175"/>
            <a:ext cx="2557200" cy="12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600">
                <a:solidFill>
                  <a:schemeClr val="dk1"/>
                </a:solidFill>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137" name="Google Shape;137;p14"/>
          <p:cNvGrpSpPr/>
          <p:nvPr/>
        </p:nvGrpSpPr>
        <p:grpSpPr>
          <a:xfrm rot="2700000">
            <a:off x="480744" y="4208292"/>
            <a:ext cx="701302" cy="591865"/>
            <a:chOff x="5495733" y="3271125"/>
            <a:chExt cx="1159989" cy="978975"/>
          </a:xfrm>
        </p:grpSpPr>
        <p:sp>
          <p:nvSpPr>
            <p:cNvPr id="138" name="Google Shape;138;p14"/>
            <p:cNvSpPr/>
            <p:nvPr/>
          </p:nvSpPr>
          <p:spPr>
            <a:xfrm rot="1394850">
              <a:off x="5924709" y="3308199"/>
              <a:ext cx="228548" cy="228548"/>
            </a:xfrm>
            <a:custGeom>
              <a:rect b="b" l="l" r="r" t="t"/>
              <a:pathLst>
                <a:path extrusionOk="0" h="9142" w="9142">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1394850">
              <a:off x="5923606" y="3307022"/>
              <a:ext cx="229498" cy="231423"/>
            </a:xfrm>
            <a:custGeom>
              <a:rect b="b" l="l" r="r" t="t"/>
              <a:pathLst>
                <a:path extrusionOk="0" h="9257" w="918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cap="flat" cmpd="sng" w="9525">
              <a:solidFill>
                <a:srgbClr val="407B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1394850">
              <a:off x="6110428" y="3704786"/>
              <a:ext cx="471396" cy="471421"/>
            </a:xfrm>
            <a:custGeom>
              <a:rect b="b" l="l" r="r" t="t"/>
              <a:pathLst>
                <a:path extrusionOk="0" h="18857" w="18856">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1394912">
              <a:off x="5541379" y="3654666"/>
              <a:ext cx="291161" cy="291177"/>
            </a:xfrm>
            <a:custGeom>
              <a:rect b="b" l="l" r="r" t="t"/>
              <a:pathLst>
                <a:path extrusionOk="0" h="18857" w="18856">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4"/>
          <p:cNvGrpSpPr/>
          <p:nvPr/>
        </p:nvGrpSpPr>
        <p:grpSpPr>
          <a:xfrm>
            <a:off x="4180818" y="396434"/>
            <a:ext cx="541058" cy="638888"/>
            <a:chOff x="8226513" y="2012350"/>
            <a:chExt cx="644500" cy="761125"/>
          </a:xfrm>
        </p:grpSpPr>
        <p:sp>
          <p:nvSpPr>
            <p:cNvPr id="143" name="Google Shape;143;p14"/>
            <p:cNvSpPr/>
            <p:nvPr/>
          </p:nvSpPr>
          <p:spPr>
            <a:xfrm>
              <a:off x="8646288" y="2547800"/>
              <a:ext cx="223775" cy="224725"/>
            </a:xfrm>
            <a:custGeom>
              <a:rect b="b" l="l" r="r" t="t"/>
              <a:pathLst>
                <a:path extrusionOk="0" h="8989" w="8951">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8644363" y="2547800"/>
              <a:ext cx="226650" cy="225675"/>
            </a:xfrm>
            <a:custGeom>
              <a:rect b="b" l="l" r="r" t="t"/>
              <a:pathLst>
                <a:path extrusionOk="0" h="9027" w="9066">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8450288" y="2015225"/>
              <a:ext cx="375775" cy="376750"/>
            </a:xfrm>
            <a:custGeom>
              <a:rect b="b" l="l" r="r" t="t"/>
              <a:pathLst>
                <a:path extrusionOk="0" h="15070" w="15031">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8450288" y="2012350"/>
              <a:ext cx="378650" cy="380575"/>
            </a:xfrm>
            <a:custGeom>
              <a:rect b="b" l="l" r="r" t="t"/>
              <a:pathLst>
                <a:path extrusionOk="0" h="15223" w="15146">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8226513" y="2459388"/>
              <a:ext cx="223775" cy="224725"/>
            </a:xfrm>
            <a:custGeom>
              <a:rect b="b" l="l" r="r" t="t"/>
              <a:pathLst>
                <a:path extrusionOk="0" h="8989" w="8951">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2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transcribeme.com/speech-analy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transcribeme.com/speech-analy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5"/>
          <p:cNvSpPr txBox="1"/>
          <p:nvPr>
            <p:ph type="ctrTitle"/>
          </p:nvPr>
        </p:nvSpPr>
        <p:spPr>
          <a:xfrm>
            <a:off x="2164875" y="1968600"/>
            <a:ext cx="6243600" cy="1206300"/>
          </a:xfrm>
          <a:prstGeom prst="rect">
            <a:avLst/>
          </a:prstGeom>
          <a:solidFill>
            <a:srgbClr val="000000"/>
          </a:solidFill>
          <a:effectLst>
            <a:reflection blurRad="0" dir="5400000" dist="38100" endA="0" endPos="30000" fadeDir="5400012" kx="0" rotWithShape="0" algn="bl" stA="50000"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lang="en"/>
              <a:t>S</a:t>
            </a:r>
            <a:r>
              <a:rPr lang="en"/>
              <a:t>peech Emotional </a:t>
            </a:r>
            <a:r>
              <a:rPr lang="en"/>
              <a:t>Recognition</a:t>
            </a:r>
            <a:endParaRPr/>
          </a:p>
        </p:txBody>
      </p:sp>
      <p:sp>
        <p:nvSpPr>
          <p:cNvPr id="153" name="Google Shape;153;p15"/>
          <p:cNvSpPr txBox="1"/>
          <p:nvPr>
            <p:ph idx="1" type="subTitle"/>
          </p:nvPr>
        </p:nvSpPr>
        <p:spPr>
          <a:xfrm>
            <a:off x="-8647200" y="1180725"/>
            <a:ext cx="89589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idx="1" type="subTitle"/>
          </p:nvPr>
        </p:nvSpPr>
        <p:spPr>
          <a:xfrm>
            <a:off x="1197625" y="1210225"/>
            <a:ext cx="7160700" cy="35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2400"/>
              <a:t>  </a:t>
            </a:r>
            <a:endParaRPr sz="2400">
              <a:solidFill>
                <a:srgbClr val="A4C1FF"/>
              </a:solidFill>
            </a:endParaRPr>
          </a:p>
          <a:p>
            <a:pPr indent="0" lvl="0" marL="0" rtl="0" algn="just">
              <a:spcBef>
                <a:spcPts val="0"/>
              </a:spcBef>
              <a:spcAft>
                <a:spcPts val="0"/>
              </a:spcAft>
              <a:buNone/>
            </a:pPr>
            <a:r>
              <a:rPr lang="en" sz="2400">
                <a:solidFill>
                  <a:srgbClr val="A4C1FF"/>
                </a:solidFill>
              </a:rPr>
              <a:t>                </a:t>
            </a:r>
            <a:r>
              <a:rPr b="1" lang="en" sz="2400">
                <a:solidFill>
                  <a:srgbClr val="A4C1FF"/>
                </a:solidFill>
              </a:rPr>
              <a:t> Sohayb Wael         </a:t>
            </a:r>
            <a:endParaRPr b="1" sz="2400">
              <a:solidFill>
                <a:srgbClr val="A4C1FF"/>
              </a:solidFill>
            </a:endParaRPr>
          </a:p>
          <a:p>
            <a:pPr indent="0" lvl="0" marL="0" rtl="0" algn="just">
              <a:spcBef>
                <a:spcPts val="0"/>
              </a:spcBef>
              <a:spcAft>
                <a:spcPts val="0"/>
              </a:spcAft>
              <a:buNone/>
            </a:pPr>
            <a:r>
              <a:rPr b="1" lang="en" sz="2400">
                <a:solidFill>
                  <a:srgbClr val="A4C1FF"/>
                </a:solidFill>
              </a:rPr>
              <a:t>                </a:t>
            </a:r>
            <a:endParaRPr b="1" sz="2400">
              <a:solidFill>
                <a:srgbClr val="A4C1FF"/>
              </a:solidFill>
            </a:endParaRPr>
          </a:p>
          <a:p>
            <a:pPr indent="0" lvl="0" marL="0" rtl="0" algn="just">
              <a:spcBef>
                <a:spcPts val="0"/>
              </a:spcBef>
              <a:spcAft>
                <a:spcPts val="0"/>
              </a:spcAft>
              <a:buNone/>
            </a:pPr>
            <a:r>
              <a:rPr b="1" lang="en" sz="2400">
                <a:solidFill>
                  <a:srgbClr val="A4C1FF"/>
                </a:solidFill>
              </a:rPr>
              <a:t>                 Ahmed Adel</a:t>
            </a:r>
            <a:endParaRPr b="1" sz="2400">
              <a:solidFill>
                <a:srgbClr val="A4C1FF"/>
              </a:solidFill>
            </a:endParaRPr>
          </a:p>
          <a:p>
            <a:pPr indent="0" lvl="0" marL="0" rtl="0" algn="just">
              <a:spcBef>
                <a:spcPts val="0"/>
              </a:spcBef>
              <a:spcAft>
                <a:spcPts val="0"/>
              </a:spcAft>
              <a:buNone/>
            </a:pPr>
            <a:r>
              <a:rPr b="1" lang="en" sz="2400">
                <a:solidFill>
                  <a:srgbClr val="A4C1FF"/>
                </a:solidFill>
              </a:rPr>
              <a:t>                      </a:t>
            </a:r>
            <a:endParaRPr b="1" sz="2400">
              <a:solidFill>
                <a:srgbClr val="A4C1FF"/>
              </a:solidFill>
            </a:endParaRPr>
          </a:p>
          <a:p>
            <a:pPr indent="0" lvl="0" marL="0" rtl="0" algn="just">
              <a:spcBef>
                <a:spcPts val="0"/>
              </a:spcBef>
              <a:spcAft>
                <a:spcPts val="0"/>
              </a:spcAft>
              <a:buNone/>
            </a:pPr>
            <a:r>
              <a:rPr b="1" lang="en" sz="2400">
                <a:solidFill>
                  <a:srgbClr val="A4C1FF"/>
                </a:solidFill>
              </a:rPr>
              <a:t>                 Mustafa Ryad </a:t>
            </a:r>
            <a:endParaRPr b="1" sz="2400">
              <a:solidFill>
                <a:srgbClr val="A4C1FF"/>
              </a:solidFill>
            </a:endParaRPr>
          </a:p>
          <a:p>
            <a:pPr indent="0" lvl="0" marL="0" rtl="0" algn="just">
              <a:spcBef>
                <a:spcPts val="0"/>
              </a:spcBef>
              <a:spcAft>
                <a:spcPts val="0"/>
              </a:spcAft>
              <a:buNone/>
            </a:pPr>
            <a:r>
              <a:rPr lang="en" sz="2400"/>
              <a:t>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ctrTitle"/>
          </p:nvPr>
        </p:nvSpPr>
        <p:spPr>
          <a:xfrm>
            <a:off x="0" y="1311075"/>
            <a:ext cx="9144000" cy="28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3000">
                <a:solidFill>
                  <a:srgbClr val="FF9900"/>
                </a:solidFill>
                <a:latin typeface="Arial"/>
                <a:ea typeface="Arial"/>
                <a:cs typeface="Arial"/>
                <a:sym typeface="Arial"/>
              </a:rPr>
              <a:t>When you’re running a business with limited staff and/or resources, keeping productivity and efficiency at all-time highs are top priorities. By using </a:t>
            </a:r>
            <a:r>
              <a:rPr b="1" i="1" lang="en" sz="3000">
                <a:solidFill>
                  <a:srgbClr val="FF9900"/>
                </a:solidFill>
                <a:uFill>
                  <a:noFill/>
                </a:uFill>
                <a:latin typeface="Arial"/>
                <a:ea typeface="Arial"/>
                <a:cs typeface="Arial"/>
                <a:sym typeface="Arial"/>
                <a:hlinkClick r:id="rId3"/>
              </a:rPr>
              <a:t>speech recognition</a:t>
            </a:r>
            <a:r>
              <a:rPr b="1" i="1" lang="en" sz="3000">
                <a:solidFill>
                  <a:srgbClr val="FF9900"/>
                </a:solidFill>
                <a:latin typeface="Arial"/>
                <a:ea typeface="Arial"/>
                <a:cs typeface="Arial"/>
                <a:sym typeface="Arial"/>
              </a:rPr>
              <a:t> to convert audio and video into perfectly-accurate text</a:t>
            </a:r>
            <a:endParaRPr b="1" i="1" sz="3000">
              <a:solidFill>
                <a:srgbClr val="FF9900"/>
              </a:solidFill>
            </a:endParaRPr>
          </a:p>
        </p:txBody>
      </p:sp>
      <p:sp>
        <p:nvSpPr>
          <p:cNvPr id="164" name="Google Shape;164;p17"/>
          <p:cNvSpPr txBox="1"/>
          <p:nvPr>
            <p:ph idx="1" type="subTitle"/>
          </p:nvPr>
        </p:nvSpPr>
        <p:spPr>
          <a:xfrm>
            <a:off x="0" y="542050"/>
            <a:ext cx="4248600" cy="654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B7B7B7"/>
              </a:buClr>
              <a:buSzPts val="3000"/>
              <a:buChar char="●"/>
            </a:pPr>
            <a:r>
              <a:rPr b="1" lang="en" sz="3000">
                <a:solidFill>
                  <a:srgbClr val="B7B7B7"/>
                </a:solidFill>
              </a:rPr>
              <a:t>Introduction :</a:t>
            </a:r>
            <a:endParaRPr b="1" sz="30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ctrTitle"/>
          </p:nvPr>
        </p:nvSpPr>
        <p:spPr>
          <a:xfrm>
            <a:off x="0" y="655525"/>
            <a:ext cx="4321800" cy="1639800"/>
          </a:xfrm>
          <a:prstGeom prst="rect">
            <a:avLst/>
          </a:prstGeom>
        </p:spPr>
        <p:txBody>
          <a:bodyPr anchorCtr="0" anchor="b" bIns="91425" lIns="91425" spcFirstLastPara="1" rIns="91425" wrap="square" tIns="91425">
            <a:noAutofit/>
          </a:bodyPr>
          <a:lstStyle/>
          <a:p>
            <a:pPr indent="-406400" lvl="0" marL="457200" rtl="0" algn="l">
              <a:spcBef>
                <a:spcPts val="0"/>
              </a:spcBef>
              <a:spcAft>
                <a:spcPts val="0"/>
              </a:spcAft>
              <a:buClr>
                <a:srgbClr val="B7B7B7"/>
              </a:buClr>
              <a:buSzPts val="2800"/>
              <a:buChar char="●"/>
            </a:pPr>
            <a:r>
              <a:rPr lang="en">
                <a:solidFill>
                  <a:srgbClr val="B7B7B7"/>
                </a:solidFill>
              </a:rPr>
              <a:t>Hearing &amp; Understanding Customers :</a:t>
            </a:r>
            <a:endParaRPr>
              <a:solidFill>
                <a:srgbClr val="B7B7B7"/>
              </a:solidFill>
            </a:endParaRPr>
          </a:p>
        </p:txBody>
      </p:sp>
      <p:sp>
        <p:nvSpPr>
          <p:cNvPr id="170" name="Google Shape;170;p18"/>
          <p:cNvSpPr txBox="1"/>
          <p:nvPr>
            <p:ph idx="1" type="subTitle"/>
          </p:nvPr>
        </p:nvSpPr>
        <p:spPr>
          <a:xfrm>
            <a:off x="88275" y="2155625"/>
            <a:ext cx="9144000" cy="29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00FF00"/>
                </a:solidFill>
                <a:latin typeface="Arial"/>
                <a:ea typeface="Arial"/>
                <a:cs typeface="Arial"/>
                <a:sym typeface="Arial"/>
              </a:rPr>
              <a:t>Your customers’ opinion of your company and brand mean absolutely everything, and so it’s critical to truly understand them. Our </a:t>
            </a:r>
            <a:r>
              <a:rPr b="1" i="1" lang="en" sz="2400">
                <a:solidFill>
                  <a:srgbClr val="00FF00"/>
                </a:solidFill>
                <a:uFill>
                  <a:noFill/>
                </a:uFill>
                <a:latin typeface="Arial"/>
                <a:ea typeface="Arial"/>
                <a:cs typeface="Arial"/>
                <a:sym typeface="Arial"/>
                <a:hlinkClick r:id="rId3"/>
              </a:rPr>
              <a:t>speech recognition</a:t>
            </a:r>
            <a:r>
              <a:rPr b="1" i="1" lang="en" sz="2400">
                <a:solidFill>
                  <a:srgbClr val="00FF00"/>
                </a:solidFill>
                <a:latin typeface="Arial"/>
                <a:ea typeface="Arial"/>
                <a:cs typeface="Arial"/>
                <a:sym typeface="Arial"/>
              </a:rPr>
              <a:t> makes it possible to better interpret what your customers actually feel about your product, service or business as a whole, by performing in-depth data mining on recorded calls. After all, a more realistic view of your customers can provide a greater picture of the health of your organization.</a:t>
            </a:r>
            <a:endParaRPr b="1" i="1" sz="24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ctrTitle"/>
          </p:nvPr>
        </p:nvSpPr>
        <p:spPr>
          <a:xfrm>
            <a:off x="63025" y="1043200"/>
            <a:ext cx="6101700" cy="10620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B7B7B7"/>
              </a:buClr>
              <a:buSzPts val="3000"/>
              <a:buChar char="●"/>
            </a:pPr>
            <a:r>
              <a:rPr lang="en" sz="3000">
                <a:solidFill>
                  <a:srgbClr val="B7B7B7"/>
                </a:solidFill>
              </a:rPr>
              <a:t>StreamLine The Support Process :</a:t>
            </a:r>
            <a:endParaRPr sz="3000">
              <a:solidFill>
                <a:srgbClr val="B7B7B7"/>
              </a:solidFill>
            </a:endParaRPr>
          </a:p>
          <a:p>
            <a:pPr indent="0" lvl="0" marL="0" rtl="0" algn="l">
              <a:spcBef>
                <a:spcPts val="0"/>
              </a:spcBef>
              <a:spcAft>
                <a:spcPts val="0"/>
              </a:spcAft>
              <a:buNone/>
            </a:pPr>
            <a:r>
              <a:t/>
            </a:r>
            <a:endParaRPr/>
          </a:p>
        </p:txBody>
      </p:sp>
      <p:sp>
        <p:nvSpPr>
          <p:cNvPr id="176" name="Google Shape;176;p19"/>
          <p:cNvSpPr txBox="1"/>
          <p:nvPr>
            <p:ph idx="1" type="subTitle"/>
          </p:nvPr>
        </p:nvSpPr>
        <p:spPr>
          <a:xfrm>
            <a:off x="63025" y="1764925"/>
            <a:ext cx="9013800" cy="33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00FFFF"/>
                </a:solidFill>
                <a:latin typeface="Arial"/>
                <a:ea typeface="Arial"/>
                <a:cs typeface="Arial"/>
                <a:sym typeface="Arial"/>
              </a:rPr>
              <a:t>Your recorded audio from customer calls may just hold the answer to a better way to provide support. After taking the time to capture customer interactions and then analyzing the findings, you’ll be able to pinpoint the issues that people need the most help with to make the customer support process much more optimized.</a:t>
            </a:r>
            <a:endParaRPr b="1" i="1" sz="2400">
              <a:solidFill>
                <a:srgbClr val="00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ctrTitle"/>
          </p:nvPr>
        </p:nvSpPr>
        <p:spPr>
          <a:xfrm>
            <a:off x="0" y="1252725"/>
            <a:ext cx="7425300" cy="7905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B7B7B7"/>
              </a:buClr>
              <a:buSzPts val="3000"/>
              <a:buChar char="●"/>
            </a:pPr>
            <a:r>
              <a:rPr lang="en" sz="3000">
                <a:solidFill>
                  <a:srgbClr val="B7B7B7"/>
                </a:solidFill>
              </a:rPr>
              <a:t>Identify Callers &amp; mitiGate Risk :</a:t>
            </a:r>
            <a:endParaRPr sz="3000">
              <a:solidFill>
                <a:srgbClr val="B7B7B7"/>
              </a:solidFill>
            </a:endParaRPr>
          </a:p>
        </p:txBody>
      </p:sp>
      <p:sp>
        <p:nvSpPr>
          <p:cNvPr id="182" name="Google Shape;182;p20"/>
          <p:cNvSpPr txBox="1"/>
          <p:nvPr>
            <p:ph idx="1" type="subTitle"/>
          </p:nvPr>
        </p:nvSpPr>
        <p:spPr>
          <a:xfrm>
            <a:off x="63025" y="1966625"/>
            <a:ext cx="9081000" cy="30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FF7272"/>
                </a:solidFill>
              </a:rPr>
              <a:t>Who is really calling your business? With speech recognition solutions that capture audio using best-in-class voice biometrics, your organization can easily identify and authenticate each caller in order to better detect and mitigate fraud. Our voice biometrics are available for both active and passive voice-print capture and is currently used by financial institutions and government agencies around the world .</a:t>
            </a:r>
            <a:endParaRPr b="1" i="1" sz="2400">
              <a:solidFill>
                <a:srgbClr val="FF727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ctrTitle"/>
          </p:nvPr>
        </p:nvSpPr>
        <p:spPr>
          <a:xfrm>
            <a:off x="0" y="1101475"/>
            <a:ext cx="7158900" cy="7905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B7B7B7"/>
              </a:buClr>
              <a:buSzPts val="3000"/>
              <a:buChar char="●"/>
            </a:pPr>
            <a:r>
              <a:rPr lang="en" sz="3000">
                <a:solidFill>
                  <a:srgbClr val="B7B7B7"/>
                </a:solidFill>
              </a:rPr>
              <a:t>Monitors Support Agents &amp; Representatives :</a:t>
            </a:r>
            <a:endParaRPr sz="3000">
              <a:solidFill>
                <a:srgbClr val="B7B7B7"/>
              </a:solidFill>
            </a:endParaRPr>
          </a:p>
        </p:txBody>
      </p:sp>
      <p:sp>
        <p:nvSpPr>
          <p:cNvPr id="188" name="Google Shape;188;p21"/>
          <p:cNvSpPr txBox="1"/>
          <p:nvPr>
            <p:ph idx="1" type="subTitle"/>
          </p:nvPr>
        </p:nvSpPr>
        <p:spPr>
          <a:xfrm>
            <a:off x="25950" y="1891975"/>
            <a:ext cx="9092100" cy="29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200">
                <a:solidFill>
                  <a:srgbClr val="DD7E6B"/>
                </a:solidFill>
              </a:rPr>
              <a:t>When your customers and clients have an important question, they’ll be sure to call it in. As agents field these calls, it’s absolutely necessary that they are conveying the proper information in an approachable, brand-friendly way. By taking advantage of speech recognition to capture and analyze audio, you can easily track each customer-agent communication to better understand and monitor your representatives on the front lines.</a:t>
            </a:r>
            <a:endParaRPr b="1" i="1" sz="2200">
              <a:solidFill>
                <a:srgbClr val="DD7E6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idx="1" type="subTitle"/>
          </p:nvPr>
        </p:nvSpPr>
        <p:spPr>
          <a:xfrm>
            <a:off x="0" y="1437150"/>
            <a:ext cx="9089400" cy="27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9600">
                <a:solidFill>
                  <a:srgbClr val="85200C"/>
                </a:solidFill>
              </a:rPr>
              <a:t>THANK YOU</a:t>
            </a:r>
            <a:endParaRPr b="1" i="1" sz="9600">
              <a:solidFill>
                <a:srgbClr val="85200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20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