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2" r:id="rId6"/>
    <p:sldId id="263" r:id="rId7"/>
    <p:sldId id="259" r:id="rId8"/>
    <p:sldId id="261"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4660"/>
  </p:normalViewPr>
  <p:slideViewPr>
    <p:cSldViewPr>
      <p:cViewPr varScale="1">
        <p:scale>
          <a:sx n="110" d="100"/>
          <a:sy n="110" d="100"/>
        </p:scale>
        <p:origin x="-16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Pattern Battle</a:t>
            </a:r>
            <a:endParaRPr lang="en-US" dirty="0"/>
          </a:p>
        </p:txBody>
      </p:sp>
      <p:sp>
        <p:nvSpPr>
          <p:cNvPr id="3" name="Subtitle 2"/>
          <p:cNvSpPr>
            <a:spLocks noGrp="1"/>
          </p:cNvSpPr>
          <p:nvPr>
            <p:ph type="subTitle" idx="1"/>
          </p:nvPr>
        </p:nvSpPr>
        <p:spPr/>
        <p:txBody>
          <a:bodyPr/>
          <a:lstStyle/>
          <a:p>
            <a:r>
              <a:rPr lang="en-US" dirty="0" smtClean="0"/>
              <a:t>Simon Says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Reward System</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Unlock Key Award System </a:t>
            </a:r>
          </a:p>
          <a:p>
            <a:r>
              <a:rPr lang="en-US" dirty="0" smtClean="0"/>
              <a:t>Unlock Keys are awarded after the following events: </a:t>
            </a:r>
          </a:p>
          <a:p>
            <a:r>
              <a:rPr lang="en-US" dirty="0" smtClean="0"/>
              <a:t>• 1 Unlock Key is awarded for winning a multiplayer game after at least 2 turns. 2 Unlock Keys are </a:t>
            </a:r>
          </a:p>
          <a:p>
            <a:r>
              <a:rPr lang="en-US" dirty="0" smtClean="0"/>
              <a:t>awarded for winning a multiplayer game after at least 5 turns. 3 Unlock Keys are awarded for winning a multiplayer game after at least 9 turns. </a:t>
            </a:r>
          </a:p>
          <a:p>
            <a:r>
              <a:rPr lang="en-US" dirty="0" smtClean="0"/>
              <a:t>• 1 Unlock Key is awarded for losing a multiplayer game that has gone at least 5 turns. 2 Unlock </a:t>
            </a:r>
          </a:p>
          <a:p>
            <a:r>
              <a:rPr lang="en-US" dirty="0" smtClean="0"/>
              <a:t>Keys are awarded for losing a multiplayer game after at least 9 turns. </a:t>
            </a:r>
          </a:p>
          <a:p>
            <a:r>
              <a:rPr lang="en-US" dirty="0" smtClean="0"/>
              <a:t>• 1 Unlock Key is awarded for beating a high-score in a single player game mechanic tier and </a:t>
            </a:r>
          </a:p>
          <a:p>
            <a:r>
              <a:rPr lang="en-US" dirty="0" smtClean="0"/>
              <a:t>difficulty. For example, if the former high score on the Gestures mechanic on High difficulty was 15 and the player is able to beat it by a pattern containing 16 buttons then they are awarded 1 Unlock Key and the new high score on the Gestures mechanic on High difficulty is 16. Note that no Unlock Keys are awarded for high-scores below 5 on any game mechanic tier or difficulty. </a:t>
            </a:r>
          </a:p>
          <a:p>
            <a:r>
              <a:rPr lang="en-US" dirty="0" smtClean="0"/>
              <a:t>Unlock Key Uses </a:t>
            </a:r>
          </a:p>
          <a:p>
            <a:r>
              <a:rPr lang="en-US" dirty="0" smtClean="0"/>
              <a:t>A significant number of unlock keys can be used for a one-time purchase to unlock game mechanics in multiplayer and single player modes, as described in "Game Mechanics and Tiers". Unlock keys can also be used repetitively to: </a:t>
            </a:r>
          </a:p>
          <a:p>
            <a:r>
              <a:rPr lang="en-US" dirty="0" smtClean="0"/>
              <a:t>• Initiate a pre-attempt Replay: This option is available for both multiplayer and single player </a:t>
            </a:r>
          </a:p>
          <a:p>
            <a:r>
              <a:rPr lang="en-US" dirty="0" smtClean="0"/>
              <a:t>modes. It will cause the pattern to repeat itself to the player. This is useful if the player got flustered at the complexity of the pattern and wants to watch it again before attempting to solve. Once the player begins to solve the pattern, this option is no longer available. The cost of a replay increases incrementally with the frequency that replays have been used in the current match. For example, the sequence of costs could be: 1,2,3,5,8,13, etc. </a:t>
            </a:r>
          </a:p>
          <a:p>
            <a:r>
              <a:rPr lang="en-US" dirty="0" smtClean="0"/>
              <a:t>• Initiate a Do-Over: This is a single player only option. This option appears for a 3 second duration </a:t>
            </a:r>
          </a:p>
          <a:p>
            <a:r>
              <a:rPr lang="en-US" dirty="0" smtClean="0"/>
              <a:t>after the player has failed to solve the pattern. This allows the player to try again and the pattern will replay itself. The cost of this option is always double the cost of a pre-attempt replay. </a:t>
            </a:r>
          </a:p>
          <a:p>
            <a:r>
              <a:rPr lang="en-US" dirty="0" smtClean="0"/>
              <a:t>• Initiate a Power Turn: This is a multiplayer only option. This allows a player to have all 3 of their moves in a turn be game mechanic moves. For example, if a player selects the Power Turn option and then Gestures, they can flick and/or drag 3 times for their turn. This option appears after a player has solved their opponent's pattern and before the player has started adding their own pattern. If the player has unlocked the Ultimate game mechanic tier, they can have different game mechanics for each of their 3 moves. The cost of a Power Turn increases incrementally with the frequency that Power Turns are used in the match. </a:t>
            </a:r>
          </a:p>
          <a:p>
            <a:r>
              <a:rPr lang="en-US" dirty="0" smtClean="0"/>
              <a:t>• Initiate an Extra Move: This is a multiplayer only option. This allows the player to have an </a:t>
            </a:r>
          </a:p>
          <a:p>
            <a:r>
              <a:rPr lang="en-US" dirty="0" smtClean="0"/>
              <a:t>additional move during their turn. Instead of the typical 3 moves per turn, the player can now add a 4th element to the pattern. Note that this can only be used once per turn. The cost of an </a:t>
            </a:r>
          </a:p>
          <a:p>
            <a:r>
              <a:rPr lang="en-US" dirty="0" smtClean="0"/>
              <a:t>Extra Move increases incrementally with the frequency that Extra Moves are used in the match.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Game Ad</a:t>
            </a:r>
            <a:endParaRPr lang="en-US" dirty="0"/>
          </a:p>
        </p:txBody>
      </p:sp>
      <p:sp>
        <p:nvSpPr>
          <p:cNvPr id="3" name="Content Placeholder 2"/>
          <p:cNvSpPr>
            <a:spLocks noGrp="1"/>
          </p:cNvSpPr>
          <p:nvPr>
            <p:ph idx="1"/>
          </p:nvPr>
        </p:nvSpPr>
        <p:spPr/>
        <p:txBody>
          <a:bodyPr/>
          <a:lstStyle/>
          <a:p>
            <a:r>
              <a:rPr lang="en-US" dirty="0" smtClean="0"/>
              <a:t>There will be in game ad integration, location and partners TBD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Play Field</a:t>
            </a:r>
            <a:endParaRPr lang="en-US" dirty="0"/>
          </a:p>
        </p:txBody>
      </p:sp>
      <p:sp>
        <p:nvSpPr>
          <p:cNvPr id="4" name="Rounded Rectangle 3"/>
          <p:cNvSpPr/>
          <p:nvPr/>
        </p:nvSpPr>
        <p:spPr>
          <a:xfrm>
            <a:off x="3048000" y="20574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4495800" y="20574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3048000" y="3124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7" name="Rounded Rectangle 6"/>
          <p:cNvSpPr/>
          <p:nvPr/>
        </p:nvSpPr>
        <p:spPr>
          <a:xfrm>
            <a:off x="4495800" y="3124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8" name="TextBox 7"/>
          <p:cNvSpPr txBox="1"/>
          <p:nvPr/>
        </p:nvSpPr>
        <p:spPr>
          <a:xfrm>
            <a:off x="2286000" y="4278868"/>
            <a:ext cx="4572000" cy="369332"/>
          </a:xfrm>
          <a:prstGeom prst="rect">
            <a:avLst/>
          </a:prstGeom>
          <a:noFill/>
        </p:spPr>
        <p:txBody>
          <a:bodyPr wrap="square" rtlCol="0">
            <a:spAutoFit/>
          </a:bodyPr>
          <a:lstStyle/>
          <a:p>
            <a:r>
              <a:rPr lang="en-US" dirty="0" smtClean="0"/>
              <a:t>The game centers around 4 colored buttons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Battle Core Game</a:t>
            </a:r>
            <a:endParaRPr lang="en-US" dirty="0"/>
          </a:p>
        </p:txBody>
      </p:sp>
      <p:sp>
        <p:nvSpPr>
          <p:cNvPr id="4" name="Rounded Rectangle 3"/>
          <p:cNvSpPr/>
          <p:nvPr/>
        </p:nvSpPr>
        <p:spPr>
          <a:xfrm>
            <a:off x="1600200" y="1981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3048000" y="1981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4572000" y="1981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8" name="Rounded Rectangle 7"/>
          <p:cNvSpPr/>
          <p:nvPr/>
        </p:nvSpPr>
        <p:spPr>
          <a:xfrm>
            <a:off x="1600200" y="3886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9" name="Rounded Rectangle 8"/>
          <p:cNvSpPr/>
          <p:nvPr/>
        </p:nvSpPr>
        <p:spPr>
          <a:xfrm>
            <a:off x="3048000" y="3886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ounded Rectangle 9"/>
          <p:cNvSpPr/>
          <p:nvPr/>
        </p:nvSpPr>
        <p:spPr>
          <a:xfrm>
            <a:off x="4572000" y="3886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11" name="Rounded Rectangle 10"/>
          <p:cNvSpPr/>
          <p:nvPr/>
        </p:nvSpPr>
        <p:spPr>
          <a:xfrm>
            <a:off x="6096000" y="3886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12" name="TextBox 11"/>
          <p:cNvSpPr txBox="1"/>
          <p:nvPr/>
        </p:nvSpPr>
        <p:spPr>
          <a:xfrm>
            <a:off x="1676400" y="2971800"/>
            <a:ext cx="6248400" cy="369332"/>
          </a:xfrm>
          <a:prstGeom prst="rect">
            <a:avLst/>
          </a:prstGeom>
          <a:noFill/>
        </p:spPr>
        <p:txBody>
          <a:bodyPr wrap="square" rtlCol="0">
            <a:spAutoFit/>
          </a:bodyPr>
          <a:lstStyle/>
          <a:p>
            <a:r>
              <a:rPr lang="en-US" dirty="0" smtClean="0"/>
              <a:t>Remember the Pattern the CPU plays, then replay the pattern</a:t>
            </a:r>
            <a:endParaRPr lang="en-US" dirty="0"/>
          </a:p>
        </p:txBody>
      </p:sp>
      <p:sp>
        <p:nvSpPr>
          <p:cNvPr id="13" name="TextBox 12"/>
          <p:cNvSpPr txBox="1"/>
          <p:nvPr/>
        </p:nvSpPr>
        <p:spPr>
          <a:xfrm>
            <a:off x="1676400" y="4876800"/>
            <a:ext cx="5791200" cy="369332"/>
          </a:xfrm>
          <a:prstGeom prst="rect">
            <a:avLst/>
          </a:prstGeom>
          <a:noFill/>
        </p:spPr>
        <p:txBody>
          <a:bodyPr wrap="square" rtlCol="0">
            <a:spAutoFit/>
          </a:bodyPr>
          <a:lstStyle/>
          <a:p>
            <a:r>
              <a:rPr lang="en-US" dirty="0" smtClean="0"/>
              <a:t>The Pattern increases in complexity with each success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Patterns can require the player to rotate the buttons</a:t>
            </a:r>
            <a:endParaRPr lang="en-US" dirty="0"/>
          </a:p>
        </p:txBody>
      </p:sp>
      <p:sp>
        <p:nvSpPr>
          <p:cNvPr id="4" name="Rounded Rectangle 3"/>
          <p:cNvSpPr/>
          <p:nvPr/>
        </p:nvSpPr>
        <p:spPr>
          <a:xfrm>
            <a:off x="3048000" y="20574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4495800" y="20574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3048000" y="3124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7" name="Rounded Rectangle 6"/>
          <p:cNvSpPr/>
          <p:nvPr/>
        </p:nvSpPr>
        <p:spPr>
          <a:xfrm>
            <a:off x="4495800" y="3124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8" name="Rounded Rectangle 7"/>
          <p:cNvSpPr/>
          <p:nvPr/>
        </p:nvSpPr>
        <p:spPr>
          <a:xfrm>
            <a:off x="609600" y="5029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9" name="Rounded Rectangle 8"/>
          <p:cNvSpPr/>
          <p:nvPr/>
        </p:nvSpPr>
        <p:spPr>
          <a:xfrm>
            <a:off x="2057400" y="5029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ounded Rectangle 9"/>
          <p:cNvSpPr/>
          <p:nvPr/>
        </p:nvSpPr>
        <p:spPr>
          <a:xfrm>
            <a:off x="3581400" y="5029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11" name="Rounded Rectangle 10"/>
          <p:cNvSpPr/>
          <p:nvPr/>
        </p:nvSpPr>
        <p:spPr>
          <a:xfrm>
            <a:off x="5105400" y="5029200"/>
            <a:ext cx="1143000" cy="838200"/>
          </a:xfrm>
          <a:prstGeom prst="roundRect">
            <a:avLst/>
          </a:prstGeom>
          <a:no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12" name="Circular Arrow 11"/>
          <p:cNvSpPr/>
          <p:nvPr/>
        </p:nvSpPr>
        <p:spPr>
          <a:xfrm rot="4223038">
            <a:off x="5279367" y="5066959"/>
            <a:ext cx="457200" cy="762000"/>
          </a:xfrm>
          <a:prstGeom prst="circular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3" name="Rounded Rectangle 12"/>
          <p:cNvSpPr/>
          <p:nvPr/>
        </p:nvSpPr>
        <p:spPr>
          <a:xfrm>
            <a:off x="5791200" y="5562600"/>
            <a:ext cx="457200" cy="304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90CC</a:t>
            </a:r>
            <a:endParaRPr lang="en-US" sz="900" dirty="0"/>
          </a:p>
        </p:txBody>
      </p:sp>
      <p:sp>
        <p:nvSpPr>
          <p:cNvPr id="14" name="TextBox 13"/>
          <p:cNvSpPr txBox="1"/>
          <p:nvPr/>
        </p:nvSpPr>
        <p:spPr>
          <a:xfrm>
            <a:off x="533400" y="6172200"/>
            <a:ext cx="8458200" cy="369332"/>
          </a:xfrm>
          <a:prstGeom prst="rect">
            <a:avLst/>
          </a:prstGeom>
          <a:noFill/>
        </p:spPr>
        <p:txBody>
          <a:bodyPr wrap="square" rtlCol="0">
            <a:spAutoFit/>
          </a:bodyPr>
          <a:lstStyle/>
          <a:p>
            <a:r>
              <a:rPr lang="en-US" dirty="0" smtClean="0"/>
              <a:t>Press 1, then 2, then 3, now pinch and rotate the buttons 90 degrees counter clockwise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Flick Buttons</a:t>
            </a:r>
            <a:endParaRPr lang="en-US" dirty="0"/>
          </a:p>
        </p:txBody>
      </p:sp>
      <p:sp>
        <p:nvSpPr>
          <p:cNvPr id="4" name="Rounded Rectangle 3"/>
          <p:cNvSpPr/>
          <p:nvPr/>
        </p:nvSpPr>
        <p:spPr>
          <a:xfrm>
            <a:off x="3048000" y="15240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4495800" y="20574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3048000" y="3124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7" name="Rounded Rectangle 6"/>
          <p:cNvSpPr/>
          <p:nvPr/>
        </p:nvSpPr>
        <p:spPr>
          <a:xfrm>
            <a:off x="4495800" y="3124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8" name="Rounded Rectangle 7"/>
          <p:cNvSpPr/>
          <p:nvPr/>
        </p:nvSpPr>
        <p:spPr>
          <a:xfrm>
            <a:off x="609600" y="5029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9" name="Rounded Rectangle 8"/>
          <p:cNvSpPr/>
          <p:nvPr/>
        </p:nvSpPr>
        <p:spPr>
          <a:xfrm>
            <a:off x="2057400" y="5029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ounded Rectangle 9"/>
          <p:cNvSpPr/>
          <p:nvPr/>
        </p:nvSpPr>
        <p:spPr>
          <a:xfrm>
            <a:off x="3581400" y="5029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14" name="TextBox 13"/>
          <p:cNvSpPr txBox="1"/>
          <p:nvPr/>
        </p:nvSpPr>
        <p:spPr>
          <a:xfrm>
            <a:off x="533400" y="6172200"/>
            <a:ext cx="8458200" cy="369332"/>
          </a:xfrm>
          <a:prstGeom prst="rect">
            <a:avLst/>
          </a:prstGeom>
          <a:noFill/>
        </p:spPr>
        <p:txBody>
          <a:bodyPr wrap="square" rtlCol="0">
            <a:spAutoFit/>
          </a:bodyPr>
          <a:lstStyle/>
          <a:p>
            <a:r>
              <a:rPr lang="en-US" dirty="0" smtClean="0"/>
              <a:t>Flick Button 1 off the screen (Button reappears in position after the move)</a:t>
            </a:r>
            <a:endParaRPr lang="en-US" dirty="0"/>
          </a:p>
        </p:txBody>
      </p:sp>
      <p:sp>
        <p:nvSpPr>
          <p:cNvPr id="15" name="Right Arrow 14"/>
          <p:cNvSpPr/>
          <p:nvPr/>
        </p:nvSpPr>
        <p:spPr>
          <a:xfrm rot="16200000">
            <a:off x="3429000" y="1295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6200000">
            <a:off x="990600" y="48006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Drag Buttons</a:t>
            </a:r>
            <a:endParaRPr lang="en-US" dirty="0"/>
          </a:p>
        </p:txBody>
      </p:sp>
      <p:sp>
        <p:nvSpPr>
          <p:cNvPr id="4" name="Rounded Rectangle 3"/>
          <p:cNvSpPr/>
          <p:nvPr/>
        </p:nvSpPr>
        <p:spPr>
          <a:xfrm>
            <a:off x="3048000" y="20574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3962400" y="24384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3048000" y="3124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7" name="Rounded Rectangle 6"/>
          <p:cNvSpPr/>
          <p:nvPr/>
        </p:nvSpPr>
        <p:spPr>
          <a:xfrm>
            <a:off x="4495800" y="3124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8" name="Rounded Rectangle 7"/>
          <p:cNvSpPr/>
          <p:nvPr/>
        </p:nvSpPr>
        <p:spPr>
          <a:xfrm>
            <a:off x="609600" y="5029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9" name="Rounded Rectangle 8"/>
          <p:cNvSpPr/>
          <p:nvPr/>
        </p:nvSpPr>
        <p:spPr>
          <a:xfrm>
            <a:off x="2057400" y="5029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ounded Rectangle 9"/>
          <p:cNvSpPr/>
          <p:nvPr/>
        </p:nvSpPr>
        <p:spPr>
          <a:xfrm>
            <a:off x="3581400" y="5029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14" name="TextBox 13"/>
          <p:cNvSpPr txBox="1"/>
          <p:nvPr/>
        </p:nvSpPr>
        <p:spPr>
          <a:xfrm>
            <a:off x="533400" y="6172200"/>
            <a:ext cx="8458200" cy="369332"/>
          </a:xfrm>
          <a:prstGeom prst="rect">
            <a:avLst/>
          </a:prstGeom>
          <a:noFill/>
        </p:spPr>
        <p:txBody>
          <a:bodyPr wrap="square" rtlCol="0">
            <a:spAutoFit/>
          </a:bodyPr>
          <a:lstStyle/>
          <a:p>
            <a:r>
              <a:rPr lang="en-US" dirty="0" smtClean="0"/>
              <a:t>Drag Button 2 onto Button 3 (Button reappears in its position after the move)</a:t>
            </a:r>
            <a:endParaRPr lang="en-US" dirty="0"/>
          </a:p>
        </p:txBody>
      </p:sp>
      <p:sp>
        <p:nvSpPr>
          <p:cNvPr id="15" name="Right Arrow 14"/>
          <p:cNvSpPr/>
          <p:nvPr/>
        </p:nvSpPr>
        <p:spPr>
          <a:xfrm>
            <a:off x="3200400" y="5334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7998342">
            <a:off x="3925297" y="3014083"/>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Colors can Swap</a:t>
            </a:r>
            <a:endParaRPr lang="en-US" dirty="0"/>
          </a:p>
        </p:txBody>
      </p:sp>
      <p:sp>
        <p:nvSpPr>
          <p:cNvPr id="4" name="Rounded Rectangle 3"/>
          <p:cNvSpPr/>
          <p:nvPr/>
        </p:nvSpPr>
        <p:spPr>
          <a:xfrm>
            <a:off x="1143000" y="20574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5" name="Rounded Rectangle 4"/>
          <p:cNvSpPr/>
          <p:nvPr/>
        </p:nvSpPr>
        <p:spPr>
          <a:xfrm>
            <a:off x="2590800" y="20574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6" name="Rounded Rectangle 5"/>
          <p:cNvSpPr/>
          <p:nvPr/>
        </p:nvSpPr>
        <p:spPr>
          <a:xfrm>
            <a:off x="1143000" y="3124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7" name="Rounded Rectangle 6"/>
          <p:cNvSpPr/>
          <p:nvPr/>
        </p:nvSpPr>
        <p:spPr>
          <a:xfrm>
            <a:off x="2590800" y="3124200"/>
            <a:ext cx="1143000" cy="838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4</a:t>
            </a:r>
            <a:endParaRPr lang="en-US" dirty="0"/>
          </a:p>
        </p:txBody>
      </p:sp>
      <p:sp>
        <p:nvSpPr>
          <p:cNvPr id="8" name="Rounded Rectangle 7"/>
          <p:cNvSpPr/>
          <p:nvPr/>
        </p:nvSpPr>
        <p:spPr>
          <a:xfrm>
            <a:off x="533400" y="5029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9" name="Rounded Rectangle 8"/>
          <p:cNvSpPr/>
          <p:nvPr/>
        </p:nvSpPr>
        <p:spPr>
          <a:xfrm>
            <a:off x="1905000" y="50292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0" name="Rounded Rectangle 9"/>
          <p:cNvSpPr/>
          <p:nvPr/>
        </p:nvSpPr>
        <p:spPr>
          <a:xfrm>
            <a:off x="3276600" y="50292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3</a:t>
            </a:r>
            <a:endParaRPr lang="en-US" dirty="0"/>
          </a:p>
        </p:txBody>
      </p:sp>
      <p:sp>
        <p:nvSpPr>
          <p:cNvPr id="11" name="Rounded Rectangle 10"/>
          <p:cNvSpPr/>
          <p:nvPr/>
        </p:nvSpPr>
        <p:spPr>
          <a:xfrm>
            <a:off x="5486400" y="2057400"/>
            <a:ext cx="1143000" cy="838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1</a:t>
            </a:r>
            <a:endParaRPr lang="en-US" dirty="0"/>
          </a:p>
        </p:txBody>
      </p:sp>
      <p:sp>
        <p:nvSpPr>
          <p:cNvPr id="12" name="Rounded Rectangle 11"/>
          <p:cNvSpPr/>
          <p:nvPr/>
        </p:nvSpPr>
        <p:spPr>
          <a:xfrm>
            <a:off x="6934200" y="2057400"/>
            <a:ext cx="1143000" cy="838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2</a:t>
            </a:r>
            <a:endParaRPr lang="en-US" dirty="0"/>
          </a:p>
        </p:txBody>
      </p:sp>
      <p:sp>
        <p:nvSpPr>
          <p:cNvPr id="13" name="Rounded Rectangle 12"/>
          <p:cNvSpPr/>
          <p:nvPr/>
        </p:nvSpPr>
        <p:spPr>
          <a:xfrm>
            <a:off x="5486400" y="3124200"/>
            <a:ext cx="1143000" cy="8382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3</a:t>
            </a:r>
            <a:endParaRPr lang="en-US" dirty="0"/>
          </a:p>
        </p:txBody>
      </p:sp>
      <p:sp>
        <p:nvSpPr>
          <p:cNvPr id="14" name="Rounded Rectangle 13"/>
          <p:cNvSpPr/>
          <p:nvPr/>
        </p:nvSpPr>
        <p:spPr>
          <a:xfrm>
            <a:off x="6934200" y="31242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4</a:t>
            </a:r>
            <a:endParaRPr lang="en-US" dirty="0"/>
          </a:p>
        </p:txBody>
      </p:sp>
      <p:sp>
        <p:nvSpPr>
          <p:cNvPr id="15" name="Rounded Rectangle 14"/>
          <p:cNvSpPr/>
          <p:nvPr/>
        </p:nvSpPr>
        <p:spPr>
          <a:xfrm>
            <a:off x="4876800" y="5029200"/>
            <a:ext cx="1143000" cy="838200"/>
          </a:xfrm>
          <a:prstGeom prst="roundRect">
            <a:avLst/>
          </a:prstGeom>
          <a:no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ysClr val="windowText" lastClr="000000"/>
                </a:solidFill>
              </a:rPr>
              <a:t>1</a:t>
            </a:r>
            <a:endParaRPr lang="en-US" dirty="0">
              <a:solidFill>
                <a:sysClr val="windowText" lastClr="000000"/>
              </a:solidFill>
            </a:endParaRPr>
          </a:p>
        </p:txBody>
      </p:sp>
      <p:sp>
        <p:nvSpPr>
          <p:cNvPr id="16" name="Rounded Rectangle 15"/>
          <p:cNvSpPr/>
          <p:nvPr/>
        </p:nvSpPr>
        <p:spPr>
          <a:xfrm>
            <a:off x="6324600" y="5029200"/>
            <a:ext cx="1143000" cy="838200"/>
          </a:xfrm>
          <a:prstGeom prst="round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ysClr val="windowText" lastClr="000000"/>
                </a:solidFill>
              </a:rPr>
              <a:t>2</a:t>
            </a:r>
            <a:endParaRPr lang="en-US" dirty="0">
              <a:solidFill>
                <a:sysClr val="windowText" lastClr="000000"/>
              </a:solidFill>
            </a:endParaRPr>
          </a:p>
        </p:txBody>
      </p:sp>
      <p:sp>
        <p:nvSpPr>
          <p:cNvPr id="17" name="Rounded Rectangle 16"/>
          <p:cNvSpPr/>
          <p:nvPr/>
        </p:nvSpPr>
        <p:spPr>
          <a:xfrm>
            <a:off x="7696200" y="5029200"/>
            <a:ext cx="1143000" cy="838200"/>
          </a:xfrm>
          <a:prstGeom prst="roundRect">
            <a:avLst/>
          </a:prstGeom>
          <a:no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ysClr val="windowText" lastClr="000000"/>
                </a:solidFill>
              </a:rPr>
              <a:t>3</a:t>
            </a:r>
            <a:endParaRPr lang="en-US" dirty="0">
              <a:solidFill>
                <a:sysClr val="windowText" lastClr="000000"/>
              </a:solidFill>
            </a:endParaRPr>
          </a:p>
        </p:txBody>
      </p:sp>
      <p:sp>
        <p:nvSpPr>
          <p:cNvPr id="18" name="TextBox 17"/>
          <p:cNvSpPr txBox="1"/>
          <p:nvPr/>
        </p:nvSpPr>
        <p:spPr>
          <a:xfrm>
            <a:off x="533400" y="4648200"/>
            <a:ext cx="3124200" cy="369332"/>
          </a:xfrm>
          <a:prstGeom prst="rect">
            <a:avLst/>
          </a:prstGeom>
          <a:noFill/>
        </p:spPr>
        <p:txBody>
          <a:bodyPr wrap="square" rtlCol="0">
            <a:spAutoFit/>
          </a:bodyPr>
          <a:lstStyle/>
          <a:p>
            <a:r>
              <a:rPr lang="en-US" dirty="0" smtClean="0"/>
              <a:t>You need to remember 1, 2, 3</a:t>
            </a:r>
            <a:endParaRPr lang="en-US" dirty="0"/>
          </a:p>
        </p:txBody>
      </p:sp>
      <p:sp>
        <p:nvSpPr>
          <p:cNvPr id="19" name="TextBox 18"/>
          <p:cNvSpPr txBox="1"/>
          <p:nvPr/>
        </p:nvSpPr>
        <p:spPr>
          <a:xfrm>
            <a:off x="4648200" y="4648200"/>
            <a:ext cx="3124200" cy="369332"/>
          </a:xfrm>
          <a:prstGeom prst="rect">
            <a:avLst/>
          </a:prstGeom>
          <a:noFill/>
        </p:spPr>
        <p:txBody>
          <a:bodyPr wrap="square" rtlCol="0">
            <a:spAutoFit/>
          </a:bodyPr>
          <a:lstStyle/>
          <a:p>
            <a:r>
              <a:rPr lang="en-US" dirty="0" smtClean="0"/>
              <a:t>You still need to press 1, 2, 3</a:t>
            </a:r>
            <a:endParaRPr lang="en-US" dirty="0"/>
          </a:p>
        </p:txBody>
      </p:sp>
      <p:sp>
        <p:nvSpPr>
          <p:cNvPr id="21" name="TextBox 20"/>
          <p:cNvSpPr txBox="1"/>
          <p:nvPr/>
        </p:nvSpPr>
        <p:spPr>
          <a:xfrm>
            <a:off x="4648200" y="4419600"/>
            <a:ext cx="4648200" cy="369332"/>
          </a:xfrm>
          <a:prstGeom prst="rect">
            <a:avLst/>
          </a:prstGeom>
          <a:noFill/>
        </p:spPr>
        <p:txBody>
          <a:bodyPr wrap="square" rtlCol="0">
            <a:spAutoFit/>
          </a:bodyPr>
          <a:lstStyle/>
          <a:p>
            <a:r>
              <a:rPr lang="en-US" dirty="0" smtClean="0"/>
              <a:t>After the colors are swapped, play the pattern</a:t>
            </a:r>
            <a:endParaRPr lang="en-US" dirty="0"/>
          </a:p>
        </p:txBody>
      </p:sp>
      <p:cxnSp>
        <p:nvCxnSpPr>
          <p:cNvPr id="23" name="Straight Connector 22"/>
          <p:cNvCxnSpPr/>
          <p:nvPr/>
        </p:nvCxnSpPr>
        <p:spPr>
          <a:xfrm>
            <a:off x="4572000" y="1219200"/>
            <a:ext cx="0" cy="544036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00600" y="1371600"/>
            <a:ext cx="3810000" cy="646331"/>
          </a:xfrm>
          <a:prstGeom prst="rect">
            <a:avLst/>
          </a:prstGeom>
          <a:noFill/>
        </p:spPr>
        <p:txBody>
          <a:bodyPr wrap="square" rtlCol="0">
            <a:spAutoFit/>
          </a:bodyPr>
          <a:lstStyle/>
          <a:p>
            <a:r>
              <a:rPr lang="en-US" dirty="0" smtClean="0"/>
              <a:t>The colors are swapped before the user has to repeat the pattern.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Multiplayer</a:t>
            </a:r>
            <a:endParaRPr lang="en-US" dirty="0"/>
          </a:p>
        </p:txBody>
      </p:sp>
      <p:sp>
        <p:nvSpPr>
          <p:cNvPr id="4" name="TextBox 3"/>
          <p:cNvSpPr txBox="1"/>
          <p:nvPr/>
        </p:nvSpPr>
        <p:spPr>
          <a:xfrm>
            <a:off x="685800" y="1524000"/>
            <a:ext cx="2971800" cy="369332"/>
          </a:xfrm>
          <a:prstGeom prst="rect">
            <a:avLst/>
          </a:prstGeom>
          <a:noFill/>
        </p:spPr>
        <p:txBody>
          <a:bodyPr wrap="square" rtlCol="0">
            <a:spAutoFit/>
          </a:bodyPr>
          <a:lstStyle/>
          <a:p>
            <a:r>
              <a:rPr lang="en-US" dirty="0" smtClean="0"/>
              <a:t>Player 1</a:t>
            </a:r>
            <a:endParaRPr lang="en-US" dirty="0"/>
          </a:p>
        </p:txBody>
      </p:sp>
      <p:sp>
        <p:nvSpPr>
          <p:cNvPr id="5" name="Rounded Rectangle 4"/>
          <p:cNvSpPr/>
          <p:nvPr/>
        </p:nvSpPr>
        <p:spPr>
          <a:xfrm>
            <a:off x="685800" y="22098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6" name="Rounded Rectangle 5"/>
          <p:cNvSpPr/>
          <p:nvPr/>
        </p:nvSpPr>
        <p:spPr>
          <a:xfrm>
            <a:off x="2057400" y="22098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7" name="Rounded Rectangle 6"/>
          <p:cNvSpPr/>
          <p:nvPr/>
        </p:nvSpPr>
        <p:spPr>
          <a:xfrm>
            <a:off x="3429000" y="22098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8" name="TextBox 7"/>
          <p:cNvSpPr txBox="1"/>
          <p:nvPr/>
        </p:nvSpPr>
        <p:spPr>
          <a:xfrm>
            <a:off x="685800" y="1828800"/>
            <a:ext cx="3124200" cy="369332"/>
          </a:xfrm>
          <a:prstGeom prst="rect">
            <a:avLst/>
          </a:prstGeom>
          <a:noFill/>
        </p:spPr>
        <p:txBody>
          <a:bodyPr wrap="square" rtlCol="0">
            <a:spAutoFit/>
          </a:bodyPr>
          <a:lstStyle/>
          <a:p>
            <a:r>
              <a:rPr lang="en-US" dirty="0" smtClean="0"/>
              <a:t>Input the starting sequence</a:t>
            </a:r>
            <a:endParaRPr lang="en-US" dirty="0"/>
          </a:p>
        </p:txBody>
      </p:sp>
      <p:sp>
        <p:nvSpPr>
          <p:cNvPr id="9" name="TextBox 8"/>
          <p:cNvSpPr txBox="1"/>
          <p:nvPr/>
        </p:nvSpPr>
        <p:spPr>
          <a:xfrm>
            <a:off x="685800" y="3352800"/>
            <a:ext cx="2971800" cy="369332"/>
          </a:xfrm>
          <a:prstGeom prst="rect">
            <a:avLst/>
          </a:prstGeom>
          <a:noFill/>
        </p:spPr>
        <p:txBody>
          <a:bodyPr wrap="square" rtlCol="0">
            <a:spAutoFit/>
          </a:bodyPr>
          <a:lstStyle/>
          <a:p>
            <a:r>
              <a:rPr lang="en-US" dirty="0" smtClean="0"/>
              <a:t>Player 2</a:t>
            </a:r>
            <a:endParaRPr lang="en-US" dirty="0"/>
          </a:p>
        </p:txBody>
      </p:sp>
      <p:sp>
        <p:nvSpPr>
          <p:cNvPr id="10" name="Rounded Rectangle 9"/>
          <p:cNvSpPr/>
          <p:nvPr/>
        </p:nvSpPr>
        <p:spPr>
          <a:xfrm>
            <a:off x="685800" y="40386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11" name="Rounded Rectangle 10"/>
          <p:cNvSpPr/>
          <p:nvPr/>
        </p:nvSpPr>
        <p:spPr>
          <a:xfrm>
            <a:off x="2057400" y="40386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2" name="Rounded Rectangle 11"/>
          <p:cNvSpPr/>
          <p:nvPr/>
        </p:nvSpPr>
        <p:spPr>
          <a:xfrm>
            <a:off x="3429000" y="40386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13" name="TextBox 12"/>
          <p:cNvSpPr txBox="1"/>
          <p:nvPr/>
        </p:nvSpPr>
        <p:spPr>
          <a:xfrm>
            <a:off x="685800" y="3657600"/>
            <a:ext cx="3124200" cy="369332"/>
          </a:xfrm>
          <a:prstGeom prst="rect">
            <a:avLst/>
          </a:prstGeom>
          <a:noFill/>
        </p:spPr>
        <p:txBody>
          <a:bodyPr wrap="square" rtlCol="0">
            <a:spAutoFit/>
          </a:bodyPr>
          <a:lstStyle/>
          <a:p>
            <a:r>
              <a:rPr lang="en-US" dirty="0" smtClean="0"/>
              <a:t>Play the sequence</a:t>
            </a:r>
            <a:endParaRPr lang="en-US" dirty="0"/>
          </a:p>
        </p:txBody>
      </p:sp>
      <p:sp>
        <p:nvSpPr>
          <p:cNvPr id="14" name="TextBox 13"/>
          <p:cNvSpPr txBox="1"/>
          <p:nvPr/>
        </p:nvSpPr>
        <p:spPr>
          <a:xfrm>
            <a:off x="685800" y="5029200"/>
            <a:ext cx="2971800" cy="369332"/>
          </a:xfrm>
          <a:prstGeom prst="rect">
            <a:avLst/>
          </a:prstGeom>
          <a:noFill/>
        </p:spPr>
        <p:txBody>
          <a:bodyPr wrap="square" rtlCol="0">
            <a:spAutoFit/>
          </a:bodyPr>
          <a:lstStyle/>
          <a:p>
            <a:r>
              <a:rPr lang="en-US" dirty="0" smtClean="0"/>
              <a:t>Player 2</a:t>
            </a:r>
            <a:endParaRPr lang="en-US" dirty="0"/>
          </a:p>
        </p:txBody>
      </p:sp>
      <p:sp>
        <p:nvSpPr>
          <p:cNvPr id="15" name="Rounded Rectangle 14"/>
          <p:cNvSpPr/>
          <p:nvPr/>
        </p:nvSpPr>
        <p:spPr>
          <a:xfrm>
            <a:off x="685800" y="57150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16" name="Rounded Rectangle 15"/>
          <p:cNvSpPr/>
          <p:nvPr/>
        </p:nvSpPr>
        <p:spPr>
          <a:xfrm>
            <a:off x="2057400" y="5715000"/>
            <a:ext cx="1143000" cy="838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2</a:t>
            </a:r>
            <a:endParaRPr lang="en-US" dirty="0"/>
          </a:p>
        </p:txBody>
      </p:sp>
      <p:sp>
        <p:nvSpPr>
          <p:cNvPr id="17" name="Rounded Rectangle 16"/>
          <p:cNvSpPr/>
          <p:nvPr/>
        </p:nvSpPr>
        <p:spPr>
          <a:xfrm>
            <a:off x="3429000" y="57150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
        <p:nvSpPr>
          <p:cNvPr id="18" name="TextBox 17"/>
          <p:cNvSpPr txBox="1"/>
          <p:nvPr/>
        </p:nvSpPr>
        <p:spPr>
          <a:xfrm>
            <a:off x="685800" y="5334000"/>
            <a:ext cx="5334000" cy="369332"/>
          </a:xfrm>
          <a:prstGeom prst="rect">
            <a:avLst/>
          </a:prstGeom>
          <a:noFill/>
        </p:spPr>
        <p:txBody>
          <a:bodyPr wrap="square" rtlCol="0">
            <a:spAutoFit/>
          </a:bodyPr>
          <a:lstStyle/>
          <a:p>
            <a:r>
              <a:rPr lang="en-US" dirty="0" smtClean="0"/>
              <a:t>Add the next Symbol and send to player 1</a:t>
            </a:r>
            <a:endParaRPr lang="en-US" dirty="0"/>
          </a:p>
        </p:txBody>
      </p:sp>
      <p:sp>
        <p:nvSpPr>
          <p:cNvPr id="19" name="Rounded Rectangle 18"/>
          <p:cNvSpPr/>
          <p:nvPr/>
        </p:nvSpPr>
        <p:spPr>
          <a:xfrm>
            <a:off x="4800600" y="5715000"/>
            <a:ext cx="1143000" cy="838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1</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Unlock Keys</a:t>
            </a:r>
            <a:endParaRPr lang="en-US" dirty="0"/>
          </a:p>
        </p:txBody>
      </p:sp>
      <p:sp>
        <p:nvSpPr>
          <p:cNvPr id="3" name="Content Placeholder 2"/>
          <p:cNvSpPr>
            <a:spLocks noGrp="1"/>
          </p:cNvSpPr>
          <p:nvPr>
            <p:ph idx="1"/>
          </p:nvPr>
        </p:nvSpPr>
        <p:spPr/>
        <p:txBody>
          <a:bodyPr/>
          <a:lstStyle/>
          <a:p>
            <a:r>
              <a:rPr lang="en-US" dirty="0" smtClean="0"/>
              <a:t>Unlock keys are used in multiplayer mode to make puzzles more complex.</a:t>
            </a:r>
          </a:p>
          <a:p>
            <a:r>
              <a:rPr lang="en-US" dirty="0" smtClean="0"/>
              <a:t>Unlock keys are also used to unlock new game play in single player, like rotate, flick, drag, color swap</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884</Words>
  <Application>Microsoft Office PowerPoint</Application>
  <PresentationFormat>On-screen Show (4:3)</PresentationFormat>
  <Paragraphs>107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Pattern Battle</vt:lpstr>
      <vt:lpstr>Basic Play Field</vt:lpstr>
      <vt:lpstr>Pattern Battle Core Game</vt:lpstr>
      <vt:lpstr>Patterns can require the player to rotate the buttons</vt:lpstr>
      <vt:lpstr>Flick Buttons</vt:lpstr>
      <vt:lpstr>Drag Buttons</vt:lpstr>
      <vt:lpstr>Finally, Colors can Swap</vt:lpstr>
      <vt:lpstr>Multiplayer</vt:lpstr>
      <vt:lpstr>Unlock Keys</vt:lpstr>
      <vt:lpstr>Key Reward System</vt:lpstr>
      <vt:lpstr>In Game Ad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Battle</dc:title>
  <dc:creator>Gordon Ross</dc:creator>
  <cp:lastModifiedBy>Gordon Ross</cp:lastModifiedBy>
  <cp:revision>11</cp:revision>
  <dcterms:created xsi:type="dcterms:W3CDTF">2006-08-16T00:00:00Z</dcterms:created>
  <dcterms:modified xsi:type="dcterms:W3CDTF">2013-11-23T16:14:58Z</dcterms:modified>
</cp:coreProperties>
</file>