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60" r:id="rId4"/>
    <p:sldId id="269" r:id="rId5"/>
    <p:sldId id="292" r:id="rId6"/>
    <p:sldId id="266" r:id="rId7"/>
    <p:sldId id="261" r:id="rId8"/>
    <p:sldId id="324" r:id="rId9"/>
    <p:sldId id="304" r:id="rId10"/>
    <p:sldId id="305" r:id="rId11"/>
    <p:sldId id="298" r:id="rId12"/>
    <p:sldId id="301" r:id="rId13"/>
    <p:sldId id="300" r:id="rId14"/>
    <p:sldId id="302" r:id="rId15"/>
    <p:sldId id="297" r:id="rId16"/>
    <p:sldId id="312" r:id="rId17"/>
    <p:sldId id="309" r:id="rId18"/>
    <p:sldId id="311" r:id="rId19"/>
    <p:sldId id="323" r:id="rId20"/>
    <p:sldId id="319" r:id="rId21"/>
    <p:sldId id="320" r:id="rId22"/>
    <p:sldId id="321" r:id="rId23"/>
    <p:sldId id="314" r:id="rId24"/>
    <p:sldId id="306" r:id="rId25"/>
    <p:sldId id="307" r:id="rId26"/>
    <p:sldId id="310" r:id="rId27"/>
    <p:sldId id="308" r:id="rId28"/>
    <p:sldId id="322" r:id="rId29"/>
    <p:sldId id="258" r:id="rId30"/>
    <p:sldId id="275" r:id="rId31"/>
    <p:sldId id="295" r:id="rId32"/>
    <p:sldId id="296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DCFCA2-FA51-4F1C-8C8A-38D9FD595FAF}">
          <p14:sldIdLst>
            <p14:sldId id="256"/>
            <p14:sldId id="257"/>
            <p14:sldId id="260"/>
            <p14:sldId id="269"/>
            <p14:sldId id="292"/>
            <p14:sldId id="266"/>
            <p14:sldId id="261"/>
            <p14:sldId id="324"/>
            <p14:sldId id="304"/>
            <p14:sldId id="305"/>
            <p14:sldId id="298"/>
            <p14:sldId id="301"/>
            <p14:sldId id="300"/>
            <p14:sldId id="302"/>
            <p14:sldId id="297"/>
            <p14:sldId id="312"/>
            <p14:sldId id="309"/>
            <p14:sldId id="311"/>
            <p14:sldId id="323"/>
            <p14:sldId id="319"/>
            <p14:sldId id="320"/>
            <p14:sldId id="321"/>
            <p14:sldId id="314"/>
          </p14:sldIdLst>
        </p14:section>
        <p14:section name="Bonus" id="{6912F09A-DCDF-4121-9DA2-56D3BBDE30F1}">
          <p14:sldIdLst>
            <p14:sldId id="306"/>
            <p14:sldId id="307"/>
            <p14:sldId id="310"/>
            <p14:sldId id="308"/>
            <p14:sldId id="322"/>
            <p14:sldId id="258"/>
            <p14:sldId id="275"/>
            <p14:sldId id="295"/>
            <p14:sldId id="29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0" y="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81A92-4A2A-4F92-A8E6-41F09F9F2E1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FC502-5314-4CEE-B7BB-A963774267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26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EVL is a hybrid language. It provides declarative structure like OCL but has general-purpose programming constructs.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9E472-1556-48FB-9CC4-4EB0F024E3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86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/>
              <a:t>guard</a:t>
            </a:r>
            <a:r>
              <a:rPr lang="en-GB" dirty="0"/>
              <a:t> is equivalent to </a:t>
            </a:r>
            <a:r>
              <a:rPr lang="en-GB" i="1" dirty="0"/>
              <a:t>implies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9E472-1556-48FB-9CC4-4EB0F024E3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2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9E472-1556-48FB-9CC4-4EB0F024E3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42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Execute the logic as before but with each element in a (potentially) different thread. Note that the order of evaluation is immaterial – they are independent.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9E472-1556-48FB-9CC4-4EB0F024E3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72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Lazy initialisation of data structures like caches can also be a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9E472-1556-48FB-9CC4-4EB0F024E3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14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FC502-5314-4CEE-B7BB-A963774267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105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FC502-5314-4CEE-B7BB-A963774267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617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paper for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9E472-1556-48FB-9CC4-4EB0F024E3B3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0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9E472-1556-48FB-9CC4-4EB0F024E3B3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5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94CC-AE97-490C-8CFB-3C826AEEF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E557A-8978-4A65-80A2-2CC18A2BE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2CF73-0E0A-40F0-BFA9-21D11506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4D1F-BFFC-4D81-BB3B-074E2356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9C941-D914-4D06-AD95-66EC3B97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39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BE0E-AF32-4C21-94C1-61561174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F89F7-A2D8-4475-85F1-022AEE3E4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4AE4-E752-4CE5-B58F-E3EA5C87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14th October 2021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247A-07AA-49C4-8FAE-009F6E4A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MODELS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7EE3-F309-42B7-8C60-48A4BD1A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24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C614F-FEE8-4A4E-A71F-B12FEC487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8EB7-ACB8-42B3-9473-88E6B4E70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05A03-008B-4533-B4B6-BE53FDF4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14th October 2021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EFCC7-6E9B-4671-BD97-A944EB54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MODELS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69141-67D5-412E-9C2F-9C28B816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1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BEEE-AD0D-4171-BDB7-3663A1AD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C2D06-7120-4446-81CC-D87478A9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6E915-F56F-467F-95F5-8684AA28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D8CB-745A-43D6-A721-4C5C236B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66E31-8511-4E0E-8C60-8857841D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83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3784-5F14-46B1-93C4-09ABA2DD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3BD55-C9FC-4FC2-91B0-5B47C1BE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1951F-727F-4BE9-8DDC-2F078DA1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14th October 2021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11BE8-1170-4734-B6D3-60706D25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MODELS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B72A4-3818-4EE6-AA7F-C1844EAF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22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F6A5-9BA2-45D5-91BA-430EA29E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C0AA-CE13-4799-8AFB-C443F3227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B9859-8950-4512-8040-90B4CFC3B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911E-A2B0-4494-96AC-CE59B355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14th October 2021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36058-F7ED-4600-862F-1A208E5A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MODELS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311E9-E6B1-4D0F-960F-70ADDBC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EDA-EAE7-4E34-B3F9-FFDE4B0C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CC041-6941-46B1-8F4C-5A9037206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E6F6C-090F-4DAD-A2C2-2F152BA6A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88FC6-B0CA-4030-9093-736FDF1B6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79C71-CE0B-4605-AB0D-39F50D9A8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4E7BB-6A80-4DE5-8A71-E1E4ABDC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14th October 2021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5E040-AD5D-4B28-8A8D-C224267B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MODELS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8F342-5B90-4D02-915A-3EFD466B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18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8F0C-7253-4AC1-9755-08494D5D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B8E58-F8EB-485A-A550-1B667D28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14th October 2021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5B2B7-3E03-4724-ACE9-8A4D49C1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MODELS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64A6E-B6C5-4A6A-83D8-82649FE4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27E8F-3EEF-4A8C-ACDC-9ACD1E1B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14th October 2021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B0F1D-D8BF-47B4-AD35-1E04849D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MODELS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F7777-81CE-4CDD-9F09-E4602741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85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CE45-9DEE-43C8-9642-251C580D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5F00-40B7-496C-9477-8E5F51D74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5FC20-3107-4AE5-BAFE-620F40E88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1A9C8-45AA-464C-925E-D07813D4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14th October 2021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246ED-5323-4AED-B2E5-B2B30276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MODELS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2AFD2-BDA0-4535-8F1E-19201FCC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09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AA3B-D276-492D-BC86-B6B11E52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183A1-53D3-4CC5-B4C0-9BFA8C075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006B0-E3FB-4CB0-8798-099230B0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CCDA5-3B6E-4B22-BF8E-432D4529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14th October 2021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9D6EA-52E7-451A-9200-658E8F14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MODELS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AE633-DF61-49A8-8827-33BCF603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48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D430A-1B75-4A07-85ED-FC2A20A6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297F0-49A3-4F99-BEEA-7679D823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BD44C-9DB2-4BC4-8C63-3DCC836BD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C1A7-34A4-4AF4-934E-462A8353492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23E8DC-A616-447C-8205-7B3D2867B09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28" y="84075"/>
            <a:ext cx="2080455" cy="83911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23B9-51D7-4753-A920-F393A5932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6C6-C8EE-481A-AED5-159742492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MODELS 2021</a:t>
            </a:r>
          </a:p>
        </p:txBody>
      </p:sp>
    </p:spTree>
    <p:extLst>
      <p:ext uri="{BB962C8B-B14F-4D97-AF65-F5344CB8AC3E}">
        <p14:creationId xmlns:p14="http://schemas.microsoft.com/office/powerpoint/2010/main" val="288971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epsil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epsilonlabs/distributed-ev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silonlabs/distributed-evl" TargetMode="External"/><Relationship Id="rId2" Type="http://schemas.openxmlformats.org/officeDocument/2006/relationships/hyperlink" Target="https://github.com/epsilonlabs/parallel-er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007/s10270-021-00878-x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0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2DC8709-0A70-45A9-A160-4B831CAB1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820929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613F699-B53E-4E9A-B7E8-4979FEF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012496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94673-5D59-46AB-A68E-AAFB9636F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2070" y="1705552"/>
            <a:ext cx="6087723" cy="2176272"/>
          </a:xfrm>
        </p:spPr>
        <p:txBody>
          <a:bodyPr anchor="t">
            <a:noAutofit/>
          </a:bodyPr>
          <a:lstStyle/>
          <a:p>
            <a:pPr algn="l"/>
            <a:r>
              <a:rPr lang="en-GB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Amasis MT Pro Black" panose="02040A04050005020304" pitchFamily="18" charset="0"/>
              </a:rPr>
              <a:t>Distributed Model Validation with Epsilon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FF79D3-3D31-4823-9B08-21C4377891CB}"/>
              </a:ext>
            </a:extLst>
          </p:cNvPr>
          <p:cNvGrpSpPr/>
          <p:nvPr/>
        </p:nvGrpSpPr>
        <p:grpSpPr>
          <a:xfrm>
            <a:off x="9530643" y="4616079"/>
            <a:ext cx="2434108" cy="1982614"/>
            <a:chOff x="9530643" y="4616079"/>
            <a:chExt cx="2434108" cy="19826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DA5F1B-BBBE-4B67-98C4-7DF7B2B3A1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42" t="4398" r="19891" b="21539"/>
            <a:stretch/>
          </p:blipFill>
          <p:spPr>
            <a:xfrm>
              <a:off x="9530643" y="4616079"/>
              <a:ext cx="2434108" cy="17233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77B05-FA53-47EC-B943-405FCDD54909}"/>
                </a:ext>
              </a:extLst>
            </p:cNvPr>
            <p:cNvSpPr txBox="1"/>
            <p:nvPr/>
          </p:nvSpPr>
          <p:spPr>
            <a:xfrm>
              <a:off x="9765601" y="6229361"/>
              <a:ext cx="1964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hlinkClick r:id="rId3"/>
                </a:rPr>
                <a:t>eclipse.org/epsilon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25F3F4C-CCD1-49EF-9BF3-C2E7F56DDCF8}"/>
              </a:ext>
            </a:extLst>
          </p:cNvPr>
          <p:cNvSpPr/>
          <p:nvPr/>
        </p:nvSpPr>
        <p:spPr>
          <a:xfrm>
            <a:off x="397944" y="6229361"/>
            <a:ext cx="4561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>
                <a:hlinkClick r:id="rId4"/>
              </a:rPr>
              <a:t>https://github.com/epsilonlabs/distributed-evl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1077D2-ECE8-47FE-B700-75A26F3697E9}"/>
              </a:ext>
            </a:extLst>
          </p:cNvPr>
          <p:cNvSpPr/>
          <p:nvPr/>
        </p:nvSpPr>
        <p:spPr>
          <a:xfrm>
            <a:off x="178652" y="1523942"/>
            <a:ext cx="360179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tx1">
                    <a:lumMod val="8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Sina Madani</a:t>
            </a:r>
          </a:p>
          <a:p>
            <a:r>
              <a:rPr lang="en-GB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Sina-Madani@hotmail.co.uk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77AC1E-1F51-4CF6-BBC2-C5A377727E0B}"/>
              </a:ext>
            </a:extLst>
          </p:cNvPr>
          <p:cNvSpPr/>
          <p:nvPr/>
        </p:nvSpPr>
        <p:spPr>
          <a:xfrm>
            <a:off x="376878" y="3012345"/>
            <a:ext cx="360179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8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Dimitris Kolovos</a:t>
            </a:r>
          </a:p>
          <a:p>
            <a:endParaRPr lang="en-GB" sz="2000" dirty="0">
              <a:solidFill>
                <a:schemeClr val="tx1">
                  <a:lumMod val="8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endParaRPr lang="en-GB" sz="2400" dirty="0">
              <a:solidFill>
                <a:schemeClr val="tx1">
                  <a:lumMod val="8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GB" sz="2400" dirty="0">
                <a:solidFill>
                  <a:schemeClr val="tx1">
                    <a:lumMod val="8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Richard Paige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5AF2F6-C0E6-4C0D-9A96-9DBE00649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447" y="-479"/>
            <a:ext cx="5954553" cy="1180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478226-5C9A-4A0D-95E4-E6EF4F629D7E}"/>
              </a:ext>
            </a:extLst>
          </p:cNvPr>
          <p:cNvSpPr txBox="1"/>
          <p:nvPr/>
        </p:nvSpPr>
        <p:spPr>
          <a:xfrm>
            <a:off x="397944" y="3398955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dimitris.kolovos@york.ac.uk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36127-4103-4440-84F7-B4936578023E}"/>
              </a:ext>
            </a:extLst>
          </p:cNvPr>
          <p:cNvSpPr txBox="1"/>
          <p:nvPr/>
        </p:nvSpPr>
        <p:spPr>
          <a:xfrm>
            <a:off x="376878" y="4462190"/>
            <a:ext cx="2217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richard.paige@york.ac.uk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D14B1B-3ECD-4200-86F9-1EEAEA499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816" y="5970055"/>
            <a:ext cx="234261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8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2F4F-E43C-4A64-97BF-3DAC50FF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5D97A-5F9C-4185-B68D-2496E587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Single-master, multiple-slave, asynchronous architecture</a:t>
            </a:r>
          </a:p>
          <a:p>
            <a:r>
              <a:rPr lang="en-GB" dirty="0"/>
              <a:t>Master sends program configuration parameters to workers</a:t>
            </a:r>
          </a:p>
          <a:p>
            <a:pPr lvl="1"/>
            <a:r>
              <a:rPr lang="en-GB" dirty="0"/>
              <a:t>Path to script, model(s), model properties etc.</a:t>
            </a:r>
          </a:p>
          <a:p>
            <a:r>
              <a:rPr lang="en-GB" dirty="0"/>
              <a:t>Workers load model(s) and program into memory</a:t>
            </a:r>
          </a:p>
          <a:p>
            <a:r>
              <a:rPr lang="en-GB" dirty="0"/>
              <a:t>Workers are sent pointers to jobs, not the jobs themselves!</a:t>
            </a:r>
          </a:p>
          <a:p>
            <a:r>
              <a:rPr lang="en-GB" dirty="0"/>
              <a:t>Workers execute assigned job batches and send back results</a:t>
            </a:r>
          </a:p>
          <a:p>
            <a:pPr lvl="1"/>
            <a:r>
              <a:rPr lang="en-GB" dirty="0"/>
              <a:t>Results are sent back as pointers too</a:t>
            </a:r>
          </a:p>
          <a:p>
            <a:r>
              <a:rPr lang="en-GB" dirty="0"/>
              <a:t>Dependencies are re-executed on workers when needed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6751-D669-4610-B859-9BECCE18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14th October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76D46-D00F-47CC-944A-D708C4B2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1630B-7E82-49B6-881C-DC13B249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83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DEE9-8D9F-40FD-8CAE-570CB401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Atomic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D9F4-0F5E-4E33-8939-5AF7F2D5B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14000" cy="4351338"/>
          </a:xfrm>
        </p:spPr>
        <p:txBody>
          <a:bodyPr/>
          <a:lstStyle/>
          <a:p>
            <a:r>
              <a:rPr lang="en-GB" dirty="0"/>
              <a:t>Every EVL program can be decomposed into a </a:t>
            </a:r>
            <a:r>
              <a:rPr lang="en-GB" b="1" dirty="0"/>
              <a:t>finite</a:t>
            </a:r>
            <a:r>
              <a:rPr lang="en-GB" dirty="0"/>
              <a:t>, </a:t>
            </a:r>
            <a:r>
              <a:rPr lang="en-GB" b="1" dirty="0"/>
              <a:t>deterministically ordered</a:t>
            </a:r>
            <a:r>
              <a:rPr lang="en-GB" dirty="0"/>
              <a:t> List of rule-element pairs</a:t>
            </a:r>
          </a:p>
          <a:p>
            <a:r>
              <a:rPr lang="en-GB" dirty="0"/>
              <a:t>A “rule” in our solution is the </a:t>
            </a:r>
            <a:r>
              <a:rPr lang="en-GB" i="1" dirty="0" err="1"/>
              <a:t>ConstraintContext</a:t>
            </a:r>
            <a:endParaRPr lang="en-GB" i="1" dirty="0"/>
          </a:p>
          <a:p>
            <a:r>
              <a:rPr lang="en-GB" dirty="0" err="1"/>
              <a:t>ConstraintContext</a:t>
            </a:r>
            <a:r>
              <a:rPr lang="en-GB" dirty="0"/>
              <a:t> defines model element types to be validated</a:t>
            </a:r>
          </a:p>
          <a:p>
            <a:r>
              <a:rPr lang="en-GB" dirty="0"/>
              <a:t>We can create a job for every model element and add to a List</a:t>
            </a:r>
          </a:p>
          <a:p>
            <a:r>
              <a:rPr lang="en-GB" i="1" dirty="0" err="1"/>
              <a:t>ConstraintContextAtom</a:t>
            </a:r>
            <a:r>
              <a:rPr lang="en-GB" dirty="0"/>
              <a:t> is a Tuple&lt;</a:t>
            </a:r>
            <a:r>
              <a:rPr lang="en-GB" dirty="0" err="1"/>
              <a:t>ConstraintContext</a:t>
            </a:r>
            <a:r>
              <a:rPr lang="en-GB" dirty="0"/>
              <a:t>, Object&gt;</a:t>
            </a:r>
          </a:p>
          <a:p>
            <a:pPr lvl="1"/>
            <a:r>
              <a:rPr lang="en-GB" dirty="0"/>
              <a:t>That is, model element type (in the program) to model element itself</a:t>
            </a:r>
          </a:p>
          <a:p>
            <a:r>
              <a:rPr lang="en-GB" dirty="0"/>
              <a:t>List&lt;</a:t>
            </a:r>
            <a:r>
              <a:rPr lang="en-GB" dirty="0" err="1"/>
              <a:t>ConstraintContextAtom</a:t>
            </a:r>
            <a:r>
              <a:rPr lang="en-GB" dirty="0"/>
              <a:t>&gt; is deterministically constructed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2FE2-787D-4884-8519-DDC75872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9B34C-255A-4EA6-9C20-7041341E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6ED5E-B4DB-4070-9E7B-695A119C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07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8EC0AABD-E203-44CE-A09A-EDA2801DFF89}"/>
              </a:ext>
            </a:extLst>
          </p:cNvPr>
          <p:cNvGrpSpPr/>
          <p:nvPr/>
        </p:nvGrpSpPr>
        <p:grpSpPr>
          <a:xfrm>
            <a:off x="4165600" y="1267980"/>
            <a:ext cx="794678" cy="1016662"/>
            <a:chOff x="4146550" y="1229880"/>
            <a:chExt cx="794678" cy="101666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0ECB02D-16D9-4F2C-9C65-A44329220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6550" y="1229880"/>
              <a:ext cx="794678" cy="46265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B10AD26-2CEF-4DA0-AADB-E26F5B89C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8322" y="1688090"/>
              <a:ext cx="751134" cy="14151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377D79F-CF47-4884-86D5-2EAE3622E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8322" y="1811900"/>
              <a:ext cx="734805" cy="13063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FD49CAB-EA33-4458-BE26-13DD2136C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6550" y="1941734"/>
              <a:ext cx="794678" cy="304808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D2D155-90AD-43B7-A8D9-FFE26D637703}"/>
              </a:ext>
            </a:extLst>
          </p:cNvPr>
          <p:cNvCxnSpPr>
            <a:cxnSpLocks/>
          </p:cNvCxnSpPr>
          <p:nvPr/>
        </p:nvCxnSpPr>
        <p:spPr>
          <a:xfrm>
            <a:off x="2959100" y="639566"/>
            <a:ext cx="577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272180A-2F7C-4DA4-A66D-FDC03977F7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62"/>
          <a:stretch/>
        </p:blipFill>
        <p:spPr>
          <a:xfrm>
            <a:off x="454596" y="4566269"/>
            <a:ext cx="4025954" cy="17199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DD367DD-D613-4C25-A68C-436BDF6C0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6359" y="404595"/>
            <a:ext cx="1921379" cy="44632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F898C58-1159-4E99-A0F6-F160F62B8030}"/>
              </a:ext>
            </a:extLst>
          </p:cNvPr>
          <p:cNvGrpSpPr/>
          <p:nvPr/>
        </p:nvGrpSpPr>
        <p:grpSpPr>
          <a:xfrm>
            <a:off x="272679" y="443092"/>
            <a:ext cx="3407214" cy="4154984"/>
            <a:chOff x="272679" y="443092"/>
            <a:chExt cx="3407214" cy="41549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76B9585-7B4E-4AD6-8C1A-9881DB5AA029}"/>
                </a:ext>
              </a:extLst>
            </p:cNvPr>
            <p:cNvGrpSpPr/>
            <p:nvPr/>
          </p:nvGrpSpPr>
          <p:grpSpPr>
            <a:xfrm>
              <a:off x="272679" y="443092"/>
              <a:ext cx="2617108" cy="4154984"/>
              <a:chOff x="122883" y="243513"/>
              <a:chExt cx="2617108" cy="41549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1BC4D3F-47F8-4632-87B8-79ED6BB19269}"/>
                  </a:ext>
                </a:extLst>
              </p:cNvPr>
              <p:cNvSpPr/>
              <p:nvPr/>
            </p:nvSpPr>
            <p:spPr>
              <a:xfrm>
                <a:off x="122883" y="612845"/>
                <a:ext cx="2518718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200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context</a:t>
                </a:r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A {</a:t>
                </a:r>
              </a:p>
              <a:p>
                <a:r>
                  <a:rPr lang="en-GB" sz="1200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  constraint</a:t>
                </a:r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2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invX</a:t>
                </a:r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{</a:t>
                </a:r>
              </a:p>
              <a:p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GB" sz="1200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check</a:t>
                </a:r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{…}</a:t>
                </a:r>
              </a:p>
              <a:p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}</a:t>
                </a:r>
              </a:p>
              <a:p>
                <a:r>
                  <a:rPr lang="en-GB" sz="1200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  constraint</a:t>
                </a:r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2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invY</a:t>
                </a:r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{</a:t>
                </a:r>
              </a:p>
              <a:p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GB" sz="1200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check</a:t>
                </a:r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{…}</a:t>
                </a:r>
              </a:p>
              <a:p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}</a:t>
                </a:r>
              </a:p>
              <a:p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GB" sz="1200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context</a:t>
                </a:r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B {</a:t>
                </a:r>
              </a:p>
              <a:p>
                <a:r>
                  <a:rPr lang="en-GB" sz="1200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  constraint</a:t>
                </a:r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2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invX</a:t>
                </a:r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{</a:t>
                </a:r>
              </a:p>
              <a:p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GB" sz="1200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check</a:t>
                </a:r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{…}</a:t>
                </a:r>
              </a:p>
              <a:p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}</a:t>
                </a:r>
              </a:p>
              <a:p>
                <a:r>
                  <a:rPr lang="en-GB" sz="1200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  constraint</a:t>
                </a:r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2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invY</a:t>
                </a:r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{</a:t>
                </a:r>
              </a:p>
              <a:p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GB" sz="1200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check</a:t>
                </a:r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{…}</a:t>
                </a:r>
              </a:p>
              <a:p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}</a:t>
                </a:r>
              </a:p>
              <a:p>
                <a:r>
                  <a:rPr lang="en-GB" sz="1200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 constraint</a:t>
                </a:r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2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invZ</a:t>
                </a:r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{</a:t>
                </a:r>
              </a:p>
              <a:p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GB" sz="1200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check</a:t>
                </a:r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{…}</a:t>
                </a:r>
              </a:p>
              <a:p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}</a:t>
                </a:r>
              </a:p>
              <a:p>
                <a:r>
                  <a:rPr lang="en-GB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endParaRPr lang="en-GB" sz="12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FCF891-3C81-4755-AA94-6F556ABDE413}"/>
                  </a:ext>
                </a:extLst>
              </p:cNvPr>
              <p:cNvSpPr txBox="1"/>
              <p:nvPr/>
            </p:nvSpPr>
            <p:spPr>
              <a:xfrm>
                <a:off x="304800" y="243513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EVL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21F23D-C53F-47DE-9739-FC2669BE2D07}"/>
                  </a:ext>
                </a:extLst>
              </p:cNvPr>
              <p:cNvSpPr txBox="1"/>
              <p:nvPr/>
            </p:nvSpPr>
            <p:spPr>
              <a:xfrm>
                <a:off x="1946184" y="243513"/>
                <a:ext cx="793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Model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B59F1B-14AE-4B0D-BBF7-3B5DC0A76AEE}"/>
                  </a:ext>
                </a:extLst>
              </p:cNvPr>
              <p:cNvSpPr txBox="1"/>
              <p:nvPr/>
            </p:nvSpPr>
            <p:spPr>
              <a:xfrm>
                <a:off x="1238504" y="2525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+</a:t>
                </a:r>
              </a:p>
            </p:txBody>
          </p:sp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EE55D56-0A34-4567-8FFF-88B4019B8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95980" y="850921"/>
              <a:ext cx="1583913" cy="315694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991D8EC-4BCC-4A4A-9DD3-7E52CB247FB3}"/>
              </a:ext>
            </a:extLst>
          </p:cNvPr>
          <p:cNvGrpSpPr/>
          <p:nvPr/>
        </p:nvGrpSpPr>
        <p:grpSpPr>
          <a:xfrm>
            <a:off x="4051300" y="922103"/>
            <a:ext cx="1486438" cy="3014897"/>
            <a:chOff x="4051300" y="922103"/>
            <a:chExt cx="1486438" cy="301489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793E612-0C10-47D0-B5FA-538BB5C5FCA3}"/>
                </a:ext>
              </a:extLst>
            </p:cNvPr>
            <p:cNvSpPr/>
            <p:nvPr/>
          </p:nvSpPr>
          <p:spPr>
            <a:xfrm>
              <a:off x="4051300" y="937397"/>
              <a:ext cx="1486438" cy="29996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2677AF-DD30-484C-A91C-E75F63F01B97}"/>
                </a:ext>
              </a:extLst>
            </p:cNvPr>
            <p:cNvGrpSpPr/>
            <p:nvPr/>
          </p:nvGrpSpPr>
          <p:grpSpPr>
            <a:xfrm>
              <a:off x="4075127" y="922103"/>
              <a:ext cx="1290623" cy="1435100"/>
              <a:chOff x="4075127" y="922103"/>
              <a:chExt cx="1290623" cy="124278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EF9C1DB-F2C8-406C-82DE-657BF5F0B920}"/>
                  </a:ext>
                </a:extLst>
              </p:cNvPr>
              <p:cNvSpPr/>
              <p:nvPr/>
            </p:nvSpPr>
            <p:spPr>
              <a:xfrm>
                <a:off x="4127500" y="1186214"/>
                <a:ext cx="1238250" cy="9786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165A00-F621-4D46-A815-4C3F5AF49ACA}"/>
                  </a:ext>
                </a:extLst>
              </p:cNvPr>
              <p:cNvSpPr txBox="1"/>
              <p:nvPr/>
            </p:nvSpPr>
            <p:spPr>
              <a:xfrm>
                <a:off x="4075127" y="922103"/>
                <a:ext cx="1079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context</a:t>
                </a:r>
                <a:r>
                  <a:rPr lang="en-GB" sz="14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A</a:t>
                </a:r>
                <a:endParaRPr lang="en-GB" sz="1400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5749984-EA1D-4AE5-9F46-585647292752}"/>
                </a:ext>
              </a:extLst>
            </p:cNvPr>
            <p:cNvGrpSpPr/>
            <p:nvPr/>
          </p:nvGrpSpPr>
          <p:grpSpPr>
            <a:xfrm>
              <a:off x="4075127" y="2519584"/>
              <a:ext cx="1360473" cy="1254132"/>
              <a:chOff x="4075127" y="2465153"/>
              <a:chExt cx="1360473" cy="125413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AFA8A43-929C-4D72-87FD-28F6783656F9}"/>
                  </a:ext>
                </a:extLst>
              </p:cNvPr>
              <p:cNvGrpSpPr/>
              <p:nvPr/>
            </p:nvGrpSpPr>
            <p:grpSpPr>
              <a:xfrm>
                <a:off x="4075127" y="2465153"/>
                <a:ext cx="1360473" cy="1254132"/>
                <a:chOff x="4075127" y="922103"/>
                <a:chExt cx="1309673" cy="1144965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2828291-7840-43D7-828D-15D4FD4CD60B}"/>
                    </a:ext>
                  </a:extLst>
                </p:cNvPr>
                <p:cNvSpPr/>
                <p:nvPr/>
              </p:nvSpPr>
              <p:spPr>
                <a:xfrm>
                  <a:off x="4146550" y="1219144"/>
                  <a:ext cx="1238250" cy="84792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ADF5997-A259-48BA-926C-11EFF0B9B087}"/>
                    </a:ext>
                  </a:extLst>
                </p:cNvPr>
                <p:cNvSpPr txBox="1"/>
                <p:nvPr/>
              </p:nvSpPr>
              <p:spPr>
                <a:xfrm>
                  <a:off x="4075127" y="922103"/>
                  <a:ext cx="1079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>
                      <a:solidFill>
                        <a:srgbClr val="7F0055"/>
                      </a:solidFill>
                      <a:latin typeface="Consolas" panose="020B0609020204030204" pitchFamily="49" charset="0"/>
                    </a:rPr>
                    <a:t>context</a:t>
                  </a:r>
                  <a:r>
                    <a:rPr lang="en-GB" sz="1400" b="1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B</a:t>
                  </a:r>
                  <a:endParaRPr lang="en-GB" sz="1400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FC2F44F-1FA4-4598-B984-CA9C1CC9D30C}"/>
                  </a:ext>
                </a:extLst>
              </p:cNvPr>
              <p:cNvGrpSpPr/>
              <p:nvPr/>
            </p:nvGrpSpPr>
            <p:grpSpPr>
              <a:xfrm>
                <a:off x="4165600" y="2828120"/>
                <a:ext cx="861737" cy="813171"/>
                <a:chOff x="4165600" y="2828120"/>
                <a:chExt cx="861737" cy="813171"/>
              </a:xfrm>
            </p:grpSpPr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6B7846C7-FEC0-45A9-9CC3-EEC9BA495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65600" y="2828120"/>
                  <a:ext cx="861737" cy="340159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8C1DFDC4-66CE-456A-8D70-73DD152A5B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83745" y="3168279"/>
                  <a:ext cx="795606" cy="159121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0D70A87D-A5E9-4CD2-8AF5-81C71CC6AF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71043" y="3327400"/>
                  <a:ext cx="795606" cy="313891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4B4150-8B9D-416E-8B16-55C3470B6DB3}"/>
              </a:ext>
            </a:extLst>
          </p:cNvPr>
          <p:cNvCxnSpPr>
            <a:cxnSpLocks/>
          </p:cNvCxnSpPr>
          <p:nvPr/>
        </p:nvCxnSpPr>
        <p:spPr>
          <a:xfrm>
            <a:off x="5594757" y="620531"/>
            <a:ext cx="5778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F6B2D848-CBD5-45EE-9E6D-3B82B5D7665D}"/>
              </a:ext>
            </a:extLst>
          </p:cNvPr>
          <p:cNvGrpSpPr/>
          <p:nvPr/>
        </p:nvGrpSpPr>
        <p:grpSpPr>
          <a:xfrm>
            <a:off x="6172607" y="240728"/>
            <a:ext cx="3106057" cy="3812853"/>
            <a:chOff x="6172607" y="240728"/>
            <a:chExt cx="3106057" cy="381285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A628913-058C-46DC-A05C-B570EC897F6B}"/>
                </a:ext>
              </a:extLst>
            </p:cNvPr>
            <p:cNvGrpSpPr/>
            <p:nvPr/>
          </p:nvGrpSpPr>
          <p:grpSpPr>
            <a:xfrm>
              <a:off x="6364274" y="1725472"/>
              <a:ext cx="2659496" cy="307778"/>
              <a:chOff x="6366938" y="1143138"/>
              <a:chExt cx="2650788" cy="364245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11429E70-BC09-452B-AB49-468426E31C83}"/>
                  </a:ext>
                </a:extLst>
              </p:cNvPr>
              <p:cNvGrpSpPr/>
              <p:nvPr/>
            </p:nvGrpSpPr>
            <p:grpSpPr>
              <a:xfrm>
                <a:off x="6592388" y="1143139"/>
                <a:ext cx="2425338" cy="364244"/>
                <a:chOff x="6344194" y="1176540"/>
                <a:chExt cx="2690947" cy="377705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073C374-566D-4FA5-9E27-52747EE0B828}"/>
                    </a:ext>
                  </a:extLst>
                </p:cNvPr>
                <p:cNvSpPr/>
                <p:nvPr/>
              </p:nvSpPr>
              <p:spPr>
                <a:xfrm>
                  <a:off x="6344194" y="1176540"/>
                  <a:ext cx="2690947" cy="3605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CD8BEB7-40C7-4E7D-A4A3-16E9888CE30B}"/>
                    </a:ext>
                  </a:extLst>
                </p:cNvPr>
                <p:cNvCxnSpPr>
                  <a:stCxn id="84" idx="0"/>
                  <a:endCxn id="84" idx="2"/>
                </p:cNvCxnSpPr>
                <p:nvPr/>
              </p:nvCxnSpPr>
              <p:spPr>
                <a:xfrm>
                  <a:off x="7689668" y="1176540"/>
                  <a:ext cx="0" cy="360523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C725E18-08A0-49E4-B6C1-68C52E134698}"/>
                    </a:ext>
                  </a:extLst>
                </p:cNvPr>
                <p:cNvSpPr txBox="1"/>
                <p:nvPr/>
              </p:nvSpPr>
              <p:spPr>
                <a:xfrm>
                  <a:off x="6477360" y="1183170"/>
                  <a:ext cx="1026288" cy="2655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rgbClr val="7F0055"/>
                      </a:solidFill>
                      <a:latin typeface="Consolas" panose="020B0609020204030204" pitchFamily="49" charset="0"/>
                    </a:rPr>
                    <a:t>context</a:t>
                  </a:r>
                  <a:r>
                    <a:rPr lang="en-GB" sz="1200" b="1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A</a:t>
                  </a:r>
                  <a:endParaRPr lang="en-GB" sz="12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2629FC-95B0-4F18-A5FD-E43F44C5FC06}"/>
                    </a:ext>
                  </a:extLst>
                </p:cNvPr>
                <p:cNvSpPr txBox="1"/>
                <p:nvPr/>
              </p:nvSpPr>
              <p:spPr>
                <a:xfrm>
                  <a:off x="8171105" y="1176540"/>
                  <a:ext cx="305265" cy="377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3</a:t>
                  </a:r>
                </a:p>
              </p:txBody>
            </p:sp>
          </p:grp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0469698-9E91-402A-AB76-2967B47D69F7}"/>
                  </a:ext>
                </a:extLst>
              </p:cNvPr>
              <p:cNvSpPr/>
              <p:nvPr/>
            </p:nvSpPr>
            <p:spPr>
              <a:xfrm>
                <a:off x="6366938" y="1143138"/>
                <a:ext cx="225450" cy="3476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18F9583-AC85-41B4-9E4F-755DA9BB887F}"/>
                </a:ext>
              </a:extLst>
            </p:cNvPr>
            <p:cNvGrpSpPr/>
            <p:nvPr/>
          </p:nvGrpSpPr>
          <p:grpSpPr>
            <a:xfrm>
              <a:off x="6362584" y="2317827"/>
              <a:ext cx="2659496" cy="307778"/>
              <a:chOff x="6366938" y="1143138"/>
              <a:chExt cx="2650788" cy="364245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977612B7-A524-4EE8-9F6E-3E36FC688A47}"/>
                  </a:ext>
                </a:extLst>
              </p:cNvPr>
              <p:cNvGrpSpPr/>
              <p:nvPr/>
            </p:nvGrpSpPr>
            <p:grpSpPr>
              <a:xfrm>
                <a:off x="6592388" y="1143139"/>
                <a:ext cx="2425338" cy="364244"/>
                <a:chOff x="6344194" y="1176540"/>
                <a:chExt cx="2690947" cy="377705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CDBB53C-27E1-43B8-9BC5-84324CDE871F}"/>
                    </a:ext>
                  </a:extLst>
                </p:cNvPr>
                <p:cNvSpPr/>
                <p:nvPr/>
              </p:nvSpPr>
              <p:spPr>
                <a:xfrm>
                  <a:off x="6344194" y="1176540"/>
                  <a:ext cx="2690947" cy="3605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025921E-015A-4FFA-A612-0D5B73155358}"/>
                    </a:ext>
                  </a:extLst>
                </p:cNvPr>
                <p:cNvCxnSpPr>
                  <a:stCxn id="98" idx="0"/>
                  <a:endCxn id="98" idx="2"/>
                </p:cNvCxnSpPr>
                <p:nvPr/>
              </p:nvCxnSpPr>
              <p:spPr>
                <a:xfrm>
                  <a:off x="7689668" y="1176540"/>
                  <a:ext cx="0" cy="360523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E6E5A8E-70E8-400F-9820-019180243ABD}"/>
                    </a:ext>
                  </a:extLst>
                </p:cNvPr>
                <p:cNvSpPr txBox="1"/>
                <p:nvPr/>
              </p:nvSpPr>
              <p:spPr>
                <a:xfrm>
                  <a:off x="6477360" y="1183170"/>
                  <a:ext cx="1026288" cy="2655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rgbClr val="7F0055"/>
                      </a:solidFill>
                      <a:latin typeface="Consolas" panose="020B0609020204030204" pitchFamily="49" charset="0"/>
                    </a:rPr>
                    <a:t>context</a:t>
                  </a:r>
                  <a:r>
                    <a:rPr lang="en-GB" sz="1200" b="1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A</a:t>
                  </a:r>
                  <a:endParaRPr lang="en-GB" sz="1200" dirty="0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59B7B2C-44D1-401D-B209-8E663566608A}"/>
                    </a:ext>
                  </a:extLst>
                </p:cNvPr>
                <p:cNvSpPr txBox="1"/>
                <p:nvPr/>
              </p:nvSpPr>
              <p:spPr>
                <a:xfrm>
                  <a:off x="8171105" y="1176540"/>
                  <a:ext cx="305265" cy="377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5</a:t>
                  </a:r>
                </a:p>
              </p:txBody>
            </p:sp>
          </p:grp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5E937B4-E483-4ADF-A21A-4D6692C80CD5}"/>
                  </a:ext>
                </a:extLst>
              </p:cNvPr>
              <p:cNvSpPr/>
              <p:nvPr/>
            </p:nvSpPr>
            <p:spPr>
              <a:xfrm>
                <a:off x="6366938" y="1143138"/>
                <a:ext cx="225450" cy="3476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bg1">
                        <a:lumMod val="65000"/>
                      </a:schemeClr>
                    </a:solidFill>
                  </a:rPr>
                  <a:t>5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926B338-486B-4D35-9031-2AC7D99E98ED}"/>
                </a:ext>
              </a:extLst>
            </p:cNvPr>
            <p:cNvGrpSpPr/>
            <p:nvPr/>
          </p:nvGrpSpPr>
          <p:grpSpPr>
            <a:xfrm>
              <a:off x="6363274" y="2898910"/>
              <a:ext cx="2659496" cy="307778"/>
              <a:chOff x="6366938" y="1143138"/>
              <a:chExt cx="2650788" cy="36424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1F8D0E28-E951-4558-BCE5-BD894816F342}"/>
                  </a:ext>
                </a:extLst>
              </p:cNvPr>
              <p:cNvGrpSpPr/>
              <p:nvPr/>
            </p:nvGrpSpPr>
            <p:grpSpPr>
              <a:xfrm>
                <a:off x="6592388" y="1143139"/>
                <a:ext cx="2425338" cy="364244"/>
                <a:chOff x="6344194" y="1176540"/>
                <a:chExt cx="2690947" cy="377705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12A04F3C-3558-4EF3-B7B6-83345B8203DA}"/>
                    </a:ext>
                  </a:extLst>
                </p:cNvPr>
                <p:cNvSpPr/>
                <p:nvPr/>
              </p:nvSpPr>
              <p:spPr>
                <a:xfrm>
                  <a:off x="6344194" y="1176540"/>
                  <a:ext cx="2690947" cy="3605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07AEAFA-A8DA-44EF-8C45-EE28363EA74C}"/>
                    </a:ext>
                  </a:extLst>
                </p:cNvPr>
                <p:cNvCxnSpPr>
                  <a:stCxn id="112" idx="0"/>
                  <a:endCxn id="112" idx="2"/>
                </p:cNvCxnSpPr>
                <p:nvPr/>
              </p:nvCxnSpPr>
              <p:spPr>
                <a:xfrm>
                  <a:off x="7689668" y="1176540"/>
                  <a:ext cx="0" cy="360523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65B34F89-8DE6-47DB-91A0-C82A491D6F24}"/>
                    </a:ext>
                  </a:extLst>
                </p:cNvPr>
                <p:cNvSpPr txBox="1"/>
                <p:nvPr/>
              </p:nvSpPr>
              <p:spPr>
                <a:xfrm>
                  <a:off x="6477360" y="1183170"/>
                  <a:ext cx="1026288" cy="2655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rgbClr val="7F0055"/>
                      </a:solidFill>
                      <a:latin typeface="Consolas" panose="020B0609020204030204" pitchFamily="49" charset="0"/>
                    </a:rPr>
                    <a:t>context</a:t>
                  </a:r>
                  <a:r>
                    <a:rPr lang="en-GB" sz="1200" b="1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A</a:t>
                  </a:r>
                  <a:endParaRPr lang="en-GB" sz="1200" dirty="0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7EC382A-DA2B-40E5-AC00-8EDAAA7D75BA}"/>
                    </a:ext>
                  </a:extLst>
                </p:cNvPr>
                <p:cNvSpPr txBox="1"/>
                <p:nvPr/>
              </p:nvSpPr>
              <p:spPr>
                <a:xfrm>
                  <a:off x="8171105" y="1176540"/>
                  <a:ext cx="305265" cy="377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7</a:t>
                  </a:r>
                </a:p>
              </p:txBody>
            </p:sp>
          </p:grp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4EDC37D-79A6-426E-BBE9-D3C815D239A2}"/>
                  </a:ext>
                </a:extLst>
              </p:cNvPr>
              <p:cNvSpPr/>
              <p:nvPr/>
            </p:nvSpPr>
            <p:spPr>
              <a:xfrm>
                <a:off x="6366938" y="1143138"/>
                <a:ext cx="225450" cy="3476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DE971C7-D9AD-4118-A4BD-328BFB8BAA79}"/>
                </a:ext>
              </a:extLst>
            </p:cNvPr>
            <p:cNvGrpSpPr/>
            <p:nvPr/>
          </p:nvGrpSpPr>
          <p:grpSpPr>
            <a:xfrm>
              <a:off x="6363931" y="3492385"/>
              <a:ext cx="2659496" cy="307778"/>
              <a:chOff x="6366938" y="1143138"/>
              <a:chExt cx="2650788" cy="364245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F0760D31-091D-412A-B41D-589EA0A4A7DD}"/>
                  </a:ext>
                </a:extLst>
              </p:cNvPr>
              <p:cNvGrpSpPr/>
              <p:nvPr/>
            </p:nvGrpSpPr>
            <p:grpSpPr>
              <a:xfrm>
                <a:off x="6592388" y="1143139"/>
                <a:ext cx="2425338" cy="364244"/>
                <a:chOff x="6344194" y="1176540"/>
                <a:chExt cx="2690947" cy="377705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EEB9F2D5-B044-47DD-A800-82E2A7E2617B}"/>
                    </a:ext>
                  </a:extLst>
                </p:cNvPr>
                <p:cNvSpPr/>
                <p:nvPr/>
              </p:nvSpPr>
              <p:spPr>
                <a:xfrm>
                  <a:off x="6344194" y="1176540"/>
                  <a:ext cx="2690947" cy="3605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275C402-EC59-4FD2-A175-C72AD5992B76}"/>
                    </a:ext>
                  </a:extLst>
                </p:cNvPr>
                <p:cNvCxnSpPr>
                  <a:stCxn id="126" idx="0"/>
                  <a:endCxn id="126" idx="2"/>
                </p:cNvCxnSpPr>
                <p:nvPr/>
              </p:nvCxnSpPr>
              <p:spPr>
                <a:xfrm>
                  <a:off x="7689668" y="1176540"/>
                  <a:ext cx="0" cy="360523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E97769A4-C8BA-4AD6-B491-6C1888E2FD17}"/>
                    </a:ext>
                  </a:extLst>
                </p:cNvPr>
                <p:cNvSpPr txBox="1"/>
                <p:nvPr/>
              </p:nvSpPr>
              <p:spPr>
                <a:xfrm>
                  <a:off x="6477360" y="1183171"/>
                  <a:ext cx="1049812" cy="339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rgbClr val="7F0055"/>
                      </a:solidFill>
                      <a:latin typeface="Consolas" panose="020B0609020204030204" pitchFamily="49" charset="0"/>
                    </a:rPr>
                    <a:t>context</a:t>
                  </a:r>
                  <a:r>
                    <a:rPr lang="en-GB" sz="1200" b="1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B</a:t>
                  </a:r>
                  <a:endParaRPr lang="en-GB" sz="1200" dirty="0"/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4A648AED-A77F-4B5A-AE91-52E0D6F19CEB}"/>
                    </a:ext>
                  </a:extLst>
                </p:cNvPr>
                <p:cNvSpPr txBox="1"/>
                <p:nvPr/>
              </p:nvSpPr>
              <p:spPr>
                <a:xfrm>
                  <a:off x="8171105" y="1176540"/>
                  <a:ext cx="305265" cy="377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2</a:t>
                  </a:r>
                </a:p>
              </p:txBody>
            </p: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1304848-8D38-4E35-AE68-B76ECF2D0899}"/>
                  </a:ext>
                </a:extLst>
              </p:cNvPr>
              <p:cNvSpPr/>
              <p:nvPr/>
            </p:nvSpPr>
            <p:spPr>
              <a:xfrm>
                <a:off x="6366938" y="1143138"/>
                <a:ext cx="225450" cy="3476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bg1">
                        <a:lumMod val="65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EAED16A-A4E8-43B2-8ADD-BB4A181A487E}"/>
                </a:ext>
              </a:extLst>
            </p:cNvPr>
            <p:cNvGrpSpPr/>
            <p:nvPr/>
          </p:nvGrpSpPr>
          <p:grpSpPr>
            <a:xfrm>
              <a:off x="6172607" y="240728"/>
              <a:ext cx="3106057" cy="3812853"/>
              <a:chOff x="6172607" y="240728"/>
              <a:chExt cx="3106057" cy="381285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EB1C808-C20F-4A28-BDBA-2033A332D30E}"/>
                  </a:ext>
                </a:extLst>
              </p:cNvPr>
              <p:cNvGrpSpPr/>
              <p:nvPr/>
            </p:nvGrpSpPr>
            <p:grpSpPr>
              <a:xfrm>
                <a:off x="6172607" y="240728"/>
                <a:ext cx="3106057" cy="3767133"/>
                <a:chOff x="6172607" y="240728"/>
                <a:chExt cx="3106057" cy="376713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CB33E6B-2421-42A5-A672-39F7CA32D8E5}"/>
                    </a:ext>
                  </a:extLst>
                </p:cNvPr>
                <p:cNvSpPr/>
                <p:nvPr/>
              </p:nvSpPr>
              <p:spPr>
                <a:xfrm>
                  <a:off x="6172607" y="240728"/>
                  <a:ext cx="3106057" cy="825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List&lt;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ConstraintContextAtom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&gt;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EC42B5B-BA1B-4B78-A39B-D4A546B6089E}"/>
                    </a:ext>
                  </a:extLst>
                </p:cNvPr>
                <p:cNvSpPr/>
                <p:nvPr/>
              </p:nvSpPr>
              <p:spPr>
                <a:xfrm>
                  <a:off x="6291943" y="1066228"/>
                  <a:ext cx="2795451" cy="294163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A31E0A4-50C6-4248-B869-BE2FD7E3A766}"/>
                  </a:ext>
                </a:extLst>
              </p:cNvPr>
              <p:cNvGrpSpPr/>
              <p:nvPr/>
            </p:nvGrpSpPr>
            <p:grpSpPr>
              <a:xfrm>
                <a:off x="6362584" y="1138783"/>
                <a:ext cx="2659496" cy="293777"/>
                <a:chOff x="6366938" y="1143138"/>
                <a:chExt cx="2650788" cy="347675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FA7C0E50-83C9-4256-9E16-BEE7FD4754F8}"/>
                    </a:ext>
                  </a:extLst>
                </p:cNvPr>
                <p:cNvGrpSpPr/>
                <p:nvPr/>
              </p:nvGrpSpPr>
              <p:grpSpPr>
                <a:xfrm>
                  <a:off x="6592388" y="1143138"/>
                  <a:ext cx="2425338" cy="347674"/>
                  <a:chOff x="6344194" y="1176540"/>
                  <a:chExt cx="2690947" cy="360523"/>
                </a:xfrm>
              </p:grpSpPr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9EB1E43-10EE-415E-B836-BFD34AB5E3DE}"/>
                      </a:ext>
                    </a:extLst>
                  </p:cNvPr>
                  <p:cNvSpPr/>
                  <p:nvPr/>
                </p:nvSpPr>
                <p:spPr>
                  <a:xfrm>
                    <a:off x="6344194" y="1176540"/>
                    <a:ext cx="2690947" cy="36052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597BD014-2E86-443E-B6DD-31240BBD8EBD}"/>
                      </a:ext>
                    </a:extLst>
                  </p:cNvPr>
                  <p:cNvCxnSpPr>
                    <a:stCxn id="59" idx="0"/>
                    <a:endCxn id="59" idx="2"/>
                  </p:cNvCxnSpPr>
                  <p:nvPr/>
                </p:nvCxnSpPr>
                <p:spPr>
                  <a:xfrm>
                    <a:off x="7689668" y="1176540"/>
                    <a:ext cx="0" cy="360523"/>
                  </a:xfrm>
                  <a:prstGeom prst="line">
                    <a:avLst/>
                  </a:prstGeom>
                  <a:ln w="285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89C51221-9A75-4D1A-AA00-07B411B99472}"/>
                      </a:ext>
                    </a:extLst>
                  </p:cNvPr>
                  <p:cNvSpPr txBox="1"/>
                  <p:nvPr/>
                </p:nvSpPr>
                <p:spPr>
                  <a:xfrm>
                    <a:off x="6477360" y="1183170"/>
                    <a:ext cx="1026288" cy="2655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200" b="1" dirty="0">
                        <a:solidFill>
                          <a:srgbClr val="7F0055"/>
                        </a:solidFill>
                        <a:latin typeface="Consolas" panose="020B0609020204030204" pitchFamily="49" charset="0"/>
                      </a:rPr>
                      <a:t>context</a:t>
                    </a:r>
                    <a:r>
                      <a:rPr lang="en-GB" sz="12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A</a:t>
                    </a:r>
                    <a:endParaRPr lang="en-GB" sz="1200" dirty="0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0D1E1EF5-56AE-4840-90F2-B0BBE0D195C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1105" y="1176540"/>
                    <a:ext cx="298425" cy="2950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/>
                      <a:t>1</a:t>
                    </a:r>
                  </a:p>
                </p:txBody>
              </p:sp>
            </p:grp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B160478-A598-4AEB-9B22-B753360BB82C}"/>
                    </a:ext>
                  </a:extLst>
                </p:cNvPr>
                <p:cNvSpPr/>
                <p:nvPr/>
              </p:nvSpPr>
              <p:spPr>
                <a:xfrm>
                  <a:off x="6366938" y="1143138"/>
                  <a:ext cx="225450" cy="3476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451F742-3D78-4B2B-82EE-29DC0D838EC2}"/>
                  </a:ext>
                </a:extLst>
              </p:cNvPr>
              <p:cNvGrpSpPr/>
              <p:nvPr/>
            </p:nvGrpSpPr>
            <p:grpSpPr>
              <a:xfrm>
                <a:off x="6362584" y="1432412"/>
                <a:ext cx="2659496" cy="307778"/>
                <a:chOff x="6366938" y="1143138"/>
                <a:chExt cx="2650788" cy="364245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84A1B5D5-E78B-4CE6-A15B-890A33D7D091}"/>
                    </a:ext>
                  </a:extLst>
                </p:cNvPr>
                <p:cNvGrpSpPr/>
                <p:nvPr/>
              </p:nvGrpSpPr>
              <p:grpSpPr>
                <a:xfrm>
                  <a:off x="6592388" y="1143139"/>
                  <a:ext cx="2425338" cy="364244"/>
                  <a:chOff x="6344194" y="1176540"/>
                  <a:chExt cx="2690947" cy="377705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33DED17D-63E1-4DAD-838C-158C53AF1C41}"/>
                      </a:ext>
                    </a:extLst>
                  </p:cNvPr>
                  <p:cNvSpPr/>
                  <p:nvPr/>
                </p:nvSpPr>
                <p:spPr>
                  <a:xfrm>
                    <a:off x="6344194" y="1176540"/>
                    <a:ext cx="2690947" cy="36052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3D139582-A8A8-49A6-98A3-46D0B5A78DC1}"/>
                      </a:ext>
                    </a:extLst>
                  </p:cNvPr>
                  <p:cNvCxnSpPr>
                    <a:stCxn id="77" idx="0"/>
                    <a:endCxn id="77" idx="2"/>
                  </p:cNvCxnSpPr>
                  <p:nvPr/>
                </p:nvCxnSpPr>
                <p:spPr>
                  <a:xfrm>
                    <a:off x="7689668" y="1176540"/>
                    <a:ext cx="0" cy="360523"/>
                  </a:xfrm>
                  <a:prstGeom prst="line">
                    <a:avLst/>
                  </a:prstGeom>
                  <a:ln w="285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606EEB47-43E1-4F9B-B01B-D72ED1F6697C}"/>
                      </a:ext>
                    </a:extLst>
                  </p:cNvPr>
                  <p:cNvSpPr txBox="1"/>
                  <p:nvPr/>
                </p:nvSpPr>
                <p:spPr>
                  <a:xfrm>
                    <a:off x="6477360" y="1183170"/>
                    <a:ext cx="1026288" cy="2655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200" b="1" dirty="0">
                        <a:solidFill>
                          <a:srgbClr val="7F0055"/>
                        </a:solidFill>
                        <a:latin typeface="Consolas" panose="020B0609020204030204" pitchFamily="49" charset="0"/>
                      </a:rPr>
                      <a:t>context</a:t>
                    </a:r>
                    <a:r>
                      <a:rPr lang="en-GB" sz="12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A</a:t>
                    </a:r>
                    <a:endParaRPr lang="en-GB" sz="1200" dirty="0"/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6114658E-446A-42CC-987A-349143312FB7}"/>
                      </a:ext>
                    </a:extLst>
                  </p:cNvPr>
                  <p:cNvSpPr txBox="1"/>
                  <p:nvPr/>
                </p:nvSpPr>
                <p:spPr>
                  <a:xfrm>
                    <a:off x="8171105" y="1176540"/>
                    <a:ext cx="305265" cy="3777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/>
                      <a:t>2</a:t>
                    </a:r>
                  </a:p>
                </p:txBody>
              </p:sp>
            </p:grp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2E422C72-6D3F-42FE-8EAB-44072854A5E7}"/>
                    </a:ext>
                  </a:extLst>
                </p:cNvPr>
                <p:cNvSpPr/>
                <p:nvPr/>
              </p:nvSpPr>
              <p:spPr>
                <a:xfrm>
                  <a:off x="6366938" y="1143138"/>
                  <a:ext cx="225450" cy="3476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43D378E-B413-4DE0-9391-BC9D8D40BBD9}"/>
                  </a:ext>
                </a:extLst>
              </p:cNvPr>
              <p:cNvGrpSpPr/>
              <p:nvPr/>
            </p:nvGrpSpPr>
            <p:grpSpPr>
              <a:xfrm>
                <a:off x="6364274" y="2019101"/>
                <a:ext cx="2659496" cy="307778"/>
                <a:chOff x="6366938" y="1143138"/>
                <a:chExt cx="2650788" cy="364245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F57B66EA-8734-4B35-8AD4-EABD6D12F526}"/>
                    </a:ext>
                  </a:extLst>
                </p:cNvPr>
                <p:cNvGrpSpPr/>
                <p:nvPr/>
              </p:nvGrpSpPr>
              <p:grpSpPr>
                <a:xfrm>
                  <a:off x="6592388" y="1143139"/>
                  <a:ext cx="2425338" cy="364244"/>
                  <a:chOff x="6344194" y="1176540"/>
                  <a:chExt cx="2690947" cy="377705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994D0485-551D-4765-91F1-FC810CC5D13C}"/>
                      </a:ext>
                    </a:extLst>
                  </p:cNvPr>
                  <p:cNvSpPr/>
                  <p:nvPr/>
                </p:nvSpPr>
                <p:spPr>
                  <a:xfrm>
                    <a:off x="6344194" y="1176540"/>
                    <a:ext cx="2690947" cy="36052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18E96283-9D8D-400E-B0FB-2C7CF4623AFB}"/>
                      </a:ext>
                    </a:extLst>
                  </p:cNvPr>
                  <p:cNvCxnSpPr>
                    <a:stCxn id="91" idx="0"/>
                    <a:endCxn id="91" idx="2"/>
                  </p:cNvCxnSpPr>
                  <p:nvPr/>
                </p:nvCxnSpPr>
                <p:spPr>
                  <a:xfrm>
                    <a:off x="7689668" y="1176540"/>
                    <a:ext cx="0" cy="360523"/>
                  </a:xfrm>
                  <a:prstGeom prst="line">
                    <a:avLst/>
                  </a:prstGeom>
                  <a:ln w="285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7EF5325-5ED6-4003-9FC4-F7AFC65E241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7360" y="1183170"/>
                    <a:ext cx="1026288" cy="2655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200" b="1" dirty="0">
                        <a:solidFill>
                          <a:srgbClr val="7F0055"/>
                        </a:solidFill>
                        <a:latin typeface="Consolas" panose="020B0609020204030204" pitchFamily="49" charset="0"/>
                      </a:rPr>
                      <a:t>context</a:t>
                    </a:r>
                    <a:r>
                      <a:rPr lang="en-GB" sz="12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A</a:t>
                    </a:r>
                    <a:endParaRPr lang="en-GB" sz="1200" dirty="0"/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23638093-D710-45C3-BEC7-41B3791E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8171105" y="1176540"/>
                    <a:ext cx="305265" cy="3777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/>
                      <a:t>4</a:t>
                    </a:r>
                  </a:p>
                </p:txBody>
              </p:sp>
            </p:grp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F53C70F-3422-4B84-B5D8-8A2D37CFAC31}"/>
                    </a:ext>
                  </a:extLst>
                </p:cNvPr>
                <p:cNvSpPr/>
                <p:nvPr/>
              </p:nvSpPr>
              <p:spPr>
                <a:xfrm>
                  <a:off x="6366938" y="1143138"/>
                  <a:ext cx="225450" cy="3476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F8E8EDC7-37E3-4DE8-9623-B2D85C3E8CA0}"/>
                  </a:ext>
                </a:extLst>
              </p:cNvPr>
              <p:cNvGrpSpPr/>
              <p:nvPr/>
            </p:nvGrpSpPr>
            <p:grpSpPr>
              <a:xfrm>
                <a:off x="6359577" y="2611472"/>
                <a:ext cx="2659496" cy="307778"/>
                <a:chOff x="6366938" y="1143138"/>
                <a:chExt cx="2650788" cy="364245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9AF11D8D-9383-4EA5-A209-82754886767E}"/>
                    </a:ext>
                  </a:extLst>
                </p:cNvPr>
                <p:cNvGrpSpPr/>
                <p:nvPr/>
              </p:nvGrpSpPr>
              <p:grpSpPr>
                <a:xfrm>
                  <a:off x="6592388" y="1143139"/>
                  <a:ext cx="2425338" cy="364244"/>
                  <a:chOff x="6344194" y="1176540"/>
                  <a:chExt cx="2690947" cy="377705"/>
                </a:xfrm>
              </p:grpSpPr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A6B9A120-2C7E-4745-BBF8-339C6D911691}"/>
                      </a:ext>
                    </a:extLst>
                  </p:cNvPr>
                  <p:cNvSpPr/>
                  <p:nvPr/>
                </p:nvSpPr>
                <p:spPr>
                  <a:xfrm>
                    <a:off x="6344194" y="1176540"/>
                    <a:ext cx="2690947" cy="36052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C89C82E3-77B9-4677-9735-6DF0B9BEAD34}"/>
                      </a:ext>
                    </a:extLst>
                  </p:cNvPr>
                  <p:cNvCxnSpPr>
                    <a:stCxn id="105" idx="0"/>
                    <a:endCxn id="105" idx="2"/>
                  </p:cNvCxnSpPr>
                  <p:nvPr/>
                </p:nvCxnSpPr>
                <p:spPr>
                  <a:xfrm>
                    <a:off x="7689668" y="1176540"/>
                    <a:ext cx="0" cy="360523"/>
                  </a:xfrm>
                  <a:prstGeom prst="line">
                    <a:avLst/>
                  </a:prstGeom>
                  <a:ln w="285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5683B44E-AAF6-4EC8-9489-3FD184F81FAC}"/>
                      </a:ext>
                    </a:extLst>
                  </p:cNvPr>
                  <p:cNvSpPr txBox="1"/>
                  <p:nvPr/>
                </p:nvSpPr>
                <p:spPr>
                  <a:xfrm>
                    <a:off x="6477360" y="1183170"/>
                    <a:ext cx="1026288" cy="2655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200" b="1" dirty="0">
                        <a:solidFill>
                          <a:srgbClr val="7F0055"/>
                        </a:solidFill>
                        <a:latin typeface="Consolas" panose="020B0609020204030204" pitchFamily="49" charset="0"/>
                      </a:rPr>
                      <a:t>context</a:t>
                    </a:r>
                    <a:r>
                      <a:rPr lang="en-GB" sz="12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A</a:t>
                    </a:r>
                    <a:endParaRPr lang="en-GB" sz="1200" dirty="0"/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9676AE99-F3B7-44B3-88DB-C961C6A85949}"/>
                      </a:ext>
                    </a:extLst>
                  </p:cNvPr>
                  <p:cNvSpPr txBox="1"/>
                  <p:nvPr/>
                </p:nvSpPr>
                <p:spPr>
                  <a:xfrm>
                    <a:off x="8171105" y="1176540"/>
                    <a:ext cx="305265" cy="3777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/>
                      <a:t>6</a:t>
                    </a:r>
                  </a:p>
                </p:txBody>
              </p:sp>
            </p:grp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3D7DAEE-B35A-4654-B8D1-BE534F962BB4}"/>
                    </a:ext>
                  </a:extLst>
                </p:cNvPr>
                <p:cNvSpPr/>
                <p:nvPr/>
              </p:nvSpPr>
              <p:spPr>
                <a:xfrm>
                  <a:off x="6366938" y="1143138"/>
                  <a:ext cx="225450" cy="3476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1FA8CAC7-11B8-4547-AA1B-D81811757B96}"/>
                  </a:ext>
                </a:extLst>
              </p:cNvPr>
              <p:cNvGrpSpPr/>
              <p:nvPr/>
            </p:nvGrpSpPr>
            <p:grpSpPr>
              <a:xfrm>
                <a:off x="6359608" y="3193261"/>
                <a:ext cx="2659496" cy="307778"/>
                <a:chOff x="6366938" y="1143138"/>
                <a:chExt cx="2650788" cy="364245"/>
              </a:xfrm>
            </p:grpSpPr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B76AB1C9-076E-49DA-B8A4-28EF83134727}"/>
                    </a:ext>
                  </a:extLst>
                </p:cNvPr>
                <p:cNvGrpSpPr/>
                <p:nvPr/>
              </p:nvGrpSpPr>
              <p:grpSpPr>
                <a:xfrm>
                  <a:off x="6592388" y="1143139"/>
                  <a:ext cx="2425338" cy="364244"/>
                  <a:chOff x="6344194" y="1176540"/>
                  <a:chExt cx="2690947" cy="377705"/>
                </a:xfrm>
              </p:grpSpPr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1F824E02-11AF-4938-83C1-14C69732CD9A}"/>
                      </a:ext>
                    </a:extLst>
                  </p:cNvPr>
                  <p:cNvSpPr/>
                  <p:nvPr/>
                </p:nvSpPr>
                <p:spPr>
                  <a:xfrm>
                    <a:off x="6344194" y="1176540"/>
                    <a:ext cx="2690947" cy="36052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FEA32DD5-7AF5-47FB-B9FA-56944F4ABBCF}"/>
                      </a:ext>
                    </a:extLst>
                  </p:cNvPr>
                  <p:cNvCxnSpPr>
                    <a:stCxn id="119" idx="0"/>
                    <a:endCxn id="119" idx="2"/>
                  </p:cNvCxnSpPr>
                  <p:nvPr/>
                </p:nvCxnSpPr>
                <p:spPr>
                  <a:xfrm>
                    <a:off x="7689668" y="1176540"/>
                    <a:ext cx="0" cy="360523"/>
                  </a:xfrm>
                  <a:prstGeom prst="line">
                    <a:avLst/>
                  </a:prstGeom>
                  <a:ln w="285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411374D5-750F-451D-A209-735891D51592}"/>
                      </a:ext>
                    </a:extLst>
                  </p:cNvPr>
                  <p:cNvSpPr txBox="1"/>
                  <p:nvPr/>
                </p:nvSpPr>
                <p:spPr>
                  <a:xfrm>
                    <a:off x="6477360" y="1183171"/>
                    <a:ext cx="1049812" cy="3399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200" b="1" dirty="0">
                        <a:solidFill>
                          <a:srgbClr val="7F0055"/>
                        </a:solidFill>
                        <a:latin typeface="Consolas" panose="020B0609020204030204" pitchFamily="49" charset="0"/>
                      </a:rPr>
                      <a:t>context</a:t>
                    </a:r>
                    <a:r>
                      <a:rPr lang="en-GB" sz="12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B</a:t>
                    </a:r>
                    <a:endParaRPr lang="en-GB" sz="1200" dirty="0"/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EEB69403-D1E9-4C53-A39E-6391FE47C177}"/>
                      </a:ext>
                    </a:extLst>
                  </p:cNvPr>
                  <p:cNvSpPr txBox="1"/>
                  <p:nvPr/>
                </p:nvSpPr>
                <p:spPr>
                  <a:xfrm>
                    <a:off x="8171105" y="1176540"/>
                    <a:ext cx="305265" cy="3777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/>
                      <a:t>1</a:t>
                    </a:r>
                  </a:p>
                </p:txBody>
              </p:sp>
            </p:grp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2AD15143-3DEE-49C0-97EA-B82300996611}"/>
                    </a:ext>
                  </a:extLst>
                </p:cNvPr>
                <p:cNvSpPr/>
                <p:nvPr/>
              </p:nvSpPr>
              <p:spPr>
                <a:xfrm>
                  <a:off x="6366938" y="1143138"/>
                  <a:ext cx="225450" cy="3476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1C4FF63-BC32-4103-9881-9260E62F54DB}"/>
                  </a:ext>
                </a:extLst>
              </p:cNvPr>
              <p:cNvSpPr txBox="1"/>
              <p:nvPr/>
            </p:nvSpPr>
            <p:spPr>
              <a:xfrm>
                <a:off x="7542664" y="3653471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…</a:t>
                </a:r>
              </a:p>
            </p:txBody>
          </p: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8274319-0E28-4A49-965D-03B8D1A76A27}"/>
              </a:ext>
            </a:extLst>
          </p:cNvPr>
          <p:cNvGrpSpPr/>
          <p:nvPr/>
        </p:nvGrpSpPr>
        <p:grpSpPr>
          <a:xfrm>
            <a:off x="4960278" y="4210297"/>
            <a:ext cx="6177675" cy="2350005"/>
            <a:chOff x="4960278" y="4210297"/>
            <a:chExt cx="6177675" cy="2350005"/>
          </a:xfrm>
        </p:grpSpPr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BA01DE7E-9E4E-4499-A21C-970BC517C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60278" y="4292225"/>
              <a:ext cx="5956662" cy="2268077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A2E7EB-58BD-46AD-990C-5F6F26F9F19A}"/>
                </a:ext>
              </a:extLst>
            </p:cNvPr>
            <p:cNvSpPr txBox="1"/>
            <p:nvPr/>
          </p:nvSpPr>
          <p:spPr>
            <a:xfrm>
              <a:off x="10829855" y="4210297"/>
              <a:ext cx="308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…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0D0F4-2365-4BC6-B72E-FCF6B7B0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28BD3-0B90-442E-82BB-20A0EA26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4ADA2-155F-446E-9400-B7C352A8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75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E9EE-8704-414E-BBB2-50FA6D46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40" y="378227"/>
            <a:ext cx="10515600" cy="1325563"/>
          </a:xfrm>
        </p:spPr>
        <p:txBody>
          <a:bodyPr/>
          <a:lstStyle/>
          <a:p>
            <a:r>
              <a:rPr lang="en-GB" dirty="0"/>
              <a:t>Splitting the Jobs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79BC-98F4-4DFC-8455-22C27C9C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5879" cy="4351338"/>
          </a:xfrm>
        </p:spPr>
        <p:txBody>
          <a:bodyPr>
            <a:normAutofit/>
          </a:bodyPr>
          <a:lstStyle/>
          <a:p>
            <a:r>
              <a:rPr lang="en-GB" sz="2400" dirty="0"/>
              <a:t>List can be split into </a:t>
            </a:r>
            <a:r>
              <a:rPr lang="en-GB" sz="2400" dirty="0" err="1"/>
              <a:t>sublists</a:t>
            </a:r>
            <a:r>
              <a:rPr lang="en-GB" sz="2400" dirty="0"/>
              <a:t> based on indices</a:t>
            </a:r>
          </a:p>
          <a:p>
            <a:r>
              <a:rPr lang="en-GB" sz="2400" dirty="0"/>
              <a:t>The number of </a:t>
            </a:r>
            <a:r>
              <a:rPr lang="en-GB" sz="2400" dirty="0" err="1"/>
              <a:t>sublists</a:t>
            </a:r>
            <a:r>
              <a:rPr lang="en-GB" sz="2400" dirty="0"/>
              <a:t> is how we define granularity of jobs</a:t>
            </a:r>
          </a:p>
          <a:p>
            <a:r>
              <a:rPr lang="en-GB" sz="2400" dirty="0"/>
              <a:t>More chunks = smaller </a:t>
            </a:r>
            <a:r>
              <a:rPr lang="en-GB" sz="2400" dirty="0" err="1"/>
              <a:t>sublists</a:t>
            </a:r>
            <a:r>
              <a:rPr lang="en-GB" sz="2400" dirty="0"/>
              <a:t>         = higher granularity</a:t>
            </a:r>
          </a:p>
          <a:p>
            <a:r>
              <a:rPr lang="en-GB" sz="2400" dirty="0"/>
              <a:t>Split jobs to List&lt;</a:t>
            </a:r>
            <a:r>
              <a:rPr lang="en-GB" sz="2400" dirty="0" err="1"/>
              <a:t>JobBatch</a:t>
            </a:r>
            <a:r>
              <a:rPr lang="en-GB" sz="2400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74D79-4E93-49AE-AE74-C42CF3937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" r="1196" b="6304"/>
          <a:stretch/>
        </p:blipFill>
        <p:spPr>
          <a:xfrm>
            <a:off x="6096000" y="908357"/>
            <a:ext cx="5628068" cy="526860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D9E22-102A-47DE-8386-EFD0BA6F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15A69-F0E0-4AA9-989D-9F05D035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56FD0-08AF-4107-8FD6-B1A17570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31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5EBF-EBE4-4485-A559-2F1F4992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3" y="201739"/>
            <a:ext cx="10515600" cy="1325563"/>
          </a:xfrm>
        </p:spPr>
        <p:txBody>
          <a:bodyPr/>
          <a:lstStyle/>
          <a:p>
            <a:r>
              <a:rPr lang="en-GB" dirty="0"/>
              <a:t>Splitting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BF3C4-398C-4566-8B86-C0A095507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956" y="1124723"/>
            <a:ext cx="6841850" cy="5252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EFAF801-E5B1-4E6D-8AAE-3174E3A76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924" y="1666786"/>
                <a:ext cx="4463604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If we have </a:t>
                </a:r>
                <a14:m>
                  <m:oMath xmlns:m="http://schemas.openxmlformats.org/officeDocument/2006/math">
                    <m:r>
                      <a:rPr lang="en-GB" sz="3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jobs, we can split the list into </a:t>
                </a:r>
                <a14:m>
                  <m:oMath xmlns:m="http://schemas.openxmlformats.org/officeDocument/2006/math">
                    <m:r>
                      <a:rPr lang="en-GB" sz="3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chunks so long as </a:t>
                </a:r>
                <a14:m>
                  <m:oMath xmlns:m="http://schemas.openxmlformats.org/officeDocument/2006/math">
                    <m:r>
                      <a:rPr lang="en-GB" sz="3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3000" i="1" dirty="0" smtClean="0">
                        <a:latin typeface="Cambria Math" panose="02040503050406030204" pitchFamily="18" charset="0"/>
                      </a:rPr>
                      <m:t> &lt;= </m:t>
                    </m:r>
                    <m:r>
                      <a:rPr lang="en-GB" sz="3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3000" dirty="0"/>
              </a:p>
              <a:p>
                <a:r>
                  <a:rPr lang="en-GB" dirty="0"/>
                  <a:t>We end up with a list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GB" sz="3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GB" sz="3000" b="0" dirty="0">
                    <a:ea typeface="Cambria Math" panose="02040503050406030204" pitchFamily="18" charset="0"/>
                  </a:rPr>
                  <a:t> </a:t>
                </a:r>
                <a:r>
                  <a:rPr lang="en-GB" b="0" dirty="0">
                    <a:ea typeface="Cambria Math" panose="02040503050406030204" pitchFamily="18" charset="0"/>
                  </a:rPr>
                  <a:t>(maybe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)</a:t>
                </a:r>
                <a:endParaRPr lang="en-GB" sz="3000" b="0" dirty="0">
                  <a:ea typeface="Cambria Math" panose="02040503050406030204" pitchFamily="18" charset="0"/>
                </a:endParaRP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b="1" i="1" dirty="0"/>
                  <a:t>Batch Factor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EFAF801-E5B1-4E6D-8AAE-3174E3A76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924" y="1666786"/>
                <a:ext cx="4463604" cy="4351338"/>
              </a:xfrm>
              <a:blipFill>
                <a:blip r:embed="rId3"/>
                <a:stretch>
                  <a:fillRect l="-2459" t="-1821" r="-4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9F9F5-2FB4-40F9-889C-33D163B9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14EA6-7D63-45FC-A32D-00C4829A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32CBC-BE06-40D1-9C32-48C17D2E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31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592476B-14C9-459D-8D74-3FBE466B0D1A}"/>
              </a:ext>
            </a:extLst>
          </p:cNvPr>
          <p:cNvSpPr/>
          <p:nvPr/>
        </p:nvSpPr>
        <p:spPr>
          <a:xfrm>
            <a:off x="957536" y="2772167"/>
            <a:ext cx="2877814" cy="9712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4B190-B333-4D13-AB8D-D8C55A3A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with batch factor = 3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BA41CF5-3FFE-4698-BE89-A22B7BD82F7B}"/>
              </a:ext>
            </a:extLst>
          </p:cNvPr>
          <p:cNvGrpSpPr/>
          <p:nvPr/>
        </p:nvGrpSpPr>
        <p:grpSpPr>
          <a:xfrm>
            <a:off x="838200" y="1921327"/>
            <a:ext cx="3106057" cy="3812853"/>
            <a:chOff x="6172607" y="240728"/>
            <a:chExt cx="3106057" cy="381285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5A54888-7632-45A6-95DB-6A4EF16A09D6}"/>
                </a:ext>
              </a:extLst>
            </p:cNvPr>
            <p:cNvGrpSpPr/>
            <p:nvPr/>
          </p:nvGrpSpPr>
          <p:grpSpPr>
            <a:xfrm>
              <a:off x="6364277" y="1708858"/>
              <a:ext cx="2659500" cy="310385"/>
              <a:chOff x="6366938" y="1123481"/>
              <a:chExt cx="2650791" cy="367332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F8BE0983-9C29-48C4-8643-0BCECF698286}"/>
                  </a:ext>
                </a:extLst>
              </p:cNvPr>
              <p:cNvGrpSpPr/>
              <p:nvPr/>
            </p:nvGrpSpPr>
            <p:grpSpPr>
              <a:xfrm>
                <a:off x="6592390" y="1123481"/>
                <a:ext cx="2425339" cy="367332"/>
                <a:chOff x="6344194" y="1156156"/>
                <a:chExt cx="2690947" cy="380907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C4AA6071-6739-42C7-82D9-08A3EC75B1F7}"/>
                    </a:ext>
                  </a:extLst>
                </p:cNvPr>
                <p:cNvSpPr/>
                <p:nvPr/>
              </p:nvSpPr>
              <p:spPr>
                <a:xfrm>
                  <a:off x="6344194" y="1176540"/>
                  <a:ext cx="2690947" cy="3605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3B2312E-11E8-4888-9308-079966575320}"/>
                    </a:ext>
                  </a:extLst>
                </p:cNvPr>
                <p:cNvCxnSpPr>
                  <a:stCxn id="112" idx="0"/>
                  <a:endCxn id="112" idx="2"/>
                </p:cNvCxnSpPr>
                <p:nvPr/>
              </p:nvCxnSpPr>
              <p:spPr>
                <a:xfrm>
                  <a:off x="7689668" y="1176540"/>
                  <a:ext cx="0" cy="360523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74C5C2B-C8C5-42E9-9F3D-A5F01C2FF9F7}"/>
                    </a:ext>
                  </a:extLst>
                </p:cNvPr>
                <p:cNvSpPr txBox="1"/>
                <p:nvPr/>
              </p:nvSpPr>
              <p:spPr>
                <a:xfrm>
                  <a:off x="6477360" y="1183170"/>
                  <a:ext cx="1026288" cy="2655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rgbClr val="7F0055"/>
                      </a:solidFill>
                      <a:latin typeface="Consolas" panose="020B0609020204030204" pitchFamily="49" charset="0"/>
                    </a:rPr>
                    <a:t>context</a:t>
                  </a:r>
                  <a:r>
                    <a:rPr lang="en-GB" sz="1200" b="1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A</a:t>
                  </a:r>
                  <a:endParaRPr lang="en-GB" sz="1200" dirty="0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49E445E9-F8A2-462F-9849-F5C39061D25E}"/>
                    </a:ext>
                  </a:extLst>
                </p:cNvPr>
                <p:cNvSpPr txBox="1"/>
                <p:nvPr/>
              </p:nvSpPr>
              <p:spPr>
                <a:xfrm>
                  <a:off x="7900910" y="1156156"/>
                  <a:ext cx="1019606" cy="3777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Element 3</a:t>
                  </a:r>
                </a:p>
              </p:txBody>
            </p:sp>
          </p:grp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8FCF471-AA8F-415B-B5E9-1DA2887747BC}"/>
                  </a:ext>
                </a:extLst>
              </p:cNvPr>
              <p:cNvSpPr/>
              <p:nvPr/>
            </p:nvSpPr>
            <p:spPr>
              <a:xfrm>
                <a:off x="6366938" y="1143138"/>
                <a:ext cx="225450" cy="3476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57106FB-1A1C-43B7-AF37-2B7F536D724C}"/>
                </a:ext>
              </a:extLst>
            </p:cNvPr>
            <p:cNvGrpSpPr/>
            <p:nvPr/>
          </p:nvGrpSpPr>
          <p:grpSpPr>
            <a:xfrm>
              <a:off x="6362587" y="2317825"/>
              <a:ext cx="2659500" cy="330779"/>
              <a:chOff x="6366938" y="1143138"/>
              <a:chExt cx="2650791" cy="391467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CAEBD434-5CDB-4979-BC5F-4A35864987EC}"/>
                  </a:ext>
                </a:extLst>
              </p:cNvPr>
              <p:cNvGrpSpPr/>
              <p:nvPr/>
            </p:nvGrpSpPr>
            <p:grpSpPr>
              <a:xfrm>
                <a:off x="6592390" y="1143139"/>
                <a:ext cx="2425339" cy="391466"/>
                <a:chOff x="6344194" y="1176540"/>
                <a:chExt cx="2690947" cy="405933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B506E353-29DD-4D73-A18C-EA0CA27F5428}"/>
                    </a:ext>
                  </a:extLst>
                </p:cNvPr>
                <p:cNvSpPr/>
                <p:nvPr/>
              </p:nvSpPr>
              <p:spPr>
                <a:xfrm>
                  <a:off x="6344194" y="1176540"/>
                  <a:ext cx="2690947" cy="3605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F1703F3C-079C-49CB-80C3-CB2A907420EA}"/>
                    </a:ext>
                  </a:extLst>
                </p:cNvPr>
                <p:cNvCxnSpPr>
                  <a:stCxn id="106" idx="0"/>
                  <a:endCxn id="106" idx="2"/>
                </p:cNvCxnSpPr>
                <p:nvPr/>
              </p:nvCxnSpPr>
              <p:spPr>
                <a:xfrm>
                  <a:off x="7689668" y="1176540"/>
                  <a:ext cx="0" cy="360523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56119BA-6E8E-4B60-A477-FEC7152FD80C}"/>
                    </a:ext>
                  </a:extLst>
                </p:cNvPr>
                <p:cNvSpPr txBox="1"/>
                <p:nvPr/>
              </p:nvSpPr>
              <p:spPr>
                <a:xfrm>
                  <a:off x="6477360" y="1183170"/>
                  <a:ext cx="1026288" cy="2655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rgbClr val="7F0055"/>
                      </a:solidFill>
                      <a:latin typeface="Consolas" panose="020B0609020204030204" pitchFamily="49" charset="0"/>
                    </a:rPr>
                    <a:t>context</a:t>
                  </a:r>
                  <a:r>
                    <a:rPr lang="en-GB" sz="1200" b="1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A</a:t>
                  </a:r>
                  <a:endParaRPr lang="en-GB" sz="1200" dirty="0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DD6B4CFF-601C-479F-B1C9-0B6A99206D9E}"/>
                    </a:ext>
                  </a:extLst>
                </p:cNvPr>
                <p:cNvSpPr txBox="1"/>
                <p:nvPr/>
              </p:nvSpPr>
              <p:spPr>
                <a:xfrm>
                  <a:off x="7909995" y="1204768"/>
                  <a:ext cx="1019606" cy="377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Element 5</a:t>
                  </a:r>
                </a:p>
              </p:txBody>
            </p: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1C84CA2-EE36-4903-9355-953A47E1A571}"/>
                  </a:ext>
                </a:extLst>
              </p:cNvPr>
              <p:cNvSpPr/>
              <p:nvPr/>
            </p:nvSpPr>
            <p:spPr>
              <a:xfrm>
                <a:off x="6366938" y="1143138"/>
                <a:ext cx="225450" cy="3476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</a:rPr>
                  <a:t>5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A38AE7D-8E4D-4EE7-98E2-BB74EA59C5D3}"/>
                </a:ext>
              </a:extLst>
            </p:cNvPr>
            <p:cNvGrpSpPr/>
            <p:nvPr/>
          </p:nvGrpSpPr>
          <p:grpSpPr>
            <a:xfrm>
              <a:off x="6363274" y="2898910"/>
              <a:ext cx="2659496" cy="341964"/>
              <a:chOff x="6366938" y="1143138"/>
              <a:chExt cx="2650788" cy="404703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7C3430D-9340-41B8-8854-3F7C131B5405}"/>
                  </a:ext>
                </a:extLst>
              </p:cNvPr>
              <p:cNvGrpSpPr/>
              <p:nvPr/>
            </p:nvGrpSpPr>
            <p:grpSpPr>
              <a:xfrm>
                <a:off x="6592388" y="1143140"/>
                <a:ext cx="2425338" cy="404701"/>
                <a:chOff x="6344194" y="1176540"/>
                <a:chExt cx="2690947" cy="419657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F144855-8938-4032-8274-9998B339F906}"/>
                    </a:ext>
                  </a:extLst>
                </p:cNvPr>
                <p:cNvSpPr/>
                <p:nvPr/>
              </p:nvSpPr>
              <p:spPr>
                <a:xfrm>
                  <a:off x="6344194" y="1176540"/>
                  <a:ext cx="2690947" cy="3605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BD2C067-38B1-4DF5-A964-732A150F169B}"/>
                    </a:ext>
                  </a:extLst>
                </p:cNvPr>
                <p:cNvCxnSpPr>
                  <a:stCxn id="100" idx="0"/>
                  <a:endCxn id="100" idx="2"/>
                </p:cNvCxnSpPr>
                <p:nvPr/>
              </p:nvCxnSpPr>
              <p:spPr>
                <a:xfrm>
                  <a:off x="7689668" y="1176540"/>
                  <a:ext cx="0" cy="360523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A297C25-0519-45C4-935A-EE5A222A3E24}"/>
                    </a:ext>
                  </a:extLst>
                </p:cNvPr>
                <p:cNvSpPr txBox="1"/>
                <p:nvPr/>
              </p:nvSpPr>
              <p:spPr>
                <a:xfrm>
                  <a:off x="6477360" y="1183170"/>
                  <a:ext cx="1026288" cy="2655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rgbClr val="7F0055"/>
                      </a:solidFill>
                      <a:latin typeface="Consolas" panose="020B0609020204030204" pitchFamily="49" charset="0"/>
                    </a:rPr>
                    <a:t>context</a:t>
                  </a:r>
                  <a:r>
                    <a:rPr lang="en-GB" sz="1200" b="1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A</a:t>
                  </a:r>
                  <a:endParaRPr lang="en-GB" sz="1200" dirty="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D04D92C-0E84-4264-B4C0-4BFAE71394F1}"/>
                    </a:ext>
                  </a:extLst>
                </p:cNvPr>
                <p:cNvSpPr txBox="1"/>
                <p:nvPr/>
              </p:nvSpPr>
              <p:spPr>
                <a:xfrm>
                  <a:off x="7902023" y="1218492"/>
                  <a:ext cx="1019605" cy="377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Element 7</a:t>
                  </a:r>
                </a:p>
              </p:txBody>
            </p:sp>
          </p:grp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C26B99E-6030-441F-A942-5ED43DC596E4}"/>
                  </a:ext>
                </a:extLst>
              </p:cNvPr>
              <p:cNvSpPr/>
              <p:nvPr/>
            </p:nvSpPr>
            <p:spPr>
              <a:xfrm>
                <a:off x="6366938" y="1143138"/>
                <a:ext cx="225450" cy="3476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</a:rPr>
                  <a:t>7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709A594-9C6C-4812-95B2-22CE0523199A}"/>
                </a:ext>
              </a:extLst>
            </p:cNvPr>
            <p:cNvGrpSpPr/>
            <p:nvPr/>
          </p:nvGrpSpPr>
          <p:grpSpPr>
            <a:xfrm>
              <a:off x="6363931" y="3492384"/>
              <a:ext cx="2659496" cy="316921"/>
              <a:chOff x="6366938" y="1143138"/>
              <a:chExt cx="2650788" cy="375066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52554EE-4EED-4501-99EA-6C53D746A0A3}"/>
                  </a:ext>
                </a:extLst>
              </p:cNvPr>
              <p:cNvGrpSpPr/>
              <p:nvPr/>
            </p:nvGrpSpPr>
            <p:grpSpPr>
              <a:xfrm>
                <a:off x="6592388" y="1143139"/>
                <a:ext cx="2425338" cy="375065"/>
                <a:chOff x="6344194" y="1176540"/>
                <a:chExt cx="2690947" cy="388926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EDB13AF9-26E1-407E-8DE5-0345319388D2}"/>
                    </a:ext>
                  </a:extLst>
                </p:cNvPr>
                <p:cNvSpPr/>
                <p:nvPr/>
              </p:nvSpPr>
              <p:spPr>
                <a:xfrm>
                  <a:off x="6344194" y="1176540"/>
                  <a:ext cx="2690947" cy="3605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CAF12506-B820-4C96-8D24-ABEC9A71E30A}"/>
                    </a:ext>
                  </a:extLst>
                </p:cNvPr>
                <p:cNvCxnSpPr>
                  <a:stCxn id="94" idx="0"/>
                  <a:endCxn id="94" idx="2"/>
                </p:cNvCxnSpPr>
                <p:nvPr/>
              </p:nvCxnSpPr>
              <p:spPr>
                <a:xfrm>
                  <a:off x="7689668" y="1176540"/>
                  <a:ext cx="0" cy="360523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0E335A3-E73D-41D5-96ED-D38000048B63}"/>
                    </a:ext>
                  </a:extLst>
                </p:cNvPr>
                <p:cNvSpPr txBox="1"/>
                <p:nvPr/>
              </p:nvSpPr>
              <p:spPr>
                <a:xfrm>
                  <a:off x="6477360" y="1183171"/>
                  <a:ext cx="1049812" cy="339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rgbClr val="7F0055"/>
                      </a:solidFill>
                      <a:latin typeface="Consolas" panose="020B0609020204030204" pitchFamily="49" charset="0"/>
                    </a:rPr>
                    <a:t>context</a:t>
                  </a:r>
                  <a:r>
                    <a:rPr lang="en-GB" sz="1200" b="1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B</a:t>
                  </a:r>
                  <a:endParaRPr lang="en-GB" sz="1200" dirty="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BEA7636-E9B9-4F9B-98BA-88E13574B9B9}"/>
                    </a:ext>
                  </a:extLst>
                </p:cNvPr>
                <p:cNvSpPr txBox="1"/>
                <p:nvPr/>
              </p:nvSpPr>
              <p:spPr>
                <a:xfrm>
                  <a:off x="7891633" y="1187761"/>
                  <a:ext cx="1019605" cy="377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Element 2</a:t>
                  </a:r>
                </a:p>
              </p:txBody>
            </p:sp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545010A-698A-49D0-B7B0-5493E646F01C}"/>
                  </a:ext>
                </a:extLst>
              </p:cNvPr>
              <p:cNvSpPr/>
              <p:nvPr/>
            </p:nvSpPr>
            <p:spPr>
              <a:xfrm>
                <a:off x="6366938" y="1143138"/>
                <a:ext cx="225450" cy="3476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22346F1-A3E2-4C3F-BF22-C2E941C8E7BF}"/>
                </a:ext>
              </a:extLst>
            </p:cNvPr>
            <p:cNvGrpSpPr/>
            <p:nvPr/>
          </p:nvGrpSpPr>
          <p:grpSpPr>
            <a:xfrm>
              <a:off x="6172607" y="240728"/>
              <a:ext cx="3106057" cy="3812853"/>
              <a:chOff x="6172607" y="240728"/>
              <a:chExt cx="3106057" cy="3812853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28894BC-6FE8-4027-98B4-E1FF0A8FEECA}"/>
                  </a:ext>
                </a:extLst>
              </p:cNvPr>
              <p:cNvGrpSpPr/>
              <p:nvPr/>
            </p:nvGrpSpPr>
            <p:grpSpPr>
              <a:xfrm>
                <a:off x="6172607" y="240728"/>
                <a:ext cx="3106057" cy="3767133"/>
                <a:chOff x="6172607" y="240728"/>
                <a:chExt cx="3106057" cy="3767133"/>
              </a:xfrm>
            </p:grpSpPr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EC9C377C-0013-4803-B00C-CADC345A8372}"/>
                    </a:ext>
                  </a:extLst>
                </p:cNvPr>
                <p:cNvSpPr/>
                <p:nvPr/>
              </p:nvSpPr>
              <p:spPr>
                <a:xfrm>
                  <a:off x="6172607" y="240728"/>
                  <a:ext cx="3106057" cy="825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List&lt;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ConstraintContextAtom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&gt;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944A48C-967C-42E0-B63F-A73C0FC23781}"/>
                    </a:ext>
                  </a:extLst>
                </p:cNvPr>
                <p:cNvSpPr/>
                <p:nvPr/>
              </p:nvSpPr>
              <p:spPr>
                <a:xfrm>
                  <a:off x="6291943" y="1066228"/>
                  <a:ext cx="2795451" cy="294163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5899AD2-655D-4D48-86B2-BEC5A21C1D68}"/>
                  </a:ext>
                </a:extLst>
              </p:cNvPr>
              <p:cNvGrpSpPr/>
              <p:nvPr/>
            </p:nvGrpSpPr>
            <p:grpSpPr>
              <a:xfrm>
                <a:off x="6362581" y="1131305"/>
                <a:ext cx="2659494" cy="307777"/>
                <a:chOff x="6366938" y="1134290"/>
                <a:chExt cx="2650787" cy="364244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69F8E374-FC67-433A-85DB-EA6C992AD36C}"/>
                    </a:ext>
                  </a:extLst>
                </p:cNvPr>
                <p:cNvGrpSpPr/>
                <p:nvPr/>
              </p:nvGrpSpPr>
              <p:grpSpPr>
                <a:xfrm>
                  <a:off x="6592387" y="1134290"/>
                  <a:ext cx="2425338" cy="364244"/>
                  <a:chOff x="6344194" y="1167364"/>
                  <a:chExt cx="2690947" cy="377705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4CED5D1C-FF05-4ADD-9108-11C5B1FE9B49}"/>
                      </a:ext>
                    </a:extLst>
                  </p:cNvPr>
                  <p:cNvSpPr/>
                  <p:nvPr/>
                </p:nvSpPr>
                <p:spPr>
                  <a:xfrm>
                    <a:off x="6344194" y="1176540"/>
                    <a:ext cx="2690947" cy="36052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AF434094-9824-4EB9-B494-C77D520596D0}"/>
                      </a:ext>
                    </a:extLst>
                  </p:cNvPr>
                  <p:cNvCxnSpPr>
                    <a:stCxn id="86" idx="0"/>
                    <a:endCxn id="86" idx="2"/>
                  </p:cNvCxnSpPr>
                  <p:nvPr/>
                </p:nvCxnSpPr>
                <p:spPr>
                  <a:xfrm>
                    <a:off x="7689668" y="1176540"/>
                    <a:ext cx="0" cy="360523"/>
                  </a:xfrm>
                  <a:prstGeom prst="line">
                    <a:avLst/>
                  </a:prstGeom>
                  <a:ln w="285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D001D28A-D182-4DC4-BAF7-688A2131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6477360" y="1183170"/>
                    <a:ext cx="1026288" cy="2655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200" b="1" dirty="0">
                        <a:solidFill>
                          <a:srgbClr val="7F0055"/>
                        </a:solidFill>
                        <a:latin typeface="Consolas" panose="020B0609020204030204" pitchFamily="49" charset="0"/>
                      </a:rPr>
                      <a:t>context</a:t>
                    </a:r>
                    <a:r>
                      <a:rPr lang="en-GB" sz="12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A</a:t>
                    </a:r>
                    <a:endParaRPr lang="en-GB" sz="1200" dirty="0"/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12765108-E86D-4D9C-B260-A9EF423BCDDD}"/>
                      </a:ext>
                    </a:extLst>
                  </p:cNvPr>
                  <p:cNvSpPr txBox="1"/>
                  <p:nvPr/>
                </p:nvSpPr>
                <p:spPr>
                  <a:xfrm>
                    <a:off x="7912756" y="1167364"/>
                    <a:ext cx="1019605" cy="3777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/>
                      <a:t>Element 1</a:t>
                    </a:r>
                  </a:p>
                </p:txBody>
              </p:sp>
            </p:grp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7D7DF7F-D7C6-42EF-A20B-71BA0D713AF5}"/>
                    </a:ext>
                  </a:extLst>
                </p:cNvPr>
                <p:cNvSpPr/>
                <p:nvPr/>
              </p:nvSpPr>
              <p:spPr>
                <a:xfrm>
                  <a:off x="6366938" y="1143138"/>
                  <a:ext cx="225450" cy="3476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537FE53-FA40-4C10-A9DD-6E317A64202D}"/>
                  </a:ext>
                </a:extLst>
              </p:cNvPr>
              <p:cNvGrpSpPr/>
              <p:nvPr/>
            </p:nvGrpSpPr>
            <p:grpSpPr>
              <a:xfrm>
                <a:off x="6362584" y="1417401"/>
                <a:ext cx="2659496" cy="308792"/>
                <a:chOff x="6366938" y="1125371"/>
                <a:chExt cx="2650788" cy="365444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0B7573FB-0545-4C9A-9CE8-3254B8125D64}"/>
                    </a:ext>
                  </a:extLst>
                </p:cNvPr>
                <p:cNvGrpSpPr/>
                <p:nvPr/>
              </p:nvGrpSpPr>
              <p:grpSpPr>
                <a:xfrm>
                  <a:off x="6592388" y="1125371"/>
                  <a:ext cx="2425338" cy="365444"/>
                  <a:chOff x="6344194" y="1158114"/>
                  <a:chExt cx="2690947" cy="378949"/>
                </a:xfrm>
              </p:grpSpPr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2A23310B-DF60-4C7F-89E0-76D7E810053B}"/>
                      </a:ext>
                    </a:extLst>
                  </p:cNvPr>
                  <p:cNvSpPr/>
                  <p:nvPr/>
                </p:nvSpPr>
                <p:spPr>
                  <a:xfrm>
                    <a:off x="6344194" y="1176540"/>
                    <a:ext cx="2690947" cy="36052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276AE6ED-0DDA-4B36-83B0-72968EA12116}"/>
                      </a:ext>
                    </a:extLst>
                  </p:cNvPr>
                  <p:cNvCxnSpPr>
                    <a:stCxn id="80" idx="0"/>
                    <a:endCxn id="80" idx="2"/>
                  </p:cNvCxnSpPr>
                  <p:nvPr/>
                </p:nvCxnSpPr>
                <p:spPr>
                  <a:xfrm>
                    <a:off x="7689668" y="1176540"/>
                    <a:ext cx="0" cy="360523"/>
                  </a:xfrm>
                  <a:prstGeom prst="line">
                    <a:avLst/>
                  </a:prstGeom>
                  <a:ln w="285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59764EC-91A0-4E9C-8610-6539BB4C5C81}"/>
                      </a:ext>
                    </a:extLst>
                  </p:cNvPr>
                  <p:cNvSpPr txBox="1"/>
                  <p:nvPr/>
                </p:nvSpPr>
                <p:spPr>
                  <a:xfrm>
                    <a:off x="6477360" y="1183170"/>
                    <a:ext cx="1026288" cy="2655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200" b="1" dirty="0">
                        <a:solidFill>
                          <a:srgbClr val="7F0055"/>
                        </a:solidFill>
                        <a:latin typeface="Consolas" panose="020B0609020204030204" pitchFamily="49" charset="0"/>
                      </a:rPr>
                      <a:t>context</a:t>
                    </a:r>
                    <a:r>
                      <a:rPr lang="en-GB" sz="12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A</a:t>
                    </a:r>
                    <a:endParaRPr lang="en-GB" sz="1200" dirty="0"/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9692739-D94C-4765-A069-938BBEAB0935}"/>
                      </a:ext>
                    </a:extLst>
                  </p:cNvPr>
                  <p:cNvSpPr txBox="1"/>
                  <p:nvPr/>
                </p:nvSpPr>
                <p:spPr>
                  <a:xfrm>
                    <a:off x="7914632" y="1158114"/>
                    <a:ext cx="1019605" cy="3777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/>
                      <a:t>Element 2</a:t>
                    </a:r>
                  </a:p>
                </p:txBody>
              </p:sp>
            </p:grp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5ED769A-26ED-4E93-AC9E-A7936B507A3C}"/>
                    </a:ext>
                  </a:extLst>
                </p:cNvPr>
                <p:cNvSpPr/>
                <p:nvPr/>
              </p:nvSpPr>
              <p:spPr>
                <a:xfrm>
                  <a:off x="6366938" y="1143138"/>
                  <a:ext cx="225450" cy="3476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585CBF2-C80B-470A-8C97-487AE654F0B7}"/>
                  </a:ext>
                </a:extLst>
              </p:cNvPr>
              <p:cNvGrpSpPr/>
              <p:nvPr/>
            </p:nvGrpSpPr>
            <p:grpSpPr>
              <a:xfrm>
                <a:off x="6364277" y="2019101"/>
                <a:ext cx="2659500" cy="336055"/>
                <a:chOff x="6366938" y="1143138"/>
                <a:chExt cx="2650791" cy="397710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C06293E-C466-4AA6-8496-CA890899B94C}"/>
                    </a:ext>
                  </a:extLst>
                </p:cNvPr>
                <p:cNvGrpSpPr/>
                <p:nvPr/>
              </p:nvGrpSpPr>
              <p:grpSpPr>
                <a:xfrm>
                  <a:off x="6592390" y="1143138"/>
                  <a:ext cx="2425339" cy="397710"/>
                  <a:chOff x="6344194" y="1176540"/>
                  <a:chExt cx="2690947" cy="412408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8E05894-D8E6-4DC2-9366-4F9B32AC678B}"/>
                      </a:ext>
                    </a:extLst>
                  </p:cNvPr>
                  <p:cNvSpPr/>
                  <p:nvPr/>
                </p:nvSpPr>
                <p:spPr>
                  <a:xfrm>
                    <a:off x="6344194" y="1176540"/>
                    <a:ext cx="2690947" cy="36052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2964719E-9A9F-461E-9370-3C63F1C8A44A}"/>
                      </a:ext>
                    </a:extLst>
                  </p:cNvPr>
                  <p:cNvCxnSpPr>
                    <a:stCxn id="74" idx="0"/>
                    <a:endCxn id="74" idx="2"/>
                  </p:cNvCxnSpPr>
                  <p:nvPr/>
                </p:nvCxnSpPr>
                <p:spPr>
                  <a:xfrm>
                    <a:off x="7689668" y="1176540"/>
                    <a:ext cx="0" cy="360523"/>
                  </a:xfrm>
                  <a:prstGeom prst="line">
                    <a:avLst/>
                  </a:prstGeom>
                  <a:ln w="285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11E46D88-2EBC-421B-B6CB-97FA56BB0BA7}"/>
                      </a:ext>
                    </a:extLst>
                  </p:cNvPr>
                  <p:cNvSpPr txBox="1"/>
                  <p:nvPr/>
                </p:nvSpPr>
                <p:spPr>
                  <a:xfrm>
                    <a:off x="6477360" y="1183170"/>
                    <a:ext cx="1026288" cy="2655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200" b="1" dirty="0">
                        <a:solidFill>
                          <a:srgbClr val="7F0055"/>
                        </a:solidFill>
                        <a:latin typeface="Consolas" panose="020B0609020204030204" pitchFamily="49" charset="0"/>
                      </a:rPr>
                      <a:t>context</a:t>
                    </a:r>
                    <a:r>
                      <a:rPr lang="en-GB" sz="12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A</a:t>
                    </a:r>
                    <a:endParaRPr lang="en-GB" sz="1200" dirty="0"/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47E20461-F0DF-4F81-B86D-C8FA8DD79A48}"/>
                      </a:ext>
                    </a:extLst>
                  </p:cNvPr>
                  <p:cNvSpPr txBox="1"/>
                  <p:nvPr/>
                </p:nvSpPr>
                <p:spPr>
                  <a:xfrm>
                    <a:off x="7914658" y="1211243"/>
                    <a:ext cx="1019606" cy="3777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/>
                      <a:t>Element 4</a:t>
                    </a:r>
                  </a:p>
                </p:txBody>
              </p: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685A4EF-E491-48E5-A1C0-2698C19A4824}"/>
                    </a:ext>
                  </a:extLst>
                </p:cNvPr>
                <p:cNvSpPr/>
                <p:nvPr/>
              </p:nvSpPr>
              <p:spPr>
                <a:xfrm>
                  <a:off x="6366938" y="1143138"/>
                  <a:ext cx="225450" cy="3476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BA0C0FE-9220-4B07-8670-ACE4EC522407}"/>
                  </a:ext>
                </a:extLst>
              </p:cNvPr>
              <p:cNvGrpSpPr/>
              <p:nvPr/>
            </p:nvGrpSpPr>
            <p:grpSpPr>
              <a:xfrm>
                <a:off x="6359580" y="2611471"/>
                <a:ext cx="2704375" cy="321626"/>
                <a:chOff x="6366938" y="1143138"/>
                <a:chExt cx="2695519" cy="380634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44CDF631-B644-4F6C-9898-E0A5A9537F15}"/>
                    </a:ext>
                  </a:extLst>
                </p:cNvPr>
                <p:cNvGrpSpPr/>
                <p:nvPr/>
              </p:nvGrpSpPr>
              <p:grpSpPr>
                <a:xfrm>
                  <a:off x="6592391" y="1143138"/>
                  <a:ext cx="2470066" cy="380634"/>
                  <a:chOff x="6344194" y="1176540"/>
                  <a:chExt cx="2740572" cy="394701"/>
                </a:xfrm>
              </p:grpSpPr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98922772-FEC4-4861-8D5F-44392B0EEDB8}"/>
                      </a:ext>
                    </a:extLst>
                  </p:cNvPr>
                  <p:cNvSpPr/>
                  <p:nvPr/>
                </p:nvSpPr>
                <p:spPr>
                  <a:xfrm>
                    <a:off x="6344194" y="1176540"/>
                    <a:ext cx="2690947" cy="36052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FDE9762-F063-4D17-BA44-96A808536488}"/>
                      </a:ext>
                    </a:extLst>
                  </p:cNvPr>
                  <p:cNvCxnSpPr>
                    <a:stCxn id="68" idx="0"/>
                    <a:endCxn id="68" idx="2"/>
                  </p:cNvCxnSpPr>
                  <p:nvPr/>
                </p:nvCxnSpPr>
                <p:spPr>
                  <a:xfrm>
                    <a:off x="7689668" y="1176540"/>
                    <a:ext cx="0" cy="360523"/>
                  </a:xfrm>
                  <a:prstGeom prst="line">
                    <a:avLst/>
                  </a:prstGeom>
                  <a:ln w="285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9ACB935-13D6-47A3-8DC2-F9B905992974}"/>
                      </a:ext>
                    </a:extLst>
                  </p:cNvPr>
                  <p:cNvSpPr txBox="1"/>
                  <p:nvPr/>
                </p:nvSpPr>
                <p:spPr>
                  <a:xfrm>
                    <a:off x="6477360" y="1183170"/>
                    <a:ext cx="1026288" cy="2655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200" b="1" dirty="0">
                        <a:solidFill>
                          <a:srgbClr val="7F0055"/>
                        </a:solidFill>
                        <a:latin typeface="Consolas" panose="020B0609020204030204" pitchFamily="49" charset="0"/>
                      </a:rPr>
                      <a:t>context</a:t>
                    </a:r>
                    <a:r>
                      <a:rPr lang="en-GB" sz="12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A</a:t>
                    </a:r>
                    <a:endParaRPr lang="en-GB" sz="1200" dirty="0"/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8789606-07E1-40C8-89A2-D1D588FC64F1}"/>
                      </a:ext>
                    </a:extLst>
                  </p:cNvPr>
                  <p:cNvSpPr txBox="1"/>
                  <p:nvPr/>
                </p:nvSpPr>
                <p:spPr>
                  <a:xfrm>
                    <a:off x="7890607" y="1193536"/>
                    <a:ext cx="1194159" cy="377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dirty="0"/>
                      <a:t>Element 6</a:t>
                    </a:r>
                  </a:p>
                </p:txBody>
              </p:sp>
            </p:grp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E9B47CFD-EB90-4AE1-89C0-0107FED0983C}"/>
                    </a:ext>
                  </a:extLst>
                </p:cNvPr>
                <p:cNvSpPr/>
                <p:nvPr/>
              </p:nvSpPr>
              <p:spPr>
                <a:xfrm>
                  <a:off x="6366938" y="1143138"/>
                  <a:ext cx="225450" cy="3476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9660AB70-7B72-42E9-AAB2-F480028E7444}"/>
                  </a:ext>
                </a:extLst>
              </p:cNvPr>
              <p:cNvGrpSpPr/>
              <p:nvPr/>
            </p:nvGrpSpPr>
            <p:grpSpPr>
              <a:xfrm>
                <a:off x="6359608" y="3193260"/>
                <a:ext cx="2659496" cy="317769"/>
                <a:chOff x="6366938" y="1143138"/>
                <a:chExt cx="2650788" cy="376070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CCB71A80-C216-4D74-9C64-E969C35B11F6}"/>
                    </a:ext>
                  </a:extLst>
                </p:cNvPr>
                <p:cNvGrpSpPr/>
                <p:nvPr/>
              </p:nvGrpSpPr>
              <p:grpSpPr>
                <a:xfrm>
                  <a:off x="6592388" y="1143139"/>
                  <a:ext cx="2425338" cy="376069"/>
                  <a:chOff x="6344194" y="1176540"/>
                  <a:chExt cx="2690947" cy="389967"/>
                </a:xfrm>
              </p:grpSpPr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04E43680-9800-49DE-892D-97F5731C5770}"/>
                      </a:ext>
                    </a:extLst>
                  </p:cNvPr>
                  <p:cNvSpPr/>
                  <p:nvPr/>
                </p:nvSpPr>
                <p:spPr>
                  <a:xfrm>
                    <a:off x="6344194" y="1176540"/>
                    <a:ext cx="2690947" cy="36052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4C0517EA-3526-451F-B232-356113BD556C}"/>
                      </a:ext>
                    </a:extLst>
                  </p:cNvPr>
                  <p:cNvCxnSpPr>
                    <a:stCxn id="62" idx="0"/>
                    <a:endCxn id="62" idx="2"/>
                  </p:cNvCxnSpPr>
                  <p:nvPr/>
                </p:nvCxnSpPr>
                <p:spPr>
                  <a:xfrm>
                    <a:off x="7689668" y="1176540"/>
                    <a:ext cx="0" cy="360523"/>
                  </a:xfrm>
                  <a:prstGeom prst="line">
                    <a:avLst/>
                  </a:prstGeom>
                  <a:ln w="285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A6BB26C-164B-4AAD-9B51-F6985153A46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7360" y="1183171"/>
                    <a:ext cx="1049812" cy="3399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200" b="1" dirty="0">
                        <a:solidFill>
                          <a:srgbClr val="7F0055"/>
                        </a:solidFill>
                        <a:latin typeface="Consolas" panose="020B0609020204030204" pitchFamily="49" charset="0"/>
                      </a:rPr>
                      <a:t>context</a:t>
                    </a:r>
                    <a:r>
                      <a:rPr lang="en-GB" sz="1200" b="1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B</a:t>
                    </a:r>
                    <a:endParaRPr lang="en-GB" sz="1200" dirty="0"/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6BDC59F7-B22B-4193-9417-41783E9A981E}"/>
                      </a:ext>
                    </a:extLst>
                  </p:cNvPr>
                  <p:cNvSpPr txBox="1"/>
                  <p:nvPr/>
                </p:nvSpPr>
                <p:spPr>
                  <a:xfrm>
                    <a:off x="7913293" y="1188802"/>
                    <a:ext cx="1019605" cy="3777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/>
                      <a:t>Element 1</a:t>
                    </a:r>
                  </a:p>
                </p:txBody>
              </p:sp>
            </p:grp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4E2A11B-DBCF-4709-AE3F-2BC912526510}"/>
                    </a:ext>
                  </a:extLst>
                </p:cNvPr>
                <p:cNvSpPr/>
                <p:nvPr/>
              </p:nvSpPr>
              <p:spPr>
                <a:xfrm>
                  <a:off x="6366938" y="1143138"/>
                  <a:ext cx="225450" cy="3476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D4988A-05B5-47CC-87A1-A3A32A987F1A}"/>
                  </a:ext>
                </a:extLst>
              </p:cNvPr>
              <p:cNvSpPr txBox="1"/>
              <p:nvPr/>
            </p:nvSpPr>
            <p:spPr>
              <a:xfrm>
                <a:off x="7542664" y="3653471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…</a:t>
                </a:r>
              </a:p>
            </p:txBody>
          </p:sp>
        </p:grp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1C38091-0905-4A0A-8515-6EC8690CF142}"/>
              </a:ext>
            </a:extLst>
          </p:cNvPr>
          <p:cNvCxnSpPr>
            <a:cxnSpLocks/>
          </p:cNvCxnSpPr>
          <p:nvPr/>
        </p:nvCxnSpPr>
        <p:spPr>
          <a:xfrm>
            <a:off x="4071462" y="2359417"/>
            <a:ext cx="1137634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A8A7230-1B2A-4F5D-BEED-6A156F51C904}"/>
              </a:ext>
            </a:extLst>
          </p:cNvPr>
          <p:cNvGrpSpPr/>
          <p:nvPr/>
        </p:nvGrpSpPr>
        <p:grpSpPr>
          <a:xfrm>
            <a:off x="4972647" y="1867702"/>
            <a:ext cx="2877814" cy="3694318"/>
            <a:chOff x="4721917" y="1853188"/>
            <a:chExt cx="2877814" cy="3694318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2D467A74-A445-4CA1-B689-99D7A170960F}"/>
                </a:ext>
              </a:extLst>
            </p:cNvPr>
            <p:cNvSpPr/>
            <p:nvPr/>
          </p:nvSpPr>
          <p:spPr>
            <a:xfrm>
              <a:off x="5088638" y="1853188"/>
              <a:ext cx="2144998" cy="8255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List&lt;</a:t>
              </a:r>
              <a:r>
                <a:rPr lang="en-GB" dirty="0" err="1">
                  <a:solidFill>
                    <a:schemeClr val="tx1"/>
                  </a:solidFill>
                </a:rPr>
                <a:t>JobBatch</a:t>
              </a:r>
              <a:r>
                <a:rPr lang="en-GB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F33FB44-8FEF-4CBA-A15C-818F310BFBB2}"/>
                </a:ext>
              </a:extLst>
            </p:cNvPr>
            <p:cNvSpPr/>
            <p:nvPr/>
          </p:nvSpPr>
          <p:spPr>
            <a:xfrm>
              <a:off x="4721917" y="2678688"/>
              <a:ext cx="2877814" cy="28688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70F8BAF-6D83-4370-BB41-4D2B15224172}"/>
                </a:ext>
              </a:extLst>
            </p:cNvPr>
            <p:cNvGrpSpPr/>
            <p:nvPr/>
          </p:nvGrpSpPr>
          <p:grpSpPr>
            <a:xfrm>
              <a:off x="4883878" y="2832850"/>
              <a:ext cx="2592947" cy="980390"/>
              <a:chOff x="4838163" y="2883272"/>
              <a:chExt cx="2592947" cy="980390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58ECA7D-CC07-45B2-917C-0A5EEEC4D199}"/>
                  </a:ext>
                </a:extLst>
              </p:cNvPr>
              <p:cNvSpPr/>
              <p:nvPr/>
            </p:nvSpPr>
            <p:spPr>
              <a:xfrm>
                <a:off x="4838163" y="2889161"/>
                <a:ext cx="2592947" cy="9745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D1FBEA1-D14F-49AA-9FE1-F37B43AEB054}"/>
                  </a:ext>
                </a:extLst>
              </p:cNvPr>
              <p:cNvCxnSpPr/>
              <p:nvPr/>
            </p:nvCxnSpPr>
            <p:spPr>
              <a:xfrm>
                <a:off x="5154252" y="2883272"/>
                <a:ext cx="0" cy="9803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FC6AB75-570C-4D41-9FA5-782B86C48A16}"/>
                  </a:ext>
                </a:extLst>
              </p:cNvPr>
              <p:cNvSpPr txBox="1"/>
              <p:nvPr/>
            </p:nvSpPr>
            <p:spPr>
              <a:xfrm>
                <a:off x="4852566" y="31958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513DB9F-9F2A-4660-8C34-20A0E6355892}"/>
                  </a:ext>
                </a:extLst>
              </p:cNvPr>
              <p:cNvSpPr txBox="1"/>
              <p:nvPr/>
            </p:nvSpPr>
            <p:spPr>
              <a:xfrm>
                <a:off x="5694624" y="2900999"/>
                <a:ext cx="976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from = 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1FADFD3-9AAE-4F5C-B4B5-F9F31D9974E3}"/>
                  </a:ext>
                </a:extLst>
              </p:cNvPr>
              <p:cNvSpPr txBox="1"/>
              <p:nvPr/>
            </p:nvSpPr>
            <p:spPr>
              <a:xfrm>
                <a:off x="5774922" y="3338336"/>
                <a:ext cx="719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to = 3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BBE8112-9BAA-4E4D-8CA9-BED295BB5E30}"/>
                </a:ext>
              </a:extLst>
            </p:cNvPr>
            <p:cNvGrpSpPr/>
            <p:nvPr/>
          </p:nvGrpSpPr>
          <p:grpSpPr>
            <a:xfrm>
              <a:off x="4883878" y="3945063"/>
              <a:ext cx="2592947" cy="980390"/>
              <a:chOff x="4838163" y="2883272"/>
              <a:chExt cx="2592947" cy="98039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97FD283-6864-4F68-842E-3EB89FB0F1FA}"/>
                  </a:ext>
                </a:extLst>
              </p:cNvPr>
              <p:cNvSpPr/>
              <p:nvPr/>
            </p:nvSpPr>
            <p:spPr>
              <a:xfrm>
                <a:off x="4838163" y="2889161"/>
                <a:ext cx="2592947" cy="9745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E146CA2-459A-4DA3-9B58-31474CF4C718}"/>
                  </a:ext>
                </a:extLst>
              </p:cNvPr>
              <p:cNvCxnSpPr/>
              <p:nvPr/>
            </p:nvCxnSpPr>
            <p:spPr>
              <a:xfrm>
                <a:off x="5154252" y="2883272"/>
                <a:ext cx="0" cy="9803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110306C-E443-498B-AA02-536680FEE205}"/>
                  </a:ext>
                </a:extLst>
              </p:cNvPr>
              <p:cNvSpPr txBox="1"/>
              <p:nvPr/>
            </p:nvSpPr>
            <p:spPr>
              <a:xfrm>
                <a:off x="4852566" y="31958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8B93E89-B350-4871-BD9D-DCBA478A723E}"/>
                  </a:ext>
                </a:extLst>
              </p:cNvPr>
              <p:cNvSpPr txBox="1"/>
              <p:nvPr/>
            </p:nvSpPr>
            <p:spPr>
              <a:xfrm>
                <a:off x="5694624" y="2900999"/>
                <a:ext cx="976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from = 4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4C2566A-68D9-494A-8F1D-B3CD571130B1}"/>
                  </a:ext>
                </a:extLst>
              </p:cNvPr>
              <p:cNvSpPr txBox="1"/>
              <p:nvPr/>
            </p:nvSpPr>
            <p:spPr>
              <a:xfrm>
                <a:off x="5774922" y="3338336"/>
                <a:ext cx="719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to = 6</a:t>
                </a:r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6D52ABE6-E2B4-44D8-9186-44B0E983C8E4}"/>
              </a:ext>
            </a:extLst>
          </p:cNvPr>
          <p:cNvSpPr txBox="1"/>
          <p:nvPr/>
        </p:nvSpPr>
        <p:spPr>
          <a:xfrm>
            <a:off x="6237199" y="4919993"/>
            <a:ext cx="48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77F53-8279-41F1-950C-6DFD6FD3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9A5A7-B023-4753-A6DE-543AC775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81C0A-DE5D-44C5-97BA-01FD48D7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55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469C-4AC9-4BDE-8831-DA35F527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27" y="234623"/>
            <a:ext cx="10515600" cy="1325563"/>
          </a:xfrm>
        </p:spPr>
        <p:txBody>
          <a:bodyPr/>
          <a:lstStyle/>
          <a:p>
            <a:r>
              <a:rPr lang="en-GB" dirty="0"/>
              <a:t>Executing a batch (simplified)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AD1E9-4E56-4852-A086-FD4AB34F8591}"/>
              </a:ext>
            </a:extLst>
          </p:cNvPr>
          <p:cNvSpPr/>
          <p:nvPr/>
        </p:nvSpPr>
        <p:spPr>
          <a:xfrm>
            <a:off x="1084655" y="4704620"/>
            <a:ext cx="90463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Loop through the batch indices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Find the </a:t>
            </a:r>
            <a:r>
              <a:rPr lang="en-GB" sz="2000" dirty="0" err="1"/>
              <a:t>ConstraintContext</a:t>
            </a:r>
            <a:r>
              <a:rPr lang="en-GB" sz="2000" dirty="0"/>
              <a:t>-element pair in the list at the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Execute all Constraints declared within that </a:t>
            </a:r>
            <a:r>
              <a:rPr lang="en-GB" sz="2000" dirty="0" err="1"/>
              <a:t>ConstraintContext</a:t>
            </a:r>
            <a:r>
              <a:rPr lang="en-GB" sz="2000" dirty="0"/>
              <a:t> for the given model element, independently of other </a:t>
            </a:r>
            <a:r>
              <a:rPr lang="en-GB" sz="2000" dirty="0" err="1"/>
              <a:t>ConstraintContext</a:t>
            </a:r>
            <a:r>
              <a:rPr lang="en-GB" sz="2000" dirty="0"/>
              <a:t>-element pairs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A501B-BB56-4A35-AA35-BD0364C6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71" y="1953397"/>
            <a:ext cx="7596332" cy="244372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F7E85-7E39-407C-8ECD-EB5E83A1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385AA-3263-4333-A244-6255573B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C3DDB-388B-4922-93C3-B3DE09D2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17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AEAA-1602-453D-AB75-8AF3CD9C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Fairly distributing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2CBF-05F2-4ADF-8029-BA8A6D0C0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Shuffle the batches to ensure uniform distribution</a:t>
            </a:r>
          </a:p>
          <a:p>
            <a:pPr lvl="1"/>
            <a:r>
              <a:rPr lang="en-GB" dirty="0"/>
              <a:t>Without static analysis, no way to know which jobs are demanding</a:t>
            </a:r>
          </a:p>
          <a:p>
            <a:r>
              <a:rPr lang="en-GB" b="0" dirty="0"/>
              <a:t>Batch Factor should be equal to the maximum local parallelism</a:t>
            </a:r>
          </a:p>
          <a:p>
            <a:pPr lvl="1"/>
            <a:r>
              <a:rPr lang="en-GB" dirty="0"/>
              <a:t>Local parallelism = </a:t>
            </a:r>
            <a:r>
              <a:rPr lang="en-GB" sz="2200" dirty="0" err="1">
                <a:latin typeface="Consolas" panose="020B0609020204030204" pitchFamily="49" charset="0"/>
              </a:rPr>
              <a:t>Runtime.getRuntime</a:t>
            </a:r>
            <a:r>
              <a:rPr lang="en-GB" sz="2200" dirty="0">
                <a:latin typeface="Consolas" panose="020B0609020204030204" pitchFamily="49" charset="0"/>
              </a:rPr>
              <a:t>().</a:t>
            </a:r>
            <a:r>
              <a:rPr lang="en-GB" sz="2200" dirty="0" err="1">
                <a:latin typeface="Consolas" panose="020B0609020204030204" pitchFamily="49" charset="0"/>
              </a:rPr>
              <a:t>availableProcessors</a:t>
            </a:r>
            <a:r>
              <a:rPr lang="en-GB" sz="2200" dirty="0">
                <a:latin typeface="Consolas" panose="020B0609020204030204" pitchFamily="49" charset="0"/>
              </a:rPr>
              <a:t>()</a:t>
            </a:r>
            <a:endParaRPr lang="en-GB" sz="2200" b="0" dirty="0"/>
          </a:p>
          <a:p>
            <a:pPr lvl="1"/>
            <a:r>
              <a:rPr lang="en-GB" dirty="0"/>
              <a:t>Any lower reduces throughput – want to maximise parallelism per node</a:t>
            </a:r>
          </a:p>
          <a:p>
            <a:pPr lvl="1"/>
            <a:r>
              <a:rPr lang="en-GB" b="0" dirty="0"/>
              <a:t>Batches are lightweight, low-footprint</a:t>
            </a:r>
            <a:endParaRPr lang="en-GB" dirty="0"/>
          </a:p>
          <a:p>
            <a:r>
              <a:rPr lang="en-GB" b="0" dirty="0"/>
              <a:t>Broker implementation handles load balancing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4F00E-DBFB-4D29-A186-F460E25D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2422-A735-4C4C-9D26-4303AEFC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AFB1-8780-443C-A1A7-2EA47610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21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12FD-86DB-401C-B52D-7AD3219C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C7B52-856F-4A25-BF63-1EEB6F90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Lab machines with Intel i5-8500, 16 GB RAM, Samsung SSD</a:t>
            </a:r>
          </a:p>
          <a:p>
            <a:r>
              <a:rPr lang="en-GB" dirty="0"/>
              <a:t>Reverse-engineered Java models</a:t>
            </a:r>
          </a:p>
          <a:p>
            <a:r>
              <a:rPr lang="en-GB" dirty="0"/>
              <a:t>Data labels on bars show speedup relative to sequential EVL</a:t>
            </a:r>
          </a:p>
          <a:p>
            <a:r>
              <a:rPr lang="en-GB" dirty="0"/>
              <a:t>Most demanding constraint: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F7B2F-807B-4846-AF9A-A3CE6BDE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77" y="4192640"/>
            <a:ext cx="8038423" cy="203681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AF6BD-2355-4E98-AFD5-ADA38F42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C2ACC-88A6-456D-BE67-CEDE37D4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3C16-0EA7-4602-B70A-ADAB0409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931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FC7D56B-A161-4723-8DB6-138CA237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45" y="0"/>
            <a:ext cx="10515600" cy="1325563"/>
          </a:xfrm>
        </p:spPr>
        <p:txBody>
          <a:bodyPr/>
          <a:lstStyle/>
          <a:p>
            <a:r>
              <a:rPr lang="en-GB" i="1" dirty="0" err="1"/>
              <a:t>findbugs</a:t>
            </a:r>
            <a:r>
              <a:rPr lang="en-GB" dirty="0"/>
              <a:t> 16 workers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71B85-C5C7-4065-B59B-70AD84525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45" y="1126316"/>
            <a:ext cx="9885300" cy="5215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E6860C-6FA8-4486-A3CA-613D9CD17478}"/>
              </a:ext>
            </a:extLst>
          </p:cNvPr>
          <p:cNvSpPr txBox="1"/>
          <p:nvPr/>
        </p:nvSpPr>
        <p:spPr>
          <a:xfrm>
            <a:off x="2478998" y="1502045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41 mins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985569-E8A7-4D9C-A789-8F4C52056FA2}"/>
              </a:ext>
            </a:extLst>
          </p:cNvPr>
          <p:cNvSpPr txBox="1"/>
          <p:nvPr/>
        </p:nvSpPr>
        <p:spPr>
          <a:xfrm>
            <a:off x="3168313" y="1840599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5 mins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C0748-8FB1-4F4C-B18B-57E052A2213A}"/>
              </a:ext>
            </a:extLst>
          </p:cNvPr>
          <p:cNvSpPr txBox="1"/>
          <p:nvPr/>
        </p:nvSpPr>
        <p:spPr>
          <a:xfrm>
            <a:off x="4704161" y="1332768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85 mins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43EE4F-3B2F-4EF2-AA4A-8625C6624DD4}"/>
              </a:ext>
            </a:extLst>
          </p:cNvPr>
          <p:cNvSpPr txBox="1"/>
          <p:nvPr/>
        </p:nvSpPr>
        <p:spPr>
          <a:xfrm>
            <a:off x="5188710" y="1797337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10 mins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6813DD-BD14-45D9-98CC-31B646325431}"/>
              </a:ext>
            </a:extLst>
          </p:cNvPr>
          <p:cNvSpPr txBox="1"/>
          <p:nvPr/>
        </p:nvSpPr>
        <p:spPr>
          <a:xfrm>
            <a:off x="5740445" y="2212589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83 secs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D8256B-A330-4CA1-9DA7-A82196E85551}"/>
              </a:ext>
            </a:extLst>
          </p:cNvPr>
          <p:cNvSpPr/>
          <p:nvPr/>
        </p:nvSpPr>
        <p:spPr>
          <a:xfrm>
            <a:off x="3673895" y="2297990"/>
            <a:ext cx="713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45 secs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9AD236-C4D4-4557-BCAE-CED5493559B6}"/>
              </a:ext>
            </a:extLst>
          </p:cNvPr>
          <p:cNvSpPr txBox="1"/>
          <p:nvPr/>
        </p:nvSpPr>
        <p:spPr>
          <a:xfrm>
            <a:off x="6730903" y="1275303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160 mins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C18C4-6D92-4495-9E3F-474E7D1D40F7}"/>
              </a:ext>
            </a:extLst>
          </p:cNvPr>
          <p:cNvSpPr txBox="1"/>
          <p:nvPr/>
        </p:nvSpPr>
        <p:spPr>
          <a:xfrm>
            <a:off x="7282427" y="1615187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19 mins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5C2396-DC3C-477F-9F2D-AD0B8C54F445}"/>
              </a:ext>
            </a:extLst>
          </p:cNvPr>
          <p:cNvSpPr txBox="1"/>
          <p:nvPr/>
        </p:nvSpPr>
        <p:spPr>
          <a:xfrm>
            <a:off x="7767036" y="2058700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 mins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1BEA04-E573-4DBD-A84E-149927236B64}"/>
              </a:ext>
            </a:extLst>
          </p:cNvPr>
          <p:cNvSpPr txBox="1"/>
          <p:nvPr/>
        </p:nvSpPr>
        <p:spPr>
          <a:xfrm>
            <a:off x="8636387" y="1095433"/>
            <a:ext cx="1153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6 hrs 20 mins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6EDA1-005C-4BA9-9E83-1119325027D5}"/>
              </a:ext>
            </a:extLst>
          </p:cNvPr>
          <p:cNvSpPr txBox="1"/>
          <p:nvPr/>
        </p:nvSpPr>
        <p:spPr>
          <a:xfrm>
            <a:off x="9288115" y="1486656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44 mins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CC53C0-1082-4E43-90BF-1F298F1E74E9}"/>
              </a:ext>
            </a:extLst>
          </p:cNvPr>
          <p:cNvSpPr txBox="1"/>
          <p:nvPr/>
        </p:nvSpPr>
        <p:spPr>
          <a:xfrm>
            <a:off x="9789395" y="1904811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5 mins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199E4-B42D-47F1-8764-28019200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58D56-832A-46C3-8B00-D0C051F1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3D77F-A747-42A4-AADE-414C844C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76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72E2-B634-43D4-B3D5-6F8DD920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6AF1-BC65-46FC-ABA9-9D6C77A7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Scalability is one of the main challenges in model-driven engineering</a:t>
            </a:r>
          </a:p>
          <a:p>
            <a:r>
              <a:rPr lang="en-GB" dirty="0"/>
              <a:t>Large complex projects main beneficiaries of MDE approach</a:t>
            </a:r>
          </a:p>
          <a:p>
            <a:r>
              <a:rPr lang="en-GB" dirty="0"/>
              <a:t>Such projects involve big models, many collaborators, complex workflows and model management programs</a:t>
            </a:r>
          </a:p>
          <a:p>
            <a:r>
              <a:rPr lang="en-GB" dirty="0"/>
              <a:t>Most MDE tools not suitable for handling millions of model elements</a:t>
            </a:r>
          </a:p>
          <a:p>
            <a:r>
              <a:rPr lang="en-GB" dirty="0"/>
              <a:t>Long execution times = lower productivity</a:t>
            </a:r>
          </a:p>
          <a:p>
            <a:pPr lvl="1"/>
            <a:r>
              <a:rPr lang="en-GB" dirty="0"/>
              <a:t>One of the main benefits of MDE is working at higher level of abstraction to increase productivity</a:t>
            </a:r>
          </a:p>
          <a:p>
            <a:r>
              <a:rPr lang="en-GB" dirty="0"/>
              <a:t>Therefore, improving performance of MDE tools is a good idea :)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52336-3BCE-4AAC-952B-9C1FD51B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E32F4-02B6-4DC0-8D1D-F50AD9C5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835E-1169-4400-8536-426AA6A8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6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7A1A-AC03-43D9-BCE7-3729F2FE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343353"/>
            <a:ext cx="10515600" cy="1325563"/>
          </a:xfrm>
        </p:spPr>
        <p:txBody>
          <a:bodyPr/>
          <a:lstStyle/>
          <a:p>
            <a:r>
              <a:rPr lang="en-GB" dirty="0"/>
              <a:t>87 workers + AMD TR-1950X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8F1EE1-EEDE-446C-8029-FCD56EA5B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04" y="1825625"/>
            <a:ext cx="10506592" cy="435133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9A251-5545-4475-8545-791602E6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AAEF3-8BA4-4D50-8614-EF6205B0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3C701-C0BD-40B4-82F5-08DFB376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20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279C9-E2BE-4398-95F5-CC0668795A87}"/>
              </a:ext>
            </a:extLst>
          </p:cNvPr>
          <p:cNvSpPr txBox="1"/>
          <p:nvPr/>
        </p:nvSpPr>
        <p:spPr>
          <a:xfrm>
            <a:off x="2398412" y="3843356"/>
            <a:ext cx="1111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27 seconds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71CFE-5EED-4D83-92BC-5BE7A6010868}"/>
              </a:ext>
            </a:extLst>
          </p:cNvPr>
          <p:cNvSpPr txBox="1"/>
          <p:nvPr/>
        </p:nvSpPr>
        <p:spPr>
          <a:xfrm>
            <a:off x="4746090" y="2648555"/>
            <a:ext cx="1111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22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27D4C-2008-468A-A2A0-74B3D96C4F3B}"/>
              </a:ext>
            </a:extLst>
          </p:cNvPr>
          <p:cNvSpPr txBox="1"/>
          <p:nvPr/>
        </p:nvSpPr>
        <p:spPr>
          <a:xfrm>
            <a:off x="7117779" y="2310001"/>
            <a:ext cx="1111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35 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98529-C467-4C7E-9A2C-46A6B69B482E}"/>
              </a:ext>
            </a:extLst>
          </p:cNvPr>
          <p:cNvSpPr txBox="1"/>
          <p:nvPr/>
        </p:nvSpPr>
        <p:spPr>
          <a:xfrm>
            <a:off x="9426663" y="1803515"/>
            <a:ext cx="1111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69 seconds</a:t>
            </a:r>
          </a:p>
        </p:txBody>
      </p:sp>
    </p:spTree>
    <p:extLst>
      <p:ext uri="{BB962C8B-B14F-4D97-AF65-F5344CB8AC3E}">
        <p14:creationId xmlns:p14="http://schemas.microsoft.com/office/powerpoint/2010/main" val="2689741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4A8A-F224-41E4-8BAA-D36955C2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i="1" dirty="0"/>
              <a:t>1Constraint</a:t>
            </a:r>
            <a:r>
              <a:rPr lang="en-GB" sz="4200" dirty="0"/>
              <a:t> 2 million elements (i5-8500)</a:t>
            </a:r>
            <a:endParaRPr lang="en-GB" sz="42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72AF4-CA49-4D14-A79C-F3BE2E74474D}"/>
              </a:ext>
            </a:extLst>
          </p:cNvPr>
          <p:cNvSpPr txBox="1"/>
          <p:nvPr/>
        </p:nvSpPr>
        <p:spPr>
          <a:xfrm>
            <a:off x="3704136" y="2999880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86.5%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05C29-B7CD-494C-91BE-D83D6729B16A}"/>
              </a:ext>
            </a:extLst>
          </p:cNvPr>
          <p:cNvSpPr txBox="1"/>
          <p:nvPr/>
        </p:nvSpPr>
        <p:spPr>
          <a:xfrm>
            <a:off x="3011804" y="153678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95.7%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5C54D-C19E-46DE-958A-30F5C1F4C5F0}"/>
              </a:ext>
            </a:extLst>
          </p:cNvPr>
          <p:cNvSpPr txBox="1"/>
          <p:nvPr/>
        </p:nvSpPr>
        <p:spPr>
          <a:xfrm>
            <a:off x="4503100" y="330765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78.9%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0F763-FA3E-4491-8327-E2F8FFF38F75}"/>
              </a:ext>
            </a:extLst>
          </p:cNvPr>
          <p:cNvSpPr txBox="1"/>
          <p:nvPr/>
        </p:nvSpPr>
        <p:spPr>
          <a:xfrm>
            <a:off x="5252825" y="338573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78.1%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0FA6-454F-43C9-9640-3B6C154726B4}"/>
              </a:ext>
            </a:extLst>
          </p:cNvPr>
          <p:cNvSpPr txBox="1"/>
          <p:nvPr/>
        </p:nvSpPr>
        <p:spPr>
          <a:xfrm>
            <a:off x="5998510" y="369351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78.2%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41D1E-446C-4227-92D9-CF0BBA69D525}"/>
              </a:ext>
            </a:extLst>
          </p:cNvPr>
          <p:cNvSpPr txBox="1"/>
          <p:nvPr/>
        </p:nvSpPr>
        <p:spPr>
          <a:xfrm>
            <a:off x="6708176" y="369351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89.5%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E3ACF-E7F8-4C60-8224-4E686C8C254D}"/>
              </a:ext>
            </a:extLst>
          </p:cNvPr>
          <p:cNvSpPr txBox="1"/>
          <p:nvPr/>
        </p:nvSpPr>
        <p:spPr>
          <a:xfrm>
            <a:off x="7500774" y="375513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75.3%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0A72C-5799-46A3-940F-11BF8D9979E6}"/>
              </a:ext>
            </a:extLst>
          </p:cNvPr>
          <p:cNvSpPr txBox="1"/>
          <p:nvPr/>
        </p:nvSpPr>
        <p:spPr>
          <a:xfrm>
            <a:off x="8258960" y="375432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75.1%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27BAC-4639-4BAE-B287-58B1B059A2FA}"/>
              </a:ext>
            </a:extLst>
          </p:cNvPr>
          <p:cNvSpPr txBox="1"/>
          <p:nvPr/>
        </p:nvSpPr>
        <p:spPr>
          <a:xfrm>
            <a:off x="8961654" y="374492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72.9%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E4EE9-A247-45D8-A5EF-76399CC72D6E}"/>
              </a:ext>
            </a:extLst>
          </p:cNvPr>
          <p:cNvSpPr txBox="1"/>
          <p:nvPr/>
        </p:nvSpPr>
        <p:spPr>
          <a:xfrm>
            <a:off x="2258140" y="1542144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100%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D03798-B22B-40B0-978E-5FFE4397205F}"/>
              </a:ext>
            </a:extLst>
          </p:cNvPr>
          <p:cNvSpPr txBox="1"/>
          <p:nvPr/>
        </p:nvSpPr>
        <p:spPr>
          <a:xfrm>
            <a:off x="9715369" y="375497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78.4%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9F1B46-6010-4579-9486-52D8EDC712B4}"/>
              </a:ext>
            </a:extLst>
          </p:cNvPr>
          <p:cNvSpPr txBox="1"/>
          <p:nvPr/>
        </p:nvSpPr>
        <p:spPr>
          <a:xfrm>
            <a:off x="10512438" y="374492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94.3%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D691301-6A05-4AF6-B56C-A0B7AEF0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704" y="1825625"/>
            <a:ext cx="10506592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9C8EA-83B9-4618-A23D-C38F0B37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CF1D72F-67FA-40AF-9898-C57ABFF6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3D329ED-32B6-43F7-B428-22F1137E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21</a:t>
            </a:fld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3DB87-0EA2-4AB1-9D23-4913046015AB}"/>
              </a:ext>
            </a:extLst>
          </p:cNvPr>
          <p:cNvSpPr txBox="1"/>
          <p:nvPr/>
        </p:nvSpPr>
        <p:spPr>
          <a:xfrm>
            <a:off x="6217485" y="1517844"/>
            <a:ext cx="193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% shows efficiency</a:t>
            </a:r>
          </a:p>
        </p:txBody>
      </p:sp>
    </p:spTree>
    <p:extLst>
      <p:ext uri="{BB962C8B-B14F-4D97-AF65-F5344CB8AC3E}">
        <p14:creationId xmlns:p14="http://schemas.microsoft.com/office/powerpoint/2010/main" val="3261560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B71A-85E4-44C3-B2DC-16AF6A42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6C07-4811-4C3F-A614-74886FB6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a UI for configuration in Eclipse (“DT plugin”)</a:t>
            </a:r>
          </a:p>
          <a:p>
            <a:r>
              <a:rPr lang="en-GB" dirty="0"/>
              <a:t>Intelligent assignment of jobs</a:t>
            </a:r>
          </a:p>
          <a:p>
            <a:pPr lvl="1"/>
            <a:r>
              <a:rPr lang="en-GB" dirty="0"/>
              <a:t>Maximise data locality</a:t>
            </a:r>
          </a:p>
          <a:p>
            <a:pPr lvl="1"/>
            <a:r>
              <a:rPr lang="en-GB" dirty="0"/>
              <a:t>Potential for partial model / script loading</a:t>
            </a:r>
          </a:p>
          <a:p>
            <a:pPr lvl="1"/>
            <a:r>
              <a:rPr lang="en-GB" dirty="0"/>
              <a:t>Requires static analysis</a:t>
            </a:r>
          </a:p>
          <a:p>
            <a:r>
              <a:rPr lang="en-GB" dirty="0"/>
              <a:t>More experiments with different modelling technologies</a:t>
            </a:r>
          </a:p>
          <a:p>
            <a:r>
              <a:rPr lang="en-GB" dirty="0"/>
              <a:t>On-the-fly / lazy model loading &amp; element resolution</a:t>
            </a:r>
          </a:p>
          <a:p>
            <a:pPr lvl="1"/>
            <a:r>
              <a:rPr lang="en-GB" dirty="0"/>
              <a:t>e.g. something like Hawk</a:t>
            </a:r>
          </a:p>
          <a:p>
            <a:r>
              <a:rPr lang="en-GB" dirty="0"/>
              <a:t>Improve / fix Apache </a:t>
            </a:r>
            <a:r>
              <a:rPr lang="en-GB" dirty="0" err="1"/>
              <a:t>Flink</a:t>
            </a:r>
            <a:r>
              <a:rPr lang="en-GB" dirty="0"/>
              <a:t> implementation (currently a prototype)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09933-2271-4149-8B51-909EDB7D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FA56-A159-4037-B0D7-9DCDA2E9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EB9D-7C95-4473-8660-640B8F86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10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F84C-A3C2-4E35-B96C-0D325563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C00C-3860-441B-9C64-E3B5588DE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7028"/>
          </a:xfrm>
        </p:spPr>
        <p:txBody>
          <a:bodyPr>
            <a:normAutofit/>
          </a:bodyPr>
          <a:lstStyle/>
          <a:p>
            <a:r>
              <a:rPr lang="en-GB" dirty="0"/>
              <a:t>Exploiting the finite and deterministic ordering of jobs can generalise to any other (read-only) model management task (in theory)</a:t>
            </a:r>
          </a:p>
          <a:p>
            <a:r>
              <a:rPr lang="en-GB" dirty="0"/>
              <a:t>When model access is relatively cheap, speedup is exponential when combining parallel + distributed execution</a:t>
            </a:r>
          </a:p>
          <a:p>
            <a:r>
              <a:rPr lang="en-GB" dirty="0"/>
              <a:t>Assumes all participating nodes have full access to resources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Experiment resources: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epsilonlabs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/parallel-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erl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Implementation: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github.com/epsilonlabs/distributed-evl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Paper: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link.springer.com/article/10.1007/s10270-021-00878-x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B021-D86D-4A52-97DB-E6F085D3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4128-D9EE-4CA7-9632-41FE094E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F2818-9278-4C43-8340-7169AFCD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33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5EDF-15E4-43F9-8504-ECBB9E84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6C7C-C397-4B0E-80DC-AA758A36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Send back serializable proxies of unsatisfied constraint instances</a:t>
            </a:r>
          </a:p>
          <a:p>
            <a:pPr lvl="1"/>
            <a:r>
              <a:rPr lang="en-GB" dirty="0"/>
              <a:t>Index of model element in the job list</a:t>
            </a:r>
          </a:p>
          <a:p>
            <a:pPr lvl="1"/>
            <a:r>
              <a:rPr lang="en-GB" dirty="0"/>
              <a:t>Name of the Constraint</a:t>
            </a:r>
          </a:p>
          <a:p>
            <a:r>
              <a:rPr lang="en-GB" dirty="0"/>
              <a:t>Master lazily adds this to Set&lt;</a:t>
            </a:r>
            <a:r>
              <a:rPr lang="en-GB" dirty="0" err="1"/>
              <a:t>UnsatisfiedConstraint</a:t>
            </a:r>
            <a:r>
              <a:rPr lang="en-GB" dirty="0"/>
              <a:t>&gt;</a:t>
            </a:r>
          </a:p>
          <a:p>
            <a:pPr lvl="1"/>
            <a:r>
              <a:rPr lang="en-GB" dirty="0"/>
              <a:t>“Deserialization” (resolving the element, message, constraint etc.) only occurs on demand for each individual </a:t>
            </a:r>
            <a:r>
              <a:rPr lang="en-GB" dirty="0" err="1"/>
              <a:t>UnsatisfiedConstraint</a:t>
            </a:r>
            <a:endParaRPr lang="en-GB" dirty="0"/>
          </a:p>
          <a:p>
            <a:r>
              <a:rPr lang="en-GB" dirty="0"/>
              <a:t>Workers send back aggregate profiling info when finished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5D786-4924-4E12-8F6F-88295E3E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3AF2A-EBDC-4FDD-B9FD-3FC769C4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FBDA7-914F-4AF9-8BF2-84502A57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882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FFF6-DB6E-4D8A-B0D7-BB83CA8C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JMS 2.0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D4057-5CE3-48C2-A15F-A24CDD0D9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Messaging API used to facilitate communication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DC234-E3C7-4F60-B61F-5FBAB6700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6095"/>
            <a:ext cx="7620000" cy="34099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44D1-CD07-4EF5-8FFF-93021991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B3F57-3C7F-49F2-8DB9-CD449785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60EED-F1E1-458B-AB57-0E4E494A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66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F17C-2795-4EEF-BA40-CB3685E1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Worker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264-1943-41DC-BB2E-9CF103C3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basePath</a:t>
            </a:r>
            <a:r>
              <a:rPr lang="en-GB" dirty="0"/>
              <a:t>” – used for locating resources</a:t>
            </a:r>
          </a:p>
          <a:p>
            <a:pPr lvl="1"/>
            <a:r>
              <a:rPr lang="en-GB" dirty="0"/>
              <a:t>Configuration substitutes master’s base path with a token when sending config to workers</a:t>
            </a:r>
          </a:p>
          <a:p>
            <a:pPr lvl="1"/>
            <a:r>
              <a:rPr lang="en-GB" dirty="0"/>
              <a:t>Workers substitute their own local absolute path when locating resources</a:t>
            </a:r>
          </a:p>
          <a:p>
            <a:r>
              <a:rPr lang="en-GB" dirty="0"/>
              <a:t>Broker URL</a:t>
            </a:r>
          </a:p>
          <a:p>
            <a:pPr lvl="1"/>
            <a:r>
              <a:rPr lang="en-GB" dirty="0"/>
              <a:t>e.g. tcp://127.0.0.1:61616</a:t>
            </a:r>
          </a:p>
          <a:p>
            <a:r>
              <a:rPr lang="en-GB" dirty="0"/>
              <a:t>Session ID</a:t>
            </a:r>
          </a:p>
          <a:p>
            <a:pPr lvl="1"/>
            <a:r>
              <a:rPr lang="en-GB" dirty="0"/>
              <a:t>To avoid conflicts between multiple running instances of distributed EVL on the same network</a:t>
            </a:r>
          </a:p>
          <a:p>
            <a:pPr lvl="1"/>
            <a:r>
              <a:rPr lang="en-GB" dirty="0"/>
              <a:t>In practice, queue and topic names are appended with this ID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B75A0-A263-4131-B63D-1F3C5231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5C3CE-4ACA-4C66-957F-F358DAB2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2877A-7BDF-4795-B85C-869EE56B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669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AA59-0502-413B-BC7B-F5DED260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18" y="94966"/>
            <a:ext cx="10515600" cy="1325563"/>
          </a:xfrm>
        </p:spPr>
        <p:txBody>
          <a:bodyPr/>
          <a:lstStyle/>
          <a:p>
            <a:r>
              <a:rPr lang="en-GB" dirty="0"/>
              <a:t>Asynchronous setup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ABDDD3-EA91-4F21-A189-44083D2491F8}"/>
              </a:ext>
            </a:extLst>
          </p:cNvPr>
          <p:cNvGrpSpPr/>
          <p:nvPr/>
        </p:nvGrpSpPr>
        <p:grpSpPr>
          <a:xfrm>
            <a:off x="1359599" y="1489385"/>
            <a:ext cx="8392519" cy="4651976"/>
            <a:chOff x="280521" y="1489385"/>
            <a:chExt cx="8392519" cy="465197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FF26D2-314C-4544-AEC0-863DEA684CE0}"/>
                </a:ext>
              </a:extLst>
            </p:cNvPr>
            <p:cNvCxnSpPr>
              <a:cxnSpLocks/>
            </p:cNvCxnSpPr>
            <p:nvPr/>
          </p:nvCxnSpPr>
          <p:spPr>
            <a:xfrm>
              <a:off x="4354931" y="3511228"/>
              <a:ext cx="22056" cy="2606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A86F15D-08B3-41AD-867C-BD180D869886}"/>
                </a:ext>
              </a:extLst>
            </p:cNvPr>
            <p:cNvCxnSpPr>
              <a:cxnSpLocks/>
            </p:cNvCxnSpPr>
            <p:nvPr/>
          </p:nvCxnSpPr>
          <p:spPr>
            <a:xfrm>
              <a:off x="594432" y="3499700"/>
              <a:ext cx="0" cy="261809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AD9428-5C6B-46D7-9F5B-02F08934D014}"/>
                </a:ext>
              </a:extLst>
            </p:cNvPr>
            <p:cNvCxnSpPr>
              <a:cxnSpLocks/>
            </p:cNvCxnSpPr>
            <p:nvPr/>
          </p:nvCxnSpPr>
          <p:spPr>
            <a:xfrm>
              <a:off x="4757437" y="3499700"/>
              <a:ext cx="0" cy="260760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C189D2D-0075-406B-890A-489855EF63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755" y="6104622"/>
              <a:ext cx="8208629" cy="367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A91AF8B-D2CB-4791-A5D8-BAEBE2B24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755" y="3482470"/>
              <a:ext cx="14644" cy="26588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D729A35-C4B1-4847-A8D0-399F713482BB}"/>
                </a:ext>
              </a:extLst>
            </p:cNvPr>
            <p:cNvGrpSpPr/>
            <p:nvPr/>
          </p:nvGrpSpPr>
          <p:grpSpPr>
            <a:xfrm>
              <a:off x="280521" y="1489385"/>
              <a:ext cx="8392519" cy="4615237"/>
              <a:chOff x="280521" y="1489385"/>
              <a:chExt cx="8392519" cy="4615237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5A3BD2-4C63-431F-B646-530F81750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10384" y="3479783"/>
                <a:ext cx="486" cy="262483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B9EDD4E-532C-4640-8FA0-376A4F00CD8D}"/>
                  </a:ext>
                </a:extLst>
              </p:cNvPr>
              <p:cNvGrpSpPr/>
              <p:nvPr/>
            </p:nvGrpSpPr>
            <p:grpSpPr>
              <a:xfrm>
                <a:off x="280521" y="1489385"/>
                <a:ext cx="8392519" cy="4589250"/>
                <a:chOff x="280521" y="1489385"/>
                <a:chExt cx="8392519" cy="4589250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651953D-F00A-4408-81E3-96065630BBDA}"/>
                    </a:ext>
                  </a:extLst>
                </p:cNvPr>
                <p:cNvSpPr txBox="1"/>
                <p:nvPr/>
              </p:nvSpPr>
              <p:spPr>
                <a:xfrm>
                  <a:off x="1508523" y="1535816"/>
                  <a:ext cx="968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MASTER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515965D-61EF-4B6E-91F1-6024EAF6A901}"/>
                    </a:ext>
                  </a:extLst>
                </p:cNvPr>
                <p:cNvSpPr txBox="1"/>
                <p:nvPr/>
              </p:nvSpPr>
              <p:spPr>
                <a:xfrm>
                  <a:off x="5603849" y="1489385"/>
                  <a:ext cx="11249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WORKERS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819E1FB-5E7F-4589-AD25-E04A3773675B}"/>
                    </a:ext>
                  </a:extLst>
                </p:cNvPr>
                <p:cNvSpPr txBox="1"/>
                <p:nvPr/>
              </p:nvSpPr>
              <p:spPr>
                <a:xfrm>
                  <a:off x="290480" y="356005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D19B69B-68AF-45E8-BDA1-41497299A4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2" y="4100671"/>
                  <a:ext cx="818950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E6DFF53-2C8D-45F8-A927-E5DE4BCD01DE}"/>
                    </a:ext>
                  </a:extLst>
                </p:cNvPr>
                <p:cNvSpPr txBox="1"/>
                <p:nvPr/>
              </p:nvSpPr>
              <p:spPr>
                <a:xfrm>
                  <a:off x="290480" y="41871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2</a:t>
                  </a:r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93037592-6C5B-45B1-9049-94CB6B7D6E6D}"/>
                    </a:ext>
                  </a:extLst>
                </p:cNvPr>
                <p:cNvGrpSpPr/>
                <p:nvPr/>
              </p:nvGrpSpPr>
              <p:grpSpPr>
                <a:xfrm>
                  <a:off x="892377" y="4180595"/>
                  <a:ext cx="3329430" cy="386422"/>
                  <a:chOff x="1104548" y="4204132"/>
                  <a:chExt cx="3393463" cy="386422"/>
                </a:xfrm>
              </p:grpSpPr>
              <p:pic>
                <p:nvPicPr>
                  <p:cNvPr id="23" name="Picture 22">
                    <a:extLst>
                      <a:ext uri="{FF2B5EF4-FFF2-40B4-BE49-F238E27FC236}">
                        <a16:creationId xmlns:a16="http://schemas.microsoft.com/office/drawing/2014/main" id="{BB1785F3-3CEA-4F39-A179-073AF3D7E3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4548" y="4204132"/>
                    <a:ext cx="413514" cy="386422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8ED57B3-B752-4F38-B497-748371A5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1549828" y="4209203"/>
                    <a:ext cx="29481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dirty="0"/>
                      <a:t>Load configuration (script, models...)</a:t>
                    </a:r>
                  </a:p>
                </p:txBody>
              </p: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F8163EDC-8186-4BE3-A1BB-1B1F91926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2" y="4637907"/>
                  <a:ext cx="818950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702EF56-4FC6-4C60-9493-E7204CAA1FD9}"/>
                    </a:ext>
                  </a:extLst>
                </p:cNvPr>
                <p:cNvSpPr txBox="1"/>
                <p:nvPr/>
              </p:nvSpPr>
              <p:spPr>
                <a:xfrm>
                  <a:off x="280521" y="491212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3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D41E0B5-06EF-4C3F-AAE9-981BD5EA39DE}"/>
                    </a:ext>
                  </a:extLst>
                </p:cNvPr>
                <p:cNvSpPr txBox="1"/>
                <p:nvPr/>
              </p:nvSpPr>
              <p:spPr>
                <a:xfrm>
                  <a:off x="633520" y="4654646"/>
                  <a:ext cx="368707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/>
                    <a:t>Send workers jobs to jobs queue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/>
                    <a:t>Signal that all jobs have been sent to topic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/>
                    <a:t>Process results as they come in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/>
                    <a:t>Wait for all jobs (master &amp; worker) to finish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A9C4C18-727D-4430-A9AF-8963BA345269}"/>
                    </a:ext>
                  </a:extLst>
                </p:cNvPr>
                <p:cNvSpPr txBox="1"/>
                <p:nvPr/>
              </p:nvSpPr>
              <p:spPr>
                <a:xfrm>
                  <a:off x="4424399" y="47365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3</a:t>
                  </a: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A27F7AC-8DFA-4610-A9C6-875ECC0F1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66500" y="5105851"/>
                  <a:ext cx="4143884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0CC4EC7-9CBF-44DE-9D72-B44989480B69}"/>
                    </a:ext>
                  </a:extLst>
                </p:cNvPr>
                <p:cNvSpPr txBox="1"/>
                <p:nvPr/>
              </p:nvSpPr>
              <p:spPr>
                <a:xfrm>
                  <a:off x="4796525" y="4723855"/>
                  <a:ext cx="26091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Process next job from jobs queue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CEFB6F7-92EE-40AF-8BD5-AA728E3110FD}"/>
                    </a:ext>
                  </a:extLst>
                </p:cNvPr>
                <p:cNvSpPr txBox="1"/>
                <p:nvPr/>
              </p:nvSpPr>
              <p:spPr>
                <a:xfrm>
                  <a:off x="4423908" y="517423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4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9F54B96-C6AE-4FA1-A942-3CB11F3241B7}"/>
                    </a:ext>
                  </a:extLst>
                </p:cNvPr>
                <p:cNvSpPr txBox="1"/>
                <p:nvPr/>
              </p:nvSpPr>
              <p:spPr>
                <a:xfrm>
                  <a:off x="4804359" y="5179723"/>
                  <a:ext cx="32482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Send results from the job to results queue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299D62A-2F36-4235-B6EF-3EF61076174A}"/>
                    </a:ext>
                  </a:extLst>
                </p:cNvPr>
                <p:cNvSpPr txBox="1"/>
                <p:nvPr/>
              </p:nvSpPr>
              <p:spPr>
                <a:xfrm>
                  <a:off x="4405341" y="422145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2</a:t>
                  </a:r>
                </a:p>
              </p:txBody>
            </p: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75E09F94-ADD5-4851-83E1-F1A5FD6F3913}"/>
                    </a:ext>
                  </a:extLst>
                </p:cNvPr>
                <p:cNvGrpSpPr/>
                <p:nvPr/>
              </p:nvGrpSpPr>
              <p:grpSpPr>
                <a:xfrm>
                  <a:off x="4872285" y="4202379"/>
                  <a:ext cx="3329430" cy="386422"/>
                  <a:chOff x="1104548" y="4204132"/>
                  <a:chExt cx="3393463" cy="386422"/>
                </a:xfrm>
              </p:grpSpPr>
              <p:pic>
                <p:nvPicPr>
                  <p:cNvPr id="88" name="Picture 87">
                    <a:extLst>
                      <a:ext uri="{FF2B5EF4-FFF2-40B4-BE49-F238E27FC236}">
                        <a16:creationId xmlns:a16="http://schemas.microsoft.com/office/drawing/2014/main" id="{65B3C276-CF50-4A19-972D-F6F59D1EA7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4548" y="4204132"/>
                    <a:ext cx="413514" cy="386422"/>
                  </a:xfrm>
                  <a:prstGeom prst="rect">
                    <a:avLst/>
                  </a:prstGeom>
                </p:spPr>
              </p:pic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20CC723F-2A2B-48B0-88C2-80F03E5E927B}"/>
                      </a:ext>
                    </a:extLst>
                  </p:cNvPr>
                  <p:cNvSpPr txBox="1"/>
                  <p:nvPr/>
                </p:nvSpPr>
                <p:spPr>
                  <a:xfrm>
                    <a:off x="1549828" y="4209203"/>
                    <a:ext cx="29481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dirty="0"/>
                      <a:t>Load configuration (script, models...)</a:t>
                    </a:r>
                  </a:p>
                </p:txBody>
              </p:sp>
            </p:grp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4EDA0C1-9C5D-4645-8DFE-3B968048F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2004" y="5608753"/>
                  <a:ext cx="8198380" cy="509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3241F7E-769F-4A0A-BB7C-8E577776CF24}"/>
                    </a:ext>
                  </a:extLst>
                </p:cNvPr>
                <p:cNvSpPr txBox="1"/>
                <p:nvPr/>
              </p:nvSpPr>
              <p:spPr>
                <a:xfrm>
                  <a:off x="4804359" y="5695280"/>
                  <a:ext cx="38686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Send number of jobs processed and profiling info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67FCCE2-85B6-496F-9088-ECAE08B2098A}"/>
                    </a:ext>
                  </a:extLst>
                </p:cNvPr>
                <p:cNvSpPr txBox="1"/>
                <p:nvPr/>
              </p:nvSpPr>
              <p:spPr>
                <a:xfrm>
                  <a:off x="4416369" y="5709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5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A64BFE4-CC94-4854-B857-8520D2EBA441}"/>
                    </a:ext>
                  </a:extLst>
                </p:cNvPr>
                <p:cNvSpPr txBox="1"/>
                <p:nvPr/>
              </p:nvSpPr>
              <p:spPr>
                <a:xfrm>
                  <a:off x="633520" y="5734884"/>
                  <a:ext cx="3263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Execute </a:t>
                  </a:r>
                  <a:r>
                    <a:rPr lang="en-GB" sz="1400" i="1" dirty="0"/>
                    <a:t>post</a:t>
                  </a:r>
                  <a:r>
                    <a:rPr lang="en-GB" sz="1400" dirty="0"/>
                    <a:t> block, report results etc.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264A04-1EB9-4AD7-8F71-3D596CFE670D}"/>
                    </a:ext>
                  </a:extLst>
                </p:cNvPr>
                <p:cNvSpPr txBox="1"/>
                <p:nvPr/>
              </p:nvSpPr>
              <p:spPr>
                <a:xfrm>
                  <a:off x="315913" y="568346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4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E27567E-0BA4-47F9-BF17-ECC6B4D27FDB}"/>
                    </a:ext>
                  </a:extLst>
                </p:cNvPr>
                <p:cNvSpPr txBox="1"/>
                <p:nvPr/>
              </p:nvSpPr>
              <p:spPr>
                <a:xfrm>
                  <a:off x="628853" y="3499700"/>
                  <a:ext cx="354802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/>
                    <a:t>Listen for workers on registration queue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sz="1400" dirty="0"/>
                    <a:t>Send configuration to workers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30B5FA6-5D86-4FFA-B36C-EDE34D29E32C}"/>
                    </a:ext>
                  </a:extLst>
                </p:cNvPr>
                <p:cNvSpPr txBox="1"/>
                <p:nvPr/>
              </p:nvSpPr>
              <p:spPr>
                <a:xfrm>
                  <a:off x="4946786" y="3631688"/>
                  <a:ext cx="3370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Signal presence to registration queue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0319E98-60A2-4408-85AA-E0C149F9515D}"/>
                    </a:ext>
                  </a:extLst>
                </p:cNvPr>
                <p:cNvSpPr txBox="1"/>
                <p:nvPr/>
              </p:nvSpPr>
              <p:spPr>
                <a:xfrm>
                  <a:off x="4427921" y="36463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4682B704-61AD-43D1-B8E8-226566D59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2" y="3499700"/>
                  <a:ext cx="818950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9FC6DABD-17B8-47DC-8501-2BF05D561D06}"/>
                    </a:ext>
                  </a:extLst>
                </p:cNvPr>
                <p:cNvGrpSpPr/>
                <p:nvPr/>
              </p:nvGrpSpPr>
              <p:grpSpPr>
                <a:xfrm>
                  <a:off x="867983" y="1856399"/>
                  <a:ext cx="2494376" cy="1553814"/>
                  <a:chOff x="867983" y="1856399"/>
                  <a:chExt cx="2494376" cy="1553814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D0693C4C-2CBD-43C5-8B4B-DF139EA240A0}"/>
                      </a:ext>
                    </a:extLst>
                  </p:cNvPr>
                  <p:cNvSpPr/>
                  <p:nvPr/>
                </p:nvSpPr>
                <p:spPr>
                  <a:xfrm>
                    <a:off x="867983" y="2084649"/>
                    <a:ext cx="2494376" cy="132556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GB" sz="1400" dirty="0">
                        <a:solidFill>
                          <a:schemeClr val="tx1"/>
                        </a:solidFill>
                      </a:rPr>
                      <a:t>Base path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GB" sz="1400" dirty="0">
                        <a:solidFill>
                          <a:schemeClr val="tx1"/>
                        </a:solidFill>
                      </a:rPr>
                      <a:t>EVL script path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GB" sz="1400" dirty="0">
                        <a:solidFill>
                          <a:schemeClr val="tx1"/>
                        </a:solidFill>
                      </a:rPr>
                      <a:t>Models and their properties (paths, flags etc.)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GB" sz="1400" dirty="0">
                        <a:solidFill>
                          <a:schemeClr val="tx1"/>
                        </a:solidFill>
                      </a:rPr>
                      <a:t>Script parameters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GB" sz="1400" dirty="0">
                        <a:solidFill>
                          <a:schemeClr val="tx1"/>
                        </a:solidFill>
                      </a:rPr>
                      <a:t>Output file path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7459D95-41FB-4E92-85FE-EB1431C22C9B}"/>
                      </a:ext>
                    </a:extLst>
                  </p:cNvPr>
                  <p:cNvSpPr txBox="1"/>
                  <p:nvPr/>
                </p:nvSpPr>
                <p:spPr>
                  <a:xfrm>
                    <a:off x="1095232" y="1856399"/>
                    <a:ext cx="180658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200" dirty="0">
                        <a:solidFill>
                          <a:srgbClr val="C00000"/>
                        </a:solidFill>
                      </a:rPr>
                      <a:t>Command-line arguments</a:t>
                    </a: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1AA82EEE-D77D-4CFC-9C16-D3E9A6ACCC05}"/>
                    </a:ext>
                  </a:extLst>
                </p:cNvPr>
                <p:cNvGrpSpPr/>
                <p:nvPr/>
              </p:nvGrpSpPr>
              <p:grpSpPr>
                <a:xfrm>
                  <a:off x="5309163" y="1905952"/>
                  <a:ext cx="1806585" cy="1063551"/>
                  <a:chOff x="5835406" y="2057123"/>
                  <a:chExt cx="1806585" cy="1063551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EF4BBE9E-1A6F-443A-8BCD-835B5A4412E8}"/>
                      </a:ext>
                    </a:extLst>
                  </p:cNvPr>
                  <p:cNvSpPr/>
                  <p:nvPr/>
                </p:nvSpPr>
                <p:spPr>
                  <a:xfrm>
                    <a:off x="6038574" y="2294234"/>
                    <a:ext cx="1380397" cy="82644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GB" sz="1400" dirty="0">
                        <a:solidFill>
                          <a:schemeClr val="tx1"/>
                        </a:solidFill>
                      </a:rPr>
                      <a:t>Base path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GB" sz="1400" dirty="0">
                        <a:solidFill>
                          <a:schemeClr val="tx1"/>
                        </a:solidFill>
                      </a:rPr>
                      <a:t>Broker URL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GB" sz="1400" dirty="0">
                        <a:solidFill>
                          <a:schemeClr val="tx1"/>
                        </a:solidFill>
                      </a:rPr>
                      <a:t>Session ID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11F42BD1-D255-4E04-B772-8BD8AAA4B0AD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406" y="2057123"/>
                    <a:ext cx="180658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200" dirty="0">
                        <a:solidFill>
                          <a:srgbClr val="C00000"/>
                        </a:solidFill>
                      </a:rPr>
                      <a:t>Command-line arguments</a:t>
                    </a:r>
                  </a:p>
                </p:txBody>
              </p:sp>
            </p:grpSp>
          </p:grpSp>
        </p:grp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4027F-3231-4165-90B9-ECC99317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64219-89B7-4B4A-9F00-3F7E617B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278BF-E5AF-44EF-8577-DE47C52A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99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0559-DBE3-45F1-AE60-ADE9CDE1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Single-threaded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234D-65D0-4843-8CA8-7D05F1334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Simulink driver is not thread-safe</a:t>
            </a:r>
          </a:p>
          <a:p>
            <a:pPr lvl="1"/>
            <a:r>
              <a:rPr lang="en-GB" dirty="0"/>
              <a:t>Cannot use parallel EVL</a:t>
            </a:r>
          </a:p>
          <a:p>
            <a:r>
              <a:rPr lang="en-GB" dirty="0"/>
              <a:t>Distributed EVL with </a:t>
            </a:r>
            <a:r>
              <a:rPr lang="en-GB" dirty="0" err="1"/>
              <a:t>localParallelism</a:t>
            </a:r>
            <a:r>
              <a:rPr lang="en-GB" dirty="0"/>
              <a:t> = 1 can help!</a:t>
            </a:r>
          </a:p>
          <a:p>
            <a:pPr lvl="1"/>
            <a:r>
              <a:rPr lang="en-GB" dirty="0"/>
              <a:t>Each worker executes part of the script, so in theory should be faster</a:t>
            </a:r>
          </a:p>
          <a:p>
            <a:r>
              <a:rPr lang="en-GB" dirty="0"/>
              <a:t>Tried this with 15 workers (i5-8500 lap PCs only)</a:t>
            </a:r>
          </a:p>
          <a:p>
            <a:r>
              <a:rPr lang="en-GB" dirty="0"/>
              <a:t>Speedup was only 2.355</a:t>
            </a:r>
          </a:p>
          <a:p>
            <a:pPr lvl="1"/>
            <a:r>
              <a:rPr lang="en-GB" i="1" dirty="0"/>
              <a:t>pre</a:t>
            </a:r>
            <a:r>
              <a:rPr lang="en-GB" dirty="0"/>
              <a:t> block took up a lot of time</a:t>
            </a:r>
          </a:p>
          <a:p>
            <a:pPr lvl="1"/>
            <a:r>
              <a:rPr lang="en-GB" dirty="0"/>
              <a:t>Model access dominates execution time</a:t>
            </a:r>
          </a:p>
          <a:p>
            <a:pPr lvl="1"/>
            <a:r>
              <a:rPr lang="en-GB" dirty="0"/>
              <a:t>Random distribution of jobs minimises data locality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AE6E8-B7F5-4DC4-B5C4-290BD7DA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5D22-187B-44FB-8D6D-DC6F4AAA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49C03-009A-453D-83BA-C50B0DBC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506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A716-AA2E-40D7-BFD7-69A57BF1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performance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E98E-0B38-4205-92CA-3DA725533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MDE community focuses extensively on:</a:t>
            </a:r>
          </a:p>
          <a:p>
            <a:pPr lvl="1"/>
            <a:r>
              <a:rPr lang="en-GB" dirty="0"/>
              <a:t>Model-to-Model transformations</a:t>
            </a:r>
          </a:p>
          <a:p>
            <a:pPr lvl="1"/>
            <a:r>
              <a:rPr lang="en-GB" dirty="0"/>
              <a:t>Incrementality</a:t>
            </a:r>
          </a:p>
          <a:p>
            <a:pPr lvl="1"/>
            <a:r>
              <a:rPr lang="en-GB" dirty="0"/>
              <a:t>Laziness</a:t>
            </a:r>
          </a:p>
          <a:p>
            <a:r>
              <a:rPr lang="en-GB" dirty="0"/>
              <a:t>Incrementality and laziness </a:t>
            </a:r>
            <a:r>
              <a:rPr lang="en-GB" i="1" dirty="0"/>
              <a:t>avoid</a:t>
            </a:r>
            <a:r>
              <a:rPr lang="en-GB" dirty="0"/>
              <a:t> unnecessary work</a:t>
            </a:r>
          </a:p>
          <a:p>
            <a:pPr lvl="1"/>
            <a:r>
              <a:rPr lang="en-GB" dirty="0"/>
              <a:t>Incremental suitable for large models where only small changes are made to the program and/or model</a:t>
            </a:r>
          </a:p>
          <a:p>
            <a:pPr lvl="1"/>
            <a:r>
              <a:rPr lang="en-GB" dirty="0"/>
              <a:t>Requires delta caching – overhead which reduces regular performance</a:t>
            </a:r>
          </a:p>
          <a:p>
            <a:pPr lvl="1"/>
            <a:r>
              <a:rPr lang="en-GB" dirty="0"/>
              <a:t>Does not improve performance when work cannot be avoided</a:t>
            </a:r>
          </a:p>
          <a:p>
            <a:pPr lvl="2"/>
            <a:r>
              <a:rPr lang="en-GB" dirty="0"/>
              <a:t>e.g. absence of cache, no unnecessary code, large changes in model / program, first invocation…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6B62-14E6-4A24-A3C6-7843C95B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A017B-E9F1-4733-A14E-CE537E7E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C7976-BAEE-4A45-90EE-94A40C59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4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7469-905F-4502-B88D-5EA604B8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Epsilon Validation Language (EVL)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A6C3-3455-4C7B-8FD0-735433FB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on top of Epsilon Object Language (EOL)</a:t>
            </a:r>
          </a:p>
          <a:p>
            <a:pPr lvl="1"/>
            <a:r>
              <a:rPr lang="en-GB" dirty="0"/>
              <a:t>Powerful imperative programming constructs</a:t>
            </a:r>
          </a:p>
          <a:p>
            <a:pPr lvl="1"/>
            <a:r>
              <a:rPr lang="en-GB" dirty="0"/>
              <a:t>Independent of underlying modelling technology</a:t>
            </a:r>
          </a:p>
          <a:p>
            <a:r>
              <a:rPr lang="en-GB" dirty="0"/>
              <a:t>A superset of Object Constraint Language (OCL)</a:t>
            </a:r>
          </a:p>
          <a:p>
            <a:pPr lvl="1"/>
            <a:r>
              <a:rPr lang="en-GB" dirty="0"/>
              <a:t>Invariants may have dependencies on other invariants</a:t>
            </a:r>
          </a:p>
          <a:p>
            <a:pPr lvl="1"/>
            <a:r>
              <a:rPr lang="en-GB" sz="2200" dirty="0">
                <a:latin typeface="Consolas" panose="020B0609020204030204" pitchFamily="49" charset="0"/>
              </a:rPr>
              <a:t>pre</a:t>
            </a:r>
            <a:r>
              <a:rPr lang="en-GB" dirty="0"/>
              <a:t> and </a:t>
            </a:r>
            <a:r>
              <a:rPr lang="en-GB" sz="2200" dirty="0">
                <a:latin typeface="Consolas" panose="020B0609020204030204" pitchFamily="49" charset="0"/>
              </a:rPr>
              <a:t>post</a:t>
            </a:r>
            <a:r>
              <a:rPr lang="en-GB" dirty="0"/>
              <a:t> blocks</a:t>
            </a:r>
          </a:p>
          <a:p>
            <a:pPr lvl="1"/>
            <a:r>
              <a:rPr lang="en-GB" dirty="0"/>
              <a:t>Global variables</a:t>
            </a:r>
          </a:p>
          <a:p>
            <a:pPr lvl="1"/>
            <a:r>
              <a:rPr lang="en-GB" dirty="0"/>
              <a:t>Cached operations</a:t>
            </a:r>
          </a:p>
          <a:p>
            <a:pPr lvl="1"/>
            <a:r>
              <a:rPr lang="en-GB" dirty="0"/>
              <a:t>Fixes may be specified for unsatisfied invariants</a:t>
            </a:r>
          </a:p>
          <a:p>
            <a:pPr lvl="1"/>
            <a:r>
              <a:rPr lang="en-GB" dirty="0"/>
              <a:t>...and more</a:t>
            </a:r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0C477-B01A-4E02-A7CC-2B58CF91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3F488-864F-4B32-8F70-E90815C9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83E9B-BC5C-47C4-80E2-83358BF9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3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934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8059-F20F-4AAB-B7A7-5E47F902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BEA7-730F-40C8-8C77-5F401F93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Dependencies are uncommon</a:t>
            </a:r>
          </a:p>
          <a:p>
            <a:r>
              <a:rPr lang="en-GB" dirty="0"/>
              <a:t>Inefficient to add and look up constraint-element pair every time a constraint is checked</a:t>
            </a:r>
          </a:p>
          <a:p>
            <a:r>
              <a:rPr lang="en-GB" dirty="0"/>
              <a:t>Solution: a proxy</a:t>
            </a:r>
          </a:p>
          <a:p>
            <a:pPr lvl="1"/>
            <a:r>
              <a:rPr lang="en-GB" dirty="0"/>
              <a:t>Check if constraint is a known dependency target</a:t>
            </a:r>
          </a:p>
          <a:p>
            <a:pPr lvl="1"/>
            <a:r>
              <a:rPr lang="en-GB" dirty="0"/>
              <a:t>If so, check the constraint trace for the specific constraint-element pair, and add the result if not present</a:t>
            </a:r>
          </a:p>
          <a:p>
            <a:pPr lvl="1"/>
            <a:r>
              <a:rPr lang="en-GB" dirty="0"/>
              <a:t>Otherwise proceed as usual with the check</a:t>
            </a:r>
          </a:p>
          <a:p>
            <a:r>
              <a:rPr lang="en-GB" dirty="0"/>
              <a:t>Result: a dependency will be evaluated only twice at most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43F6D-23A1-4747-B432-DD4F37BB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4D9DB-9DFB-43A0-AD9F-25DF453B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DBE0C-3567-44E7-9983-EF8CEB12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30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294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C925-1E9B-41CA-9AE2-E9341B1B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Constraint.check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39816C-5770-47C2-A582-9839F9D4D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285" y="1847850"/>
            <a:ext cx="11197244" cy="4165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AB402-D2C3-47B5-A004-1C6FFAB5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0527-3FD8-4F07-BB17-D9082995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5E3A-3108-48FD-AF68-B2F209BB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427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E580-7E6E-454F-B54B-07A16E13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err="1"/>
              <a:t>SatisfiesOperation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E9599-5096-4C05-8244-84C06073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325563"/>
            <a:ext cx="9500430" cy="532951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ED9B7-55FB-4860-8652-A51A6A01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3207-ADA3-425F-8C2E-6BDF0A80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5A590-6725-4A94-A44C-AE1FB1CF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02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3B14789-FCC0-43EF-B963-CF23145B7BB4}"/>
              </a:ext>
            </a:extLst>
          </p:cNvPr>
          <p:cNvGrpSpPr/>
          <p:nvPr/>
        </p:nvGrpSpPr>
        <p:grpSpPr>
          <a:xfrm>
            <a:off x="3148081" y="4703482"/>
            <a:ext cx="2873122" cy="1755142"/>
            <a:chOff x="3803206" y="2517139"/>
            <a:chExt cx="2631600" cy="1485166"/>
          </a:xfrm>
        </p:grpSpPr>
        <p:sp>
          <p:nvSpPr>
            <p:cNvPr id="3" name="CDO">
              <a:extLst>
                <a:ext uri="{FF2B5EF4-FFF2-40B4-BE49-F238E27FC236}">
                  <a16:creationId xmlns:a16="http://schemas.microsoft.com/office/drawing/2014/main" id="{DECA07F4-DF10-40BF-8C1A-5D31565E47C3}"/>
                </a:ext>
              </a:extLst>
            </p:cNvPr>
            <p:cNvSpPr/>
            <p:nvPr/>
          </p:nvSpPr>
          <p:spPr>
            <a:xfrm>
              <a:off x="3803206" y="2930544"/>
              <a:ext cx="2631600" cy="10717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DOtext">
              <a:extLst>
                <a:ext uri="{FF2B5EF4-FFF2-40B4-BE49-F238E27FC236}">
                  <a16:creationId xmlns:a16="http://schemas.microsoft.com/office/drawing/2014/main" id="{23D9A0F4-B3E6-4409-8A66-E465F03D41AD}"/>
                </a:ext>
              </a:extLst>
            </p:cNvPr>
            <p:cNvSpPr txBox="1"/>
            <p:nvPr/>
          </p:nvSpPr>
          <p:spPr>
            <a:xfrm>
              <a:off x="3803206" y="2517139"/>
              <a:ext cx="2546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Constraints depended on</a:t>
              </a:r>
            </a:p>
          </p:txBody>
        </p:sp>
      </p:grpSp>
      <p:sp>
        <p:nvSpPr>
          <p:cNvPr id="18" name="A2">
            <a:extLst>
              <a:ext uri="{FF2B5EF4-FFF2-40B4-BE49-F238E27FC236}">
                <a16:creationId xmlns:a16="http://schemas.microsoft.com/office/drawing/2014/main" id="{C118249E-8F6B-42D4-8D22-CE55B5DE56F0}"/>
              </a:ext>
            </a:extLst>
          </p:cNvPr>
          <p:cNvSpPr/>
          <p:nvPr/>
        </p:nvSpPr>
        <p:spPr>
          <a:xfrm>
            <a:off x="3138863" y="3433102"/>
            <a:ext cx="1588930" cy="4595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hashHashCode</a:t>
            </a:r>
            <a:endParaRPr lang="en-GB" dirty="0"/>
          </a:p>
        </p:txBody>
      </p:sp>
      <p:sp>
        <p:nvSpPr>
          <p:cNvPr id="67" name="CB">
            <a:extLst>
              <a:ext uri="{FF2B5EF4-FFF2-40B4-BE49-F238E27FC236}">
                <a16:creationId xmlns:a16="http://schemas.microsoft.com/office/drawing/2014/main" id="{52CD9CD2-F13E-428E-9B18-429AE107CA89}"/>
              </a:ext>
            </a:extLst>
          </p:cNvPr>
          <p:cNvSpPr/>
          <p:nvPr/>
        </p:nvSpPr>
        <p:spPr>
          <a:xfrm>
            <a:off x="3138863" y="3427278"/>
            <a:ext cx="1588930" cy="4595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hasHashCode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7EB-F384-4073-9B3F-DCBF3203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Constraint Dependencies</a:t>
            </a:r>
          </a:p>
        </p:txBody>
      </p:sp>
      <p:sp>
        <p:nvSpPr>
          <p:cNvPr id="7" name="CTtext">
            <a:extLst>
              <a:ext uri="{FF2B5EF4-FFF2-40B4-BE49-F238E27FC236}">
                <a16:creationId xmlns:a16="http://schemas.microsoft.com/office/drawing/2014/main" id="{3B41A0E4-1128-427A-BB31-D1C6C7A2353C}"/>
              </a:ext>
            </a:extLst>
          </p:cNvPr>
          <p:cNvSpPr txBox="1"/>
          <p:nvPr/>
        </p:nvSpPr>
        <p:spPr>
          <a:xfrm>
            <a:off x="4829249" y="1720281"/>
            <a:ext cx="18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Checked Elements</a:t>
            </a:r>
          </a:p>
        </p:txBody>
      </p:sp>
      <p:sp>
        <p:nvSpPr>
          <p:cNvPr id="9" name="Act">
            <a:extLst>
              <a:ext uri="{FF2B5EF4-FFF2-40B4-BE49-F238E27FC236}">
                <a16:creationId xmlns:a16="http://schemas.microsoft.com/office/drawing/2014/main" id="{7352A0BB-82AA-42FB-8B5E-698756DF1FC3}"/>
              </a:ext>
            </a:extLst>
          </p:cNvPr>
          <p:cNvSpPr/>
          <p:nvPr/>
        </p:nvSpPr>
        <p:spPr>
          <a:xfrm>
            <a:off x="5303480" y="2189429"/>
            <a:ext cx="1255804" cy="111815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1">
            <a:extLst>
              <a:ext uri="{FF2B5EF4-FFF2-40B4-BE49-F238E27FC236}">
                <a16:creationId xmlns:a16="http://schemas.microsoft.com/office/drawing/2014/main" id="{3E5830B0-B75D-4709-9C62-C64458B26053}"/>
              </a:ext>
            </a:extLst>
          </p:cNvPr>
          <p:cNvSpPr/>
          <p:nvPr/>
        </p:nvSpPr>
        <p:spPr>
          <a:xfrm>
            <a:off x="3138863" y="2735317"/>
            <a:ext cx="1588930" cy="4595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Constraint_A</a:t>
            </a:r>
            <a:endParaRPr lang="en-GB" dirty="0"/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A33E0C87-2AC3-4840-8EB1-1BF372A584D7}"/>
              </a:ext>
            </a:extLst>
          </p:cNvPr>
          <p:cNvSpPr/>
          <p:nvPr/>
        </p:nvSpPr>
        <p:spPr>
          <a:xfrm>
            <a:off x="300582" y="3003474"/>
            <a:ext cx="1994274" cy="54196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ClassDeclaration</a:t>
            </a:r>
            <a:endParaRPr lang="en-GB" dirty="0"/>
          </a:p>
        </p:txBody>
      </p:sp>
      <p:cxnSp>
        <p:nvCxnSpPr>
          <p:cNvPr id="17" name="C2A">
            <a:extLst>
              <a:ext uri="{FF2B5EF4-FFF2-40B4-BE49-F238E27FC236}">
                <a16:creationId xmlns:a16="http://schemas.microsoft.com/office/drawing/2014/main" id="{AA27F784-7492-43CB-BD99-3DCF8917A768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294856" y="2965115"/>
            <a:ext cx="844007" cy="30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2B">
            <a:extLst>
              <a:ext uri="{FF2B5EF4-FFF2-40B4-BE49-F238E27FC236}">
                <a16:creationId xmlns:a16="http://schemas.microsoft.com/office/drawing/2014/main" id="{702268F9-5C71-4B77-A302-3169C82BFDC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294856" y="3274458"/>
            <a:ext cx="844007" cy="38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">
            <a:extLst>
              <a:ext uri="{FF2B5EF4-FFF2-40B4-BE49-F238E27FC236}">
                <a16:creationId xmlns:a16="http://schemas.microsoft.com/office/drawing/2014/main" id="{8E0A2BAE-C5A9-4837-BEA7-689D4F3B8D2A}"/>
              </a:ext>
            </a:extLst>
          </p:cNvPr>
          <p:cNvSpPr/>
          <p:nvPr/>
        </p:nvSpPr>
        <p:spPr>
          <a:xfrm>
            <a:off x="3148081" y="2729528"/>
            <a:ext cx="1588930" cy="4595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hasEquals</a:t>
            </a:r>
            <a:endParaRPr lang="en-GB" dirty="0"/>
          </a:p>
        </p:txBody>
      </p:sp>
      <p:cxnSp>
        <p:nvCxnSpPr>
          <p:cNvPr id="25" name="CA2logic">
            <a:extLst>
              <a:ext uri="{FF2B5EF4-FFF2-40B4-BE49-F238E27FC236}">
                <a16:creationId xmlns:a16="http://schemas.microsoft.com/office/drawing/2014/main" id="{2211C38D-C8A4-450E-AFD5-39CD1AFBEC82}"/>
              </a:ext>
            </a:extLst>
          </p:cNvPr>
          <p:cNvCxnSpPr>
            <a:cxnSpLocks/>
            <a:stCxn id="15" idx="3"/>
            <a:endCxn id="9" idx="2"/>
          </p:cNvCxnSpPr>
          <p:nvPr/>
        </p:nvCxnSpPr>
        <p:spPr>
          <a:xfrm flipV="1">
            <a:off x="4727793" y="2748505"/>
            <a:ext cx="575687" cy="21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logic">
            <a:extLst>
              <a:ext uri="{FF2B5EF4-FFF2-40B4-BE49-F238E27FC236}">
                <a16:creationId xmlns:a16="http://schemas.microsoft.com/office/drawing/2014/main" id="{3A239369-8B5B-457B-A930-2A14F95B7035}"/>
              </a:ext>
            </a:extLst>
          </p:cNvPr>
          <p:cNvSpPr/>
          <p:nvPr/>
        </p:nvSpPr>
        <p:spPr>
          <a:xfrm>
            <a:off x="7454874" y="2089613"/>
            <a:ext cx="983105" cy="1014962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CB2logic">
            <a:extLst>
              <a:ext uri="{FF2B5EF4-FFF2-40B4-BE49-F238E27FC236}">
                <a16:creationId xmlns:a16="http://schemas.microsoft.com/office/drawing/2014/main" id="{08E09F8C-C768-4B2F-9C72-EF7FF564EA5A}"/>
              </a:ext>
            </a:extLst>
          </p:cNvPr>
          <p:cNvCxnSpPr>
            <a:cxnSpLocks/>
            <a:stCxn id="18" idx="3"/>
            <a:endCxn id="40" idx="2"/>
          </p:cNvCxnSpPr>
          <p:nvPr/>
        </p:nvCxnSpPr>
        <p:spPr>
          <a:xfrm>
            <a:off x="4727793" y="3662900"/>
            <a:ext cx="634399" cy="44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Blogic">
            <a:extLst>
              <a:ext uri="{FF2B5EF4-FFF2-40B4-BE49-F238E27FC236}">
                <a16:creationId xmlns:a16="http://schemas.microsoft.com/office/drawing/2014/main" id="{E53927CB-F6C3-48A1-B1DC-1E302575062B}"/>
              </a:ext>
            </a:extLst>
          </p:cNvPr>
          <p:cNvSpPr/>
          <p:nvPr/>
        </p:nvSpPr>
        <p:spPr>
          <a:xfrm>
            <a:off x="7509739" y="3678988"/>
            <a:ext cx="928240" cy="1014962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Bct">
            <a:extLst>
              <a:ext uri="{FF2B5EF4-FFF2-40B4-BE49-F238E27FC236}">
                <a16:creationId xmlns:a16="http://schemas.microsoft.com/office/drawing/2014/main" id="{3F498601-0403-4A50-94DF-646C50AF3B58}"/>
              </a:ext>
            </a:extLst>
          </p:cNvPr>
          <p:cNvSpPr/>
          <p:nvPr/>
        </p:nvSpPr>
        <p:spPr>
          <a:xfrm>
            <a:off x="5362192" y="3521648"/>
            <a:ext cx="1272371" cy="118183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logicText">
            <a:extLst>
              <a:ext uri="{FF2B5EF4-FFF2-40B4-BE49-F238E27FC236}">
                <a16:creationId xmlns:a16="http://schemas.microsoft.com/office/drawing/2014/main" id="{9FCFA79B-52D2-415B-A784-63425C5DC95F}"/>
              </a:ext>
            </a:extLst>
          </p:cNvPr>
          <p:cNvSpPr txBox="1"/>
          <p:nvPr/>
        </p:nvSpPr>
        <p:spPr>
          <a:xfrm>
            <a:off x="7176661" y="1720281"/>
            <a:ext cx="16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Validation Logic</a:t>
            </a:r>
          </a:p>
        </p:txBody>
      </p:sp>
      <p:sp>
        <p:nvSpPr>
          <p:cNvPr id="42" name="Auc">
            <a:extLst>
              <a:ext uri="{FF2B5EF4-FFF2-40B4-BE49-F238E27FC236}">
                <a16:creationId xmlns:a16="http://schemas.microsoft.com/office/drawing/2014/main" id="{A28874F6-38E2-4BD9-8A0D-A9CE819B2561}"/>
              </a:ext>
            </a:extLst>
          </p:cNvPr>
          <p:cNvSpPr/>
          <p:nvPr/>
        </p:nvSpPr>
        <p:spPr>
          <a:xfrm>
            <a:off x="9579737" y="2020354"/>
            <a:ext cx="1178515" cy="11936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UCtext">
            <a:extLst>
              <a:ext uri="{FF2B5EF4-FFF2-40B4-BE49-F238E27FC236}">
                <a16:creationId xmlns:a16="http://schemas.microsoft.com/office/drawing/2014/main" id="{31A688D7-94E6-483F-A4CC-7C32F36EE809}"/>
              </a:ext>
            </a:extLst>
          </p:cNvPr>
          <p:cNvSpPr txBox="1"/>
          <p:nvPr/>
        </p:nvSpPr>
        <p:spPr>
          <a:xfrm>
            <a:off x="9559758" y="1342771"/>
            <a:ext cx="160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Unsatisfied Constraints</a:t>
            </a:r>
          </a:p>
        </p:txBody>
      </p:sp>
      <p:sp>
        <p:nvSpPr>
          <p:cNvPr id="44" name="Buc">
            <a:extLst>
              <a:ext uri="{FF2B5EF4-FFF2-40B4-BE49-F238E27FC236}">
                <a16:creationId xmlns:a16="http://schemas.microsoft.com/office/drawing/2014/main" id="{31D9E92A-59D7-48EC-8861-091BCB1DAE82}"/>
              </a:ext>
            </a:extLst>
          </p:cNvPr>
          <p:cNvSpPr/>
          <p:nvPr/>
        </p:nvSpPr>
        <p:spPr>
          <a:xfrm>
            <a:off x="9617480" y="3708569"/>
            <a:ext cx="1178515" cy="11936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7" name="Alogic2CT">
            <a:extLst>
              <a:ext uri="{FF2B5EF4-FFF2-40B4-BE49-F238E27FC236}">
                <a16:creationId xmlns:a16="http://schemas.microsoft.com/office/drawing/2014/main" id="{A94B42F5-A191-4ECD-AE3E-745D96405016}"/>
              </a:ext>
            </a:extLst>
          </p:cNvPr>
          <p:cNvCxnSpPr>
            <a:cxnSpLocks/>
            <a:stCxn id="26" idx="3"/>
            <a:endCxn id="42" idx="2"/>
          </p:cNvCxnSpPr>
          <p:nvPr/>
        </p:nvCxnSpPr>
        <p:spPr>
          <a:xfrm>
            <a:off x="8437979" y="2597094"/>
            <a:ext cx="1141758" cy="2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Blogic2CT">
            <a:extLst>
              <a:ext uri="{FF2B5EF4-FFF2-40B4-BE49-F238E27FC236}">
                <a16:creationId xmlns:a16="http://schemas.microsoft.com/office/drawing/2014/main" id="{A3880C77-DB7F-48C5-9AF7-6B2392CCB858}"/>
              </a:ext>
            </a:extLst>
          </p:cNvPr>
          <p:cNvCxnSpPr>
            <a:cxnSpLocks/>
            <a:stCxn id="28" idx="3"/>
            <a:endCxn id="44" idx="2"/>
          </p:cNvCxnSpPr>
          <p:nvPr/>
        </p:nvCxnSpPr>
        <p:spPr>
          <a:xfrm>
            <a:off x="8437979" y="4186469"/>
            <a:ext cx="1179501" cy="11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Bct2Buc">
            <a:extLst>
              <a:ext uri="{FF2B5EF4-FFF2-40B4-BE49-F238E27FC236}">
                <a16:creationId xmlns:a16="http://schemas.microsoft.com/office/drawing/2014/main" id="{FA49B8E8-DFC7-44EF-87A6-DED9B3A1B8A0}"/>
              </a:ext>
            </a:extLst>
          </p:cNvPr>
          <p:cNvCxnSpPr>
            <a:cxnSpLocks/>
            <a:stCxn id="40" idx="6"/>
            <a:endCxn id="28" idx="1"/>
          </p:cNvCxnSpPr>
          <p:nvPr/>
        </p:nvCxnSpPr>
        <p:spPr>
          <a:xfrm>
            <a:off x="6634563" y="4112565"/>
            <a:ext cx="875176" cy="7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Act2Auc">
            <a:extLst>
              <a:ext uri="{FF2B5EF4-FFF2-40B4-BE49-F238E27FC236}">
                <a16:creationId xmlns:a16="http://schemas.microsoft.com/office/drawing/2014/main" id="{921F5721-68B7-4205-AB88-62B9333B605E}"/>
              </a:ext>
            </a:extLst>
          </p:cNvPr>
          <p:cNvCxnSpPr>
            <a:cxnSpLocks/>
            <a:stCxn id="9" idx="6"/>
            <a:endCxn id="26" idx="1"/>
          </p:cNvCxnSpPr>
          <p:nvPr/>
        </p:nvCxnSpPr>
        <p:spPr>
          <a:xfrm flipV="1">
            <a:off x="6559284" y="2597094"/>
            <a:ext cx="895590" cy="15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ement1">
            <a:extLst>
              <a:ext uri="{FF2B5EF4-FFF2-40B4-BE49-F238E27FC236}">
                <a16:creationId xmlns:a16="http://schemas.microsoft.com/office/drawing/2014/main" id="{0D68B952-AD43-4866-AD97-5403461D1522}"/>
              </a:ext>
            </a:extLst>
          </p:cNvPr>
          <p:cNvSpPr/>
          <p:nvPr/>
        </p:nvSpPr>
        <p:spPr>
          <a:xfrm>
            <a:off x="1471116" y="4112565"/>
            <a:ext cx="496135" cy="3861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4" name="Element1">
            <a:extLst>
              <a:ext uri="{FF2B5EF4-FFF2-40B4-BE49-F238E27FC236}">
                <a16:creationId xmlns:a16="http://schemas.microsoft.com/office/drawing/2014/main" id="{37276F4D-FB47-4699-9C11-B515D097E56E}"/>
              </a:ext>
            </a:extLst>
          </p:cNvPr>
          <p:cNvSpPr/>
          <p:nvPr/>
        </p:nvSpPr>
        <p:spPr>
          <a:xfrm>
            <a:off x="5571800" y="3603247"/>
            <a:ext cx="496135" cy="3861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5" name="Element2">
            <a:extLst>
              <a:ext uri="{FF2B5EF4-FFF2-40B4-BE49-F238E27FC236}">
                <a16:creationId xmlns:a16="http://schemas.microsoft.com/office/drawing/2014/main" id="{9604C355-BAA9-4FF8-A1D4-0D4B03E35932}"/>
              </a:ext>
            </a:extLst>
          </p:cNvPr>
          <p:cNvSpPr/>
          <p:nvPr/>
        </p:nvSpPr>
        <p:spPr>
          <a:xfrm>
            <a:off x="5794297" y="4067321"/>
            <a:ext cx="496135" cy="3861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B327D-2914-48F1-A51F-24B41718264E}"/>
              </a:ext>
            </a:extLst>
          </p:cNvPr>
          <p:cNvSpPr txBox="1"/>
          <p:nvPr/>
        </p:nvSpPr>
        <p:spPr>
          <a:xfrm>
            <a:off x="7761383" y="18508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3" name="satisfies">
            <a:extLst>
              <a:ext uri="{FF2B5EF4-FFF2-40B4-BE49-F238E27FC236}">
                <a16:creationId xmlns:a16="http://schemas.microsoft.com/office/drawing/2014/main" id="{A1A0C806-FAB2-401F-AE53-393A1450104E}"/>
              </a:ext>
            </a:extLst>
          </p:cNvPr>
          <p:cNvSpPr/>
          <p:nvPr/>
        </p:nvSpPr>
        <p:spPr>
          <a:xfrm>
            <a:off x="6634563" y="1489449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self</a:t>
            </a:r>
            <a:r>
              <a:rPr lang="en-GB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.satisfies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en-GB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hasHashCode</a:t>
            </a:r>
            <a:r>
              <a:rPr lang="en-GB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dirty="0"/>
          </a:p>
        </p:txBody>
      </p:sp>
      <p:sp>
        <p:nvSpPr>
          <p:cNvPr id="65" name="Element1">
            <a:extLst>
              <a:ext uri="{FF2B5EF4-FFF2-40B4-BE49-F238E27FC236}">
                <a16:creationId xmlns:a16="http://schemas.microsoft.com/office/drawing/2014/main" id="{6C4A2321-3BF3-421B-97D0-67EB192602C9}"/>
              </a:ext>
            </a:extLst>
          </p:cNvPr>
          <p:cNvSpPr/>
          <p:nvPr/>
        </p:nvSpPr>
        <p:spPr>
          <a:xfrm>
            <a:off x="1456270" y="4112320"/>
            <a:ext cx="496135" cy="3861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4" name="Element2">
            <a:extLst>
              <a:ext uri="{FF2B5EF4-FFF2-40B4-BE49-F238E27FC236}">
                <a16:creationId xmlns:a16="http://schemas.microsoft.com/office/drawing/2014/main" id="{014BAC48-B370-4939-9077-B8DA5ABAEFC4}"/>
              </a:ext>
            </a:extLst>
          </p:cNvPr>
          <p:cNvSpPr/>
          <p:nvPr/>
        </p:nvSpPr>
        <p:spPr>
          <a:xfrm>
            <a:off x="673091" y="4124254"/>
            <a:ext cx="496135" cy="3861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3" name="Element2">
            <a:extLst>
              <a:ext uri="{FF2B5EF4-FFF2-40B4-BE49-F238E27FC236}">
                <a16:creationId xmlns:a16="http://schemas.microsoft.com/office/drawing/2014/main" id="{DE679374-FCE9-46CA-B806-45D9EA1303F6}"/>
              </a:ext>
            </a:extLst>
          </p:cNvPr>
          <p:cNvSpPr/>
          <p:nvPr/>
        </p:nvSpPr>
        <p:spPr>
          <a:xfrm>
            <a:off x="673092" y="4112320"/>
            <a:ext cx="496135" cy="3861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11" name="NoCDO" descr="Close">
            <a:extLst>
              <a:ext uri="{FF2B5EF4-FFF2-40B4-BE49-F238E27FC236}">
                <a16:creationId xmlns:a16="http://schemas.microsoft.com/office/drawing/2014/main" id="{52B70DB4-AFA7-4256-9625-B0768C626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9380" y="5683330"/>
            <a:ext cx="638456" cy="638456"/>
          </a:xfrm>
          <a:prstGeom prst="rect">
            <a:avLst/>
          </a:prstGeom>
        </p:spPr>
      </p:pic>
      <p:pic>
        <p:nvPicPr>
          <p:cNvPr id="14" name="YesHC" descr="Checkmark">
            <a:extLst>
              <a:ext uri="{FF2B5EF4-FFF2-40B4-BE49-F238E27FC236}">
                <a16:creationId xmlns:a16="http://schemas.microsoft.com/office/drawing/2014/main" id="{AD9CB51C-44C8-494F-B8C7-CE10D5784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5925" y="3783738"/>
            <a:ext cx="562703" cy="562703"/>
          </a:xfrm>
          <a:prstGeom prst="rect">
            <a:avLst/>
          </a:prstGeom>
        </p:spPr>
      </p:pic>
      <p:pic>
        <p:nvPicPr>
          <p:cNvPr id="45" name="YesCDO" descr="Checkmark">
            <a:extLst>
              <a:ext uri="{FF2B5EF4-FFF2-40B4-BE49-F238E27FC236}">
                <a16:creationId xmlns:a16="http://schemas.microsoft.com/office/drawing/2014/main" id="{81942CFB-A77A-43B9-804A-76BD89E88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2192" y="5721206"/>
            <a:ext cx="562703" cy="562703"/>
          </a:xfrm>
          <a:prstGeom prst="rect">
            <a:avLst/>
          </a:prstGeom>
        </p:spPr>
      </p:pic>
      <p:pic>
        <p:nvPicPr>
          <p:cNvPr id="46" name="NoHC" descr="Close">
            <a:extLst>
              <a:ext uri="{FF2B5EF4-FFF2-40B4-BE49-F238E27FC236}">
                <a16:creationId xmlns:a16="http://schemas.microsoft.com/office/drawing/2014/main" id="{517DD416-B8E7-4DBC-B169-4DA2CE546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1306" y="3761495"/>
            <a:ext cx="638456" cy="6384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B039C3-5A0F-42B8-95EA-C307BC827EA7}"/>
              </a:ext>
            </a:extLst>
          </p:cNvPr>
          <p:cNvSpPr/>
          <p:nvPr/>
        </p:nvSpPr>
        <p:spPr>
          <a:xfrm>
            <a:off x="6927711" y="5987018"/>
            <a:ext cx="4162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NOTE: </a:t>
            </a:r>
            <a:r>
              <a:rPr lang="en-GB" i="1" dirty="0" err="1"/>
              <a:t>hasHashCode</a:t>
            </a:r>
            <a:r>
              <a:rPr lang="en-GB" dirty="0"/>
              <a:t> is not lazy in this case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E6D9D-DD82-4EDA-A5A3-D8E84C8C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B3CB710-D075-4451-8451-3A6CC6F8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B21527D-4508-4764-A598-E173CBE1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33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260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13841 -0.19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41 -0.19329 L 0.51015 -0.2657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07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015 -0.26574 L 0.12968 -0.0900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23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0.05833 0.3449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68 -0.09005 L 0.33932 -0.0745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82" y="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32 -0.07454 L 0.51393 -0.0282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393 -0.02824 L 0.51015 -0.2657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015 -0.26574 L 0.68398 -0.2863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5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0.13099 -0.0900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19518 -0.09005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18 -0.09005 L 0.42005 -0.00741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7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05 -0.00741 L 0.57943 -0.0282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78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943 -0.02824 L 0.76706 -0.0173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0.20391 -0.1949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91 -0.19491 L 0.57565 -0.26736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55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05 -0.00903 L 0.57565 -0.26736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-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565 -0.26736 L 0.76211 -0.21898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69" grpId="1" animBg="1"/>
      <p:bldP spid="69" grpId="2" animBg="1"/>
      <p:bldP spid="69" grpId="3" animBg="1"/>
      <p:bldP spid="69" grpId="4" animBg="1"/>
      <p:bldP spid="69" grpId="5" animBg="1"/>
      <p:bldP spid="69" grpId="6" animBg="1"/>
      <p:bldP spid="64" grpId="0" animBg="1"/>
      <p:bldP spid="35" grpId="0" animBg="1"/>
      <p:bldP spid="13" grpId="0"/>
      <p:bldP spid="13" grpId="1"/>
      <p:bldP spid="13" grpId="2"/>
      <p:bldP spid="13" grpId="3"/>
      <p:bldP spid="65" grpId="0" animBg="1"/>
      <p:bldP spid="65" grpId="1" animBg="1"/>
      <p:bldP spid="34" grpId="0" animBg="1"/>
      <p:bldP spid="34" grpId="1" animBg="1"/>
      <p:bldP spid="34" grpId="2" animBg="1"/>
      <p:bldP spid="34" grpId="3" animBg="1"/>
      <p:bldP spid="33" grpId="0" animBg="1"/>
      <p:bldP spid="33" grpId="1" animBg="1"/>
      <p:bldP spid="33" grpId="2" animBg="1"/>
      <p:bldP spid="33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99DF-D97E-4989-9334-FFE14842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</a:t>
            </a:r>
            <a:r>
              <a:rPr lang="en-GB" i="1" dirty="0" err="1"/>
              <a:t>hashCode</a:t>
            </a:r>
            <a:r>
              <a:rPr lang="en-GB" dirty="0"/>
              <a:t> and </a:t>
            </a:r>
            <a:r>
              <a:rPr lang="en-GB" i="1" dirty="0"/>
              <a:t>equals</a:t>
            </a:r>
            <a:r>
              <a:rPr lang="en-GB" dirty="0"/>
              <a:t> contract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EC430C-E817-4FB5-AABB-1BBDD7A97AC6}"/>
              </a:ext>
            </a:extLst>
          </p:cNvPr>
          <p:cNvSpPr/>
          <p:nvPr/>
        </p:nvSpPr>
        <p:spPr>
          <a:xfrm>
            <a:off x="1174880" y="1605369"/>
            <a:ext cx="930339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B8A000"/>
                </a:solidFill>
                <a:latin typeface="Consolas" panose="020B0609020204030204" pitchFamily="49" charset="0"/>
              </a:rPr>
              <a:t>@cached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operation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AbstractTypeDeclaration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getPublicMethods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GB" sz="1400" b="1" dirty="0">
                <a:solidFill>
                  <a:srgbClr val="00C000"/>
                </a:solidFill>
                <a:latin typeface="Consolas" panose="020B0609020204030204" pitchFamily="49" charset="0"/>
              </a:rPr>
              <a:t>Collection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self</a:t>
            </a:r>
            <a:r>
              <a:rPr lang="en-GB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.bodyDeclarations.select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bd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bd.isKindOf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MethodDeclaration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bd.modifier.isDefined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bd.modifier.visibility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VisibilityKind#public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context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ClassDeclaration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constraint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hasEquals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guard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self</a:t>
            </a:r>
            <a:r>
              <a:rPr lang="en-GB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.satisfies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hasHashCode</a:t>
            </a:r>
            <a:r>
              <a:rPr lang="en-GB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check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self</a:t>
            </a:r>
            <a:r>
              <a:rPr lang="en-GB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.getPublicMethods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().exists(method |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method.name == 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"equals"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and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method.parameters.size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== 1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method.parameters.first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().type.type.name == 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"Object"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method.returnType.type.isTypeOf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PrimitiveTypeBoolean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B8A000"/>
                </a:solidFill>
                <a:latin typeface="Consolas" panose="020B0609020204030204" pitchFamily="49" charset="0"/>
              </a:rPr>
              <a:t>    @lazy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constraint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hasHashCode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check</a:t>
            </a:r>
            <a:r>
              <a:rPr lang="en-GB" sz="1400" b="1" dirty="0">
                <a:latin typeface="Consolas" panose="020B0609020204030204" pitchFamily="49" charset="0"/>
              </a:rPr>
              <a:t> :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400" b="1" i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self.getPublicMethods</a:t>
            </a:r>
            <a:r>
              <a:rPr lang="en-GB" sz="1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sz="1400" b="1" i="1" dirty="0">
                <a:latin typeface="Consolas" panose="020B0609020204030204" pitchFamily="49" charset="0"/>
              </a:rPr>
              <a:t>.exists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(method |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method.name == 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hashCode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and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method.parameters.isEmpty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method.returnType.type.isTypeOf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PrimitiveTypeInt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4620FC-E607-47C0-9CE3-BD70210EF913}"/>
              </a:ext>
            </a:extLst>
          </p:cNvPr>
          <p:cNvSpPr txBox="1"/>
          <p:nvPr/>
        </p:nvSpPr>
        <p:spPr>
          <a:xfrm>
            <a:off x="1963174" y="5020127"/>
            <a:ext cx="3265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check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self</a:t>
            </a:r>
            <a:r>
              <a:rPr lang="en-GB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.getPublicMethods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sz="2000" dirty="0"/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116DA8E6-BEDB-4703-B7CE-9F1031D4EC6C}"/>
              </a:ext>
            </a:extLst>
          </p:cNvPr>
          <p:cNvSpPr/>
          <p:nvPr/>
        </p:nvSpPr>
        <p:spPr>
          <a:xfrm>
            <a:off x="494524" y="3424336"/>
            <a:ext cx="1105678" cy="1707503"/>
          </a:xfrm>
          <a:prstGeom prst="curvedRightArrow">
            <a:avLst>
              <a:gd name="adj1" fmla="val 6622"/>
              <a:gd name="adj2" fmla="val 25529"/>
              <a:gd name="adj3" fmla="val 2719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8DD1E-FFF8-4CA8-A0AB-13CA9C1B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8768D-6F49-484A-893F-99F15448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759505-470B-44BE-84E9-B8A6A439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4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150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B3UC">
            <a:extLst>
              <a:ext uri="{FF2B5EF4-FFF2-40B4-BE49-F238E27FC236}">
                <a16:creationId xmlns:a16="http://schemas.microsoft.com/office/drawing/2014/main" id="{66418ECF-22F0-4C51-8A55-DEDE5960DC40}"/>
              </a:ext>
            </a:extLst>
          </p:cNvPr>
          <p:cNvSpPr/>
          <p:nvPr/>
        </p:nvSpPr>
        <p:spPr>
          <a:xfrm>
            <a:off x="7253923" y="5662682"/>
            <a:ext cx="973481" cy="9859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B2UC">
            <a:extLst>
              <a:ext uri="{FF2B5EF4-FFF2-40B4-BE49-F238E27FC236}">
                <a16:creationId xmlns:a16="http://schemas.microsoft.com/office/drawing/2014/main" id="{368E2021-3B83-436C-A613-68CEE2FCFDAF}"/>
              </a:ext>
            </a:extLst>
          </p:cNvPr>
          <p:cNvSpPr/>
          <p:nvPr/>
        </p:nvSpPr>
        <p:spPr>
          <a:xfrm>
            <a:off x="7282842" y="4546736"/>
            <a:ext cx="915644" cy="9274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B1UC">
            <a:extLst>
              <a:ext uri="{FF2B5EF4-FFF2-40B4-BE49-F238E27FC236}">
                <a16:creationId xmlns:a16="http://schemas.microsoft.com/office/drawing/2014/main" id="{85FD7835-F5C9-401C-ACBD-AFA54B016A6C}"/>
              </a:ext>
            </a:extLst>
          </p:cNvPr>
          <p:cNvSpPr/>
          <p:nvPr/>
        </p:nvSpPr>
        <p:spPr>
          <a:xfrm>
            <a:off x="7346731" y="3510916"/>
            <a:ext cx="915644" cy="9274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A2UC">
            <a:extLst>
              <a:ext uri="{FF2B5EF4-FFF2-40B4-BE49-F238E27FC236}">
                <a16:creationId xmlns:a16="http://schemas.microsoft.com/office/drawing/2014/main" id="{5063FEDD-87EB-4F63-9C81-9D4FC77061CF}"/>
              </a:ext>
            </a:extLst>
          </p:cNvPr>
          <p:cNvSpPr/>
          <p:nvPr/>
        </p:nvSpPr>
        <p:spPr>
          <a:xfrm>
            <a:off x="7508474" y="2203878"/>
            <a:ext cx="895900" cy="9074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A1UC">
            <a:extLst>
              <a:ext uri="{FF2B5EF4-FFF2-40B4-BE49-F238E27FC236}">
                <a16:creationId xmlns:a16="http://schemas.microsoft.com/office/drawing/2014/main" id="{DC1A8A71-511F-4F24-A83E-7B869E30454C}"/>
              </a:ext>
            </a:extLst>
          </p:cNvPr>
          <p:cNvSpPr/>
          <p:nvPr/>
        </p:nvSpPr>
        <p:spPr>
          <a:xfrm>
            <a:off x="7527521" y="1205653"/>
            <a:ext cx="857806" cy="8688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A1">
            <a:extLst>
              <a:ext uri="{FF2B5EF4-FFF2-40B4-BE49-F238E27FC236}">
                <a16:creationId xmlns:a16="http://schemas.microsoft.com/office/drawing/2014/main" id="{D5549DC1-23B6-492A-9E1B-902DC35046ED}"/>
              </a:ext>
            </a:extLst>
          </p:cNvPr>
          <p:cNvSpPr/>
          <p:nvPr/>
        </p:nvSpPr>
        <p:spPr>
          <a:xfrm>
            <a:off x="3223212" y="1675190"/>
            <a:ext cx="1588930" cy="4595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Constraint_A1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CD425-DB39-4F35-A125-EA84AB62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9630"/>
            <a:ext cx="10515600" cy="1325563"/>
          </a:xfrm>
        </p:spPr>
        <p:txBody>
          <a:bodyPr/>
          <a:lstStyle/>
          <a:p>
            <a:r>
              <a:rPr lang="en-GB" dirty="0"/>
              <a:t>Parallel execution</a:t>
            </a:r>
          </a:p>
        </p:txBody>
      </p:sp>
      <p:cxnSp>
        <p:nvCxnSpPr>
          <p:cNvPr id="7" name="A12logic">
            <a:extLst>
              <a:ext uri="{FF2B5EF4-FFF2-40B4-BE49-F238E27FC236}">
                <a16:creationId xmlns:a16="http://schemas.microsoft.com/office/drawing/2014/main" id="{04E521B8-0280-4718-B5F2-D26EC368AC53}"/>
              </a:ext>
            </a:extLst>
          </p:cNvPr>
          <p:cNvCxnSpPr>
            <a:cxnSpLocks/>
            <a:stCxn id="39" idx="3"/>
            <a:endCxn id="51" idx="1"/>
          </p:cNvCxnSpPr>
          <p:nvPr/>
        </p:nvCxnSpPr>
        <p:spPr>
          <a:xfrm flipV="1">
            <a:off x="4812142" y="1716177"/>
            <a:ext cx="837480" cy="1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">
            <a:extLst>
              <a:ext uri="{FF2B5EF4-FFF2-40B4-BE49-F238E27FC236}">
                <a16:creationId xmlns:a16="http://schemas.microsoft.com/office/drawing/2014/main" id="{D4BFD0C2-9664-4279-B0C1-CDCFE1534FE6}"/>
              </a:ext>
            </a:extLst>
          </p:cNvPr>
          <p:cNvSpPr/>
          <p:nvPr/>
        </p:nvSpPr>
        <p:spPr>
          <a:xfrm>
            <a:off x="530571" y="1970485"/>
            <a:ext cx="1848633" cy="5148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Context_A</a:t>
            </a:r>
            <a:endParaRPr lang="en-GB" dirty="0"/>
          </a:p>
        </p:txBody>
      </p:sp>
      <p:cxnSp>
        <p:nvCxnSpPr>
          <p:cNvPr id="9" name="CA2A1">
            <a:extLst>
              <a:ext uri="{FF2B5EF4-FFF2-40B4-BE49-F238E27FC236}">
                <a16:creationId xmlns:a16="http://schemas.microsoft.com/office/drawing/2014/main" id="{2CEB4BE5-9C2A-4741-AFC0-E4F57FF029A5}"/>
              </a:ext>
            </a:extLst>
          </p:cNvPr>
          <p:cNvCxnSpPr>
            <a:cxnSpLocks/>
            <a:stCxn id="8" idx="3"/>
            <a:endCxn id="39" idx="1"/>
          </p:cNvCxnSpPr>
          <p:nvPr/>
        </p:nvCxnSpPr>
        <p:spPr>
          <a:xfrm flipV="1">
            <a:off x="2379204" y="1904988"/>
            <a:ext cx="844008" cy="32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1logic">
            <a:extLst>
              <a:ext uri="{FF2B5EF4-FFF2-40B4-BE49-F238E27FC236}">
                <a16:creationId xmlns:a16="http://schemas.microsoft.com/office/drawing/2014/main" id="{692F004F-074E-4C3E-BC56-6C9F4D5FDBEA}"/>
              </a:ext>
            </a:extLst>
          </p:cNvPr>
          <p:cNvSpPr/>
          <p:nvPr/>
        </p:nvSpPr>
        <p:spPr>
          <a:xfrm>
            <a:off x="5649622" y="1345319"/>
            <a:ext cx="759888" cy="741716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3" name="A1logic2UC">
            <a:extLst>
              <a:ext uri="{FF2B5EF4-FFF2-40B4-BE49-F238E27FC236}">
                <a16:creationId xmlns:a16="http://schemas.microsoft.com/office/drawing/2014/main" id="{054C69D5-16AB-47A3-AD62-DB450DB0C36E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6409510" y="1669738"/>
            <a:ext cx="1105387" cy="4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2">
            <a:extLst>
              <a:ext uri="{FF2B5EF4-FFF2-40B4-BE49-F238E27FC236}">
                <a16:creationId xmlns:a16="http://schemas.microsoft.com/office/drawing/2014/main" id="{C8C03C76-C3D6-4D5B-A17A-E16E3109D458}"/>
              </a:ext>
            </a:extLst>
          </p:cNvPr>
          <p:cNvSpPr/>
          <p:nvPr/>
        </p:nvSpPr>
        <p:spPr>
          <a:xfrm>
            <a:off x="3223212" y="2372975"/>
            <a:ext cx="1588930" cy="4595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Constraint_A2</a:t>
            </a:r>
          </a:p>
        </p:txBody>
      </p:sp>
      <p:cxnSp>
        <p:nvCxnSpPr>
          <p:cNvPr id="45" name="CA2A2">
            <a:extLst>
              <a:ext uri="{FF2B5EF4-FFF2-40B4-BE49-F238E27FC236}">
                <a16:creationId xmlns:a16="http://schemas.microsoft.com/office/drawing/2014/main" id="{CAD0DEB1-4BEF-4AF2-AC1D-693CB4B7C4CD}"/>
              </a:ext>
            </a:extLst>
          </p:cNvPr>
          <p:cNvCxnSpPr>
            <a:cxnSpLocks/>
            <a:stCxn id="8" idx="3"/>
            <a:endCxn id="44" idx="1"/>
          </p:cNvCxnSpPr>
          <p:nvPr/>
        </p:nvCxnSpPr>
        <p:spPr>
          <a:xfrm>
            <a:off x="2379204" y="2227900"/>
            <a:ext cx="844008" cy="37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A22logic">
            <a:extLst>
              <a:ext uri="{FF2B5EF4-FFF2-40B4-BE49-F238E27FC236}">
                <a16:creationId xmlns:a16="http://schemas.microsoft.com/office/drawing/2014/main" id="{D9F68BB6-9CDD-45ED-9C67-8F028B544B6D}"/>
              </a:ext>
            </a:extLst>
          </p:cNvPr>
          <p:cNvCxnSpPr>
            <a:cxnSpLocks/>
            <a:stCxn id="44" idx="3"/>
            <a:endCxn id="60" idx="1"/>
          </p:cNvCxnSpPr>
          <p:nvPr/>
        </p:nvCxnSpPr>
        <p:spPr>
          <a:xfrm>
            <a:off x="4812142" y="2602773"/>
            <a:ext cx="837480" cy="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2logic">
            <a:extLst>
              <a:ext uri="{FF2B5EF4-FFF2-40B4-BE49-F238E27FC236}">
                <a16:creationId xmlns:a16="http://schemas.microsoft.com/office/drawing/2014/main" id="{B2B6EA6B-878E-44D8-A5F9-F0FBD702B4BC}"/>
              </a:ext>
            </a:extLst>
          </p:cNvPr>
          <p:cNvSpPr/>
          <p:nvPr/>
        </p:nvSpPr>
        <p:spPr>
          <a:xfrm>
            <a:off x="5649622" y="2238993"/>
            <a:ext cx="759888" cy="741716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A2logic2UC">
            <a:extLst>
              <a:ext uri="{FF2B5EF4-FFF2-40B4-BE49-F238E27FC236}">
                <a16:creationId xmlns:a16="http://schemas.microsoft.com/office/drawing/2014/main" id="{A8D70E27-1687-402F-9B79-C5437DC4D291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6409510" y="2609851"/>
            <a:ext cx="1105387" cy="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B1">
            <a:extLst>
              <a:ext uri="{FF2B5EF4-FFF2-40B4-BE49-F238E27FC236}">
                <a16:creationId xmlns:a16="http://schemas.microsoft.com/office/drawing/2014/main" id="{61642CD6-F9FB-4551-9DA9-ABF6FC6B168E}"/>
              </a:ext>
            </a:extLst>
          </p:cNvPr>
          <p:cNvSpPr/>
          <p:nvPr/>
        </p:nvSpPr>
        <p:spPr>
          <a:xfrm>
            <a:off x="3157779" y="4043593"/>
            <a:ext cx="1588930" cy="4595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Constraint_B1</a:t>
            </a:r>
          </a:p>
        </p:txBody>
      </p:sp>
      <p:cxnSp>
        <p:nvCxnSpPr>
          <p:cNvPr id="69" name="B12logic">
            <a:extLst>
              <a:ext uri="{FF2B5EF4-FFF2-40B4-BE49-F238E27FC236}">
                <a16:creationId xmlns:a16="http://schemas.microsoft.com/office/drawing/2014/main" id="{ED136523-F14D-4DBB-B78F-D4E7350BEA38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 flipV="1">
            <a:off x="4746709" y="4085560"/>
            <a:ext cx="802764" cy="18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B">
            <a:extLst>
              <a:ext uri="{FF2B5EF4-FFF2-40B4-BE49-F238E27FC236}">
                <a16:creationId xmlns:a16="http://schemas.microsoft.com/office/drawing/2014/main" id="{33634298-0691-4ABE-AEF8-E42C99CC9194}"/>
              </a:ext>
            </a:extLst>
          </p:cNvPr>
          <p:cNvSpPr/>
          <p:nvPr/>
        </p:nvSpPr>
        <p:spPr>
          <a:xfrm>
            <a:off x="446314" y="4782563"/>
            <a:ext cx="1848633" cy="4595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Context_B</a:t>
            </a:r>
            <a:endParaRPr lang="en-GB" dirty="0"/>
          </a:p>
        </p:txBody>
      </p:sp>
      <p:cxnSp>
        <p:nvCxnSpPr>
          <p:cNvPr id="71" name="CB2B1">
            <a:extLst>
              <a:ext uri="{FF2B5EF4-FFF2-40B4-BE49-F238E27FC236}">
                <a16:creationId xmlns:a16="http://schemas.microsoft.com/office/drawing/2014/main" id="{B24C3972-FE3D-4A1B-BA64-03A08F1CF9DA}"/>
              </a:ext>
            </a:extLst>
          </p:cNvPr>
          <p:cNvCxnSpPr>
            <a:cxnSpLocks/>
            <a:stCxn id="70" idx="3"/>
            <a:endCxn id="68" idx="1"/>
          </p:cNvCxnSpPr>
          <p:nvPr/>
        </p:nvCxnSpPr>
        <p:spPr>
          <a:xfrm flipV="1">
            <a:off x="2294947" y="4273391"/>
            <a:ext cx="862832" cy="73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B1logic">
            <a:extLst>
              <a:ext uri="{FF2B5EF4-FFF2-40B4-BE49-F238E27FC236}">
                <a16:creationId xmlns:a16="http://schemas.microsoft.com/office/drawing/2014/main" id="{66BB8D67-0DB0-4775-B167-8D69E818C24A}"/>
              </a:ext>
            </a:extLst>
          </p:cNvPr>
          <p:cNvSpPr/>
          <p:nvPr/>
        </p:nvSpPr>
        <p:spPr>
          <a:xfrm>
            <a:off x="5549473" y="3714702"/>
            <a:ext cx="759888" cy="741716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B2">
            <a:extLst>
              <a:ext uri="{FF2B5EF4-FFF2-40B4-BE49-F238E27FC236}">
                <a16:creationId xmlns:a16="http://schemas.microsoft.com/office/drawing/2014/main" id="{A03189D8-0800-4301-8D27-0B470156603B}"/>
              </a:ext>
            </a:extLst>
          </p:cNvPr>
          <p:cNvSpPr/>
          <p:nvPr/>
        </p:nvSpPr>
        <p:spPr>
          <a:xfrm>
            <a:off x="3157779" y="4741378"/>
            <a:ext cx="1588930" cy="4595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Constraint_B2</a:t>
            </a:r>
          </a:p>
        </p:txBody>
      </p:sp>
      <p:cxnSp>
        <p:nvCxnSpPr>
          <p:cNvPr id="75" name="CB2B2">
            <a:extLst>
              <a:ext uri="{FF2B5EF4-FFF2-40B4-BE49-F238E27FC236}">
                <a16:creationId xmlns:a16="http://schemas.microsoft.com/office/drawing/2014/main" id="{2FB399A9-ACBE-48A0-857E-C80B7513046E}"/>
              </a:ext>
            </a:extLst>
          </p:cNvPr>
          <p:cNvCxnSpPr>
            <a:cxnSpLocks/>
            <a:stCxn id="70" idx="3"/>
            <a:endCxn id="74" idx="1"/>
          </p:cNvCxnSpPr>
          <p:nvPr/>
        </p:nvCxnSpPr>
        <p:spPr>
          <a:xfrm flipV="1">
            <a:off x="2294947" y="4971176"/>
            <a:ext cx="862832" cy="4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B22logic">
            <a:extLst>
              <a:ext uri="{FF2B5EF4-FFF2-40B4-BE49-F238E27FC236}">
                <a16:creationId xmlns:a16="http://schemas.microsoft.com/office/drawing/2014/main" id="{D2B8552D-D7DE-4833-A6A8-0DCB875F1130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4746709" y="4971176"/>
            <a:ext cx="802764" cy="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B2logic">
            <a:extLst>
              <a:ext uri="{FF2B5EF4-FFF2-40B4-BE49-F238E27FC236}">
                <a16:creationId xmlns:a16="http://schemas.microsoft.com/office/drawing/2014/main" id="{19E3E286-5BD2-4EA4-9675-86A97484EB96}"/>
              </a:ext>
            </a:extLst>
          </p:cNvPr>
          <p:cNvSpPr/>
          <p:nvPr/>
        </p:nvSpPr>
        <p:spPr>
          <a:xfrm>
            <a:off x="5549473" y="4608376"/>
            <a:ext cx="759888" cy="741716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8" name="B2logic2UC">
            <a:extLst>
              <a:ext uri="{FF2B5EF4-FFF2-40B4-BE49-F238E27FC236}">
                <a16:creationId xmlns:a16="http://schemas.microsoft.com/office/drawing/2014/main" id="{AB17E53E-9AF6-4E82-B2FA-55490D746F5F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6309361" y="4979234"/>
            <a:ext cx="973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B3">
            <a:extLst>
              <a:ext uri="{FF2B5EF4-FFF2-40B4-BE49-F238E27FC236}">
                <a16:creationId xmlns:a16="http://schemas.microsoft.com/office/drawing/2014/main" id="{21649AA9-680E-40A4-A2B6-01083860831F}"/>
              </a:ext>
            </a:extLst>
          </p:cNvPr>
          <p:cNvSpPr/>
          <p:nvPr/>
        </p:nvSpPr>
        <p:spPr>
          <a:xfrm>
            <a:off x="3157779" y="5435677"/>
            <a:ext cx="1588930" cy="4595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Constraint_B3</a:t>
            </a:r>
          </a:p>
        </p:txBody>
      </p:sp>
      <p:cxnSp>
        <p:nvCxnSpPr>
          <p:cNvPr id="80" name="CB2B3">
            <a:extLst>
              <a:ext uri="{FF2B5EF4-FFF2-40B4-BE49-F238E27FC236}">
                <a16:creationId xmlns:a16="http://schemas.microsoft.com/office/drawing/2014/main" id="{AD64EB3F-F62E-4D9B-A5DB-E01A0779CFAB}"/>
              </a:ext>
            </a:extLst>
          </p:cNvPr>
          <p:cNvCxnSpPr>
            <a:cxnSpLocks/>
            <a:stCxn id="70" idx="3"/>
            <a:endCxn id="79" idx="1"/>
          </p:cNvCxnSpPr>
          <p:nvPr/>
        </p:nvCxnSpPr>
        <p:spPr>
          <a:xfrm>
            <a:off x="2294947" y="5012361"/>
            <a:ext cx="862832" cy="65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B32logic">
            <a:extLst>
              <a:ext uri="{FF2B5EF4-FFF2-40B4-BE49-F238E27FC236}">
                <a16:creationId xmlns:a16="http://schemas.microsoft.com/office/drawing/2014/main" id="{83788BA9-4219-4E48-A37D-1EB61AEAD7E9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>
          <a:xfrm>
            <a:off x="4746709" y="5665475"/>
            <a:ext cx="787723" cy="20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B3logic">
            <a:extLst>
              <a:ext uri="{FF2B5EF4-FFF2-40B4-BE49-F238E27FC236}">
                <a16:creationId xmlns:a16="http://schemas.microsoft.com/office/drawing/2014/main" id="{C524EFA3-BC5A-4B34-AE9E-686EDBB07E89}"/>
              </a:ext>
            </a:extLst>
          </p:cNvPr>
          <p:cNvSpPr/>
          <p:nvPr/>
        </p:nvSpPr>
        <p:spPr>
          <a:xfrm>
            <a:off x="5534432" y="5502050"/>
            <a:ext cx="759888" cy="741716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7" name="B1logic2UC">
            <a:extLst>
              <a:ext uri="{FF2B5EF4-FFF2-40B4-BE49-F238E27FC236}">
                <a16:creationId xmlns:a16="http://schemas.microsoft.com/office/drawing/2014/main" id="{F502FCD1-F83C-4359-84E3-9665CB3BFF56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6309361" y="3951890"/>
            <a:ext cx="1037370" cy="13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B3logic2UC">
            <a:extLst>
              <a:ext uri="{FF2B5EF4-FFF2-40B4-BE49-F238E27FC236}">
                <a16:creationId xmlns:a16="http://schemas.microsoft.com/office/drawing/2014/main" id="{97B2200A-733F-4C04-80E8-56A5A189EEC7}"/>
              </a:ext>
            </a:extLst>
          </p:cNvPr>
          <p:cNvCxnSpPr>
            <a:cxnSpLocks/>
            <a:stCxn id="85" idx="3"/>
            <a:endCxn id="72" idx="2"/>
          </p:cNvCxnSpPr>
          <p:nvPr/>
        </p:nvCxnSpPr>
        <p:spPr>
          <a:xfrm>
            <a:off x="6294320" y="5872908"/>
            <a:ext cx="959603" cy="28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3">
            <a:extLst>
              <a:ext uri="{FF2B5EF4-FFF2-40B4-BE49-F238E27FC236}">
                <a16:creationId xmlns:a16="http://schemas.microsoft.com/office/drawing/2014/main" id="{4D8896B4-EBFB-43FB-886B-2C7E67278F4E}"/>
              </a:ext>
            </a:extLst>
          </p:cNvPr>
          <p:cNvSpPr/>
          <p:nvPr/>
        </p:nvSpPr>
        <p:spPr>
          <a:xfrm>
            <a:off x="791145" y="2634742"/>
            <a:ext cx="369379" cy="32294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3</a:t>
            </a:r>
          </a:p>
        </p:txBody>
      </p:sp>
      <p:sp>
        <p:nvSpPr>
          <p:cNvPr id="49" name="a2">
            <a:extLst>
              <a:ext uri="{FF2B5EF4-FFF2-40B4-BE49-F238E27FC236}">
                <a16:creationId xmlns:a16="http://schemas.microsoft.com/office/drawing/2014/main" id="{22CF01AA-D5D4-418F-8B9B-0A14EFD4EB34}"/>
              </a:ext>
            </a:extLst>
          </p:cNvPr>
          <p:cNvSpPr/>
          <p:nvPr/>
        </p:nvSpPr>
        <p:spPr>
          <a:xfrm>
            <a:off x="1339693" y="2627387"/>
            <a:ext cx="369379" cy="32294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2</a:t>
            </a:r>
          </a:p>
        </p:txBody>
      </p:sp>
      <p:sp>
        <p:nvSpPr>
          <p:cNvPr id="50" name="a1">
            <a:extLst>
              <a:ext uri="{FF2B5EF4-FFF2-40B4-BE49-F238E27FC236}">
                <a16:creationId xmlns:a16="http://schemas.microsoft.com/office/drawing/2014/main" id="{40873489-34D6-44BE-82A8-8D4318F04AE8}"/>
              </a:ext>
            </a:extLst>
          </p:cNvPr>
          <p:cNvSpPr/>
          <p:nvPr/>
        </p:nvSpPr>
        <p:spPr>
          <a:xfrm>
            <a:off x="1875742" y="2634742"/>
            <a:ext cx="369379" cy="32294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1</a:t>
            </a:r>
          </a:p>
        </p:txBody>
      </p:sp>
      <p:sp>
        <p:nvSpPr>
          <p:cNvPr id="63" name="b2">
            <a:extLst>
              <a:ext uri="{FF2B5EF4-FFF2-40B4-BE49-F238E27FC236}">
                <a16:creationId xmlns:a16="http://schemas.microsoft.com/office/drawing/2014/main" id="{6399EBE9-E29B-48B9-A37F-5645468B21E9}"/>
              </a:ext>
            </a:extLst>
          </p:cNvPr>
          <p:cNvSpPr/>
          <p:nvPr/>
        </p:nvSpPr>
        <p:spPr>
          <a:xfrm>
            <a:off x="791145" y="5391586"/>
            <a:ext cx="369379" cy="322949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2</a:t>
            </a:r>
          </a:p>
        </p:txBody>
      </p:sp>
      <p:sp>
        <p:nvSpPr>
          <p:cNvPr id="64" name="b1">
            <a:extLst>
              <a:ext uri="{FF2B5EF4-FFF2-40B4-BE49-F238E27FC236}">
                <a16:creationId xmlns:a16="http://schemas.microsoft.com/office/drawing/2014/main" id="{9B0A8ADD-9374-4807-9B7F-F46FB60FABCC}"/>
              </a:ext>
            </a:extLst>
          </p:cNvPr>
          <p:cNvSpPr/>
          <p:nvPr/>
        </p:nvSpPr>
        <p:spPr>
          <a:xfrm>
            <a:off x="1532948" y="5400141"/>
            <a:ext cx="369379" cy="322949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1</a:t>
            </a:r>
          </a:p>
        </p:txBody>
      </p:sp>
      <p:sp>
        <p:nvSpPr>
          <p:cNvPr id="38" name="a1">
            <a:extLst>
              <a:ext uri="{FF2B5EF4-FFF2-40B4-BE49-F238E27FC236}">
                <a16:creationId xmlns:a16="http://schemas.microsoft.com/office/drawing/2014/main" id="{0DAD43B2-73BA-4975-8687-0CDD42E8E55E}"/>
              </a:ext>
            </a:extLst>
          </p:cNvPr>
          <p:cNvSpPr/>
          <p:nvPr/>
        </p:nvSpPr>
        <p:spPr>
          <a:xfrm>
            <a:off x="1875743" y="2632952"/>
            <a:ext cx="369379" cy="32294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1</a:t>
            </a:r>
          </a:p>
        </p:txBody>
      </p:sp>
      <p:sp>
        <p:nvSpPr>
          <p:cNvPr id="40" name="a2">
            <a:extLst>
              <a:ext uri="{FF2B5EF4-FFF2-40B4-BE49-F238E27FC236}">
                <a16:creationId xmlns:a16="http://schemas.microsoft.com/office/drawing/2014/main" id="{2C13FC3F-8CE2-4335-894D-001701C71D42}"/>
              </a:ext>
            </a:extLst>
          </p:cNvPr>
          <p:cNvSpPr/>
          <p:nvPr/>
        </p:nvSpPr>
        <p:spPr>
          <a:xfrm>
            <a:off x="1339693" y="2632952"/>
            <a:ext cx="369379" cy="32294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2</a:t>
            </a:r>
          </a:p>
        </p:txBody>
      </p:sp>
      <p:sp>
        <p:nvSpPr>
          <p:cNvPr id="41" name="a3">
            <a:extLst>
              <a:ext uri="{FF2B5EF4-FFF2-40B4-BE49-F238E27FC236}">
                <a16:creationId xmlns:a16="http://schemas.microsoft.com/office/drawing/2014/main" id="{86DFFB18-3C77-4DDB-AAE7-A73D14CBE021}"/>
              </a:ext>
            </a:extLst>
          </p:cNvPr>
          <p:cNvSpPr/>
          <p:nvPr/>
        </p:nvSpPr>
        <p:spPr>
          <a:xfrm>
            <a:off x="791144" y="2634780"/>
            <a:ext cx="369379" cy="32294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3</a:t>
            </a:r>
          </a:p>
        </p:txBody>
      </p:sp>
      <p:sp>
        <p:nvSpPr>
          <p:cNvPr id="66" name="b1">
            <a:extLst>
              <a:ext uri="{FF2B5EF4-FFF2-40B4-BE49-F238E27FC236}">
                <a16:creationId xmlns:a16="http://schemas.microsoft.com/office/drawing/2014/main" id="{F59594B6-7CF2-4702-AB1B-6324271DDE4E}"/>
              </a:ext>
            </a:extLst>
          </p:cNvPr>
          <p:cNvSpPr/>
          <p:nvPr/>
        </p:nvSpPr>
        <p:spPr>
          <a:xfrm>
            <a:off x="1532948" y="5400141"/>
            <a:ext cx="369379" cy="322949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1</a:t>
            </a:r>
          </a:p>
        </p:txBody>
      </p:sp>
      <p:sp>
        <p:nvSpPr>
          <p:cNvPr id="67" name="b2">
            <a:extLst>
              <a:ext uri="{FF2B5EF4-FFF2-40B4-BE49-F238E27FC236}">
                <a16:creationId xmlns:a16="http://schemas.microsoft.com/office/drawing/2014/main" id="{1575271C-DEA2-4ED9-A00F-74CC0ED147FB}"/>
              </a:ext>
            </a:extLst>
          </p:cNvPr>
          <p:cNvSpPr/>
          <p:nvPr/>
        </p:nvSpPr>
        <p:spPr>
          <a:xfrm>
            <a:off x="791144" y="5391585"/>
            <a:ext cx="369379" cy="322949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2</a:t>
            </a:r>
          </a:p>
        </p:txBody>
      </p:sp>
      <p:sp>
        <p:nvSpPr>
          <p:cNvPr id="81" name="b1">
            <a:extLst>
              <a:ext uri="{FF2B5EF4-FFF2-40B4-BE49-F238E27FC236}">
                <a16:creationId xmlns:a16="http://schemas.microsoft.com/office/drawing/2014/main" id="{8DCFAA5C-E45B-481E-A7BA-FAF04B6B0EA7}"/>
              </a:ext>
            </a:extLst>
          </p:cNvPr>
          <p:cNvSpPr/>
          <p:nvPr/>
        </p:nvSpPr>
        <p:spPr>
          <a:xfrm>
            <a:off x="1532948" y="5391585"/>
            <a:ext cx="369379" cy="322949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1</a:t>
            </a:r>
          </a:p>
        </p:txBody>
      </p:sp>
      <p:sp>
        <p:nvSpPr>
          <p:cNvPr id="82" name="b2">
            <a:extLst>
              <a:ext uri="{FF2B5EF4-FFF2-40B4-BE49-F238E27FC236}">
                <a16:creationId xmlns:a16="http://schemas.microsoft.com/office/drawing/2014/main" id="{C6A89E0D-741D-4713-B2C8-92A6FBC3A676}"/>
              </a:ext>
            </a:extLst>
          </p:cNvPr>
          <p:cNvSpPr/>
          <p:nvPr/>
        </p:nvSpPr>
        <p:spPr>
          <a:xfrm>
            <a:off x="781046" y="5391584"/>
            <a:ext cx="369379" cy="322949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2</a:t>
            </a:r>
          </a:p>
        </p:txBody>
      </p:sp>
      <p:sp>
        <p:nvSpPr>
          <p:cNvPr id="84" name="a1">
            <a:extLst>
              <a:ext uri="{FF2B5EF4-FFF2-40B4-BE49-F238E27FC236}">
                <a16:creationId xmlns:a16="http://schemas.microsoft.com/office/drawing/2014/main" id="{E8593ADC-DFDC-4EB3-8EE5-BD6E01E9BD5A}"/>
              </a:ext>
            </a:extLst>
          </p:cNvPr>
          <p:cNvSpPr/>
          <p:nvPr/>
        </p:nvSpPr>
        <p:spPr>
          <a:xfrm>
            <a:off x="1643614" y="3115200"/>
            <a:ext cx="369379" cy="32294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4</a:t>
            </a:r>
          </a:p>
        </p:txBody>
      </p:sp>
      <p:sp>
        <p:nvSpPr>
          <p:cNvPr id="86" name="a1">
            <a:extLst>
              <a:ext uri="{FF2B5EF4-FFF2-40B4-BE49-F238E27FC236}">
                <a16:creationId xmlns:a16="http://schemas.microsoft.com/office/drawing/2014/main" id="{12D54920-E6CC-4636-98F2-7A45E3A36B34}"/>
              </a:ext>
            </a:extLst>
          </p:cNvPr>
          <p:cNvSpPr/>
          <p:nvPr/>
        </p:nvSpPr>
        <p:spPr>
          <a:xfrm>
            <a:off x="1054805" y="3116885"/>
            <a:ext cx="369379" cy="32294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5</a:t>
            </a:r>
          </a:p>
        </p:txBody>
      </p:sp>
      <p:sp>
        <p:nvSpPr>
          <p:cNvPr id="88" name="a1">
            <a:extLst>
              <a:ext uri="{FF2B5EF4-FFF2-40B4-BE49-F238E27FC236}">
                <a16:creationId xmlns:a16="http://schemas.microsoft.com/office/drawing/2014/main" id="{9484B83E-20E8-49F8-89F8-9CAF93C19E73}"/>
              </a:ext>
            </a:extLst>
          </p:cNvPr>
          <p:cNvSpPr/>
          <p:nvPr/>
        </p:nvSpPr>
        <p:spPr>
          <a:xfrm>
            <a:off x="1643613" y="3127928"/>
            <a:ext cx="369379" cy="32294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4</a:t>
            </a:r>
          </a:p>
        </p:txBody>
      </p:sp>
      <p:sp>
        <p:nvSpPr>
          <p:cNvPr id="89" name="a1">
            <a:extLst>
              <a:ext uri="{FF2B5EF4-FFF2-40B4-BE49-F238E27FC236}">
                <a16:creationId xmlns:a16="http://schemas.microsoft.com/office/drawing/2014/main" id="{2DE93B95-6395-495D-A29B-D3BAC717522E}"/>
              </a:ext>
            </a:extLst>
          </p:cNvPr>
          <p:cNvSpPr/>
          <p:nvPr/>
        </p:nvSpPr>
        <p:spPr>
          <a:xfrm>
            <a:off x="1059393" y="3111288"/>
            <a:ext cx="369379" cy="32294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C9484-F61E-4209-9A35-17259BA4AA97}"/>
              </a:ext>
            </a:extLst>
          </p:cNvPr>
          <p:cNvSpPr txBox="1"/>
          <p:nvPr/>
        </p:nvSpPr>
        <p:spPr>
          <a:xfrm>
            <a:off x="5280853" y="986343"/>
            <a:ext cx="16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Validation Logic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9B2B12-E62A-41B8-893E-C769B79CE29A}"/>
              </a:ext>
            </a:extLst>
          </p:cNvPr>
          <p:cNvSpPr txBox="1"/>
          <p:nvPr/>
        </p:nvSpPr>
        <p:spPr>
          <a:xfrm>
            <a:off x="7397695" y="450910"/>
            <a:ext cx="160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Unsatisfied Constraints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2AA3B5-E672-4F66-81BE-07FB38FC81BD}"/>
              </a:ext>
            </a:extLst>
          </p:cNvPr>
          <p:cNvSpPr/>
          <p:nvPr/>
        </p:nvSpPr>
        <p:spPr>
          <a:xfrm>
            <a:off x="8816032" y="1209818"/>
            <a:ext cx="26243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context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  constraint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A1 {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check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{…}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  constraint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A2 {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check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{…}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context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B {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  constraint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B1 {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check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{…}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  constraint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B2 {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check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{…}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 constraint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B3 {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check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{…}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B9FDE-5013-413E-97D3-E01DDBD4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70F89-5EC6-4A2E-968D-A7481E2E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7DFF6A-DF8B-4AB3-AFC5-55951499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5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34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9000" decel="2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11432 -0.04097 L 0.32487 -0.02871 C 0.39037 -0.1331 0.32643 -0.27847 0.39206 -0.38264 " pathEditMode="relative" rAng="0" ptsTypes="AAAA">
                                      <p:cBhvr>
                                        <p:cTn id="6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96" y="-19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9000" decel="2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0.0862 -0.12292 L 0.28633 -0.17361 L 0.49362 -0.2125 L 0.49219 -0.2125 L 0.49479 -0.2125 " pathEditMode="relative" rAng="0" ptsTypes="AAAAAA">
                                      <p:cBhvr>
                                        <p:cTn id="8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-1062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9000" decel="2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13411 -0.11042 L 0.34505 -0.1162 L 0.5457 -0.14444 " pathEditMode="relative" rAng="0" ptsTypes="AAAA">
                                      <p:cBhvr>
                                        <p:cTn id="10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79" y="-72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9000" decel="2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21745 -0.12894 L 0.41497 -0.1669 C 0.47747 -0.21759 0.41745 -0.32755 0.48008 -0.37801 " pathEditMode="relative" rAng="0" ptsTypes="AAAA">
                                      <p:cBhvr>
                                        <p:cTn id="12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97" y="-1891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9000" decel="2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172 -0.00903 L 0.37278 -0.00278 L 0.57526 -0.00394 " pathEditMode="relative" rAng="0" ptsTypes="AAAA">
                                      <p:cBhvr>
                                        <p:cTn id="1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63" y="-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9000" decel="2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6536 -0.0419 C 0.37188 -0.02963 0.2776 -0.00857 0.36523 -0.02084 C 0.43021 -0.11551 0.36276 -0.2794 0.42786 -0.37361 " pathEditMode="relative" rAng="0" ptsTypes="AAAA">
                                      <p:cBhvr>
                                        <p:cTn id="16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93" y="-186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9000" decel="2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0.10533 -0.18357 L 0.30065 -0.22384 L 0.49531 -0.26458 " pathEditMode="relative" rAng="0" ptsTypes="AAAA">
                                      <p:cBhvr>
                                        <p:cTn id="18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66" y="-1324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9000" decel="2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16966 -0.17524 L 0.37071 -0.19676 L 0.57123 -0.22037 " pathEditMode="relative" rAng="0" ptsTypes="AAAA">
                                      <p:cBhvr>
                                        <p:cTn id="20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55" y="-110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9000" decel="2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0023 L 0.12018 -0.09954 L 0.34335 -0.09676 C 0.48606 -0.03287 0.38619 0.07292 0.3664 0.15463 " pathEditMode="relative" rAng="0" ptsTypes="AAAA">
                                      <p:cBhvr>
                                        <p:cTn id="22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37" y="277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9000" decel="2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11093 0.02593 L 0.29869 0.02986 L 0.49622 0.06922 " pathEditMode="relative" rAng="0" ptsTypes="AAAA">
                                      <p:cBhvr>
                                        <p:cTn id="24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5" y="344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9000" decel="2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023 L 0.1845 -0.09884 L 0.4069 -0.08634 C 0.54765 -0.03611 0.43685 0.10625 0.4164 0.1507 " pathEditMode="relative" rAng="0" ptsTypes="AAAA">
                                      <p:cBhvr>
                                        <p:cTn id="26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26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9000" decel="2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8437 0.01389 L 0.40416 0.04352 C 0.54648 0.05857 0.41901 0.1581 0.41744 0.15139 " pathEditMode="relative" rAng="0" ptsTypes="AAAA">
                                      <p:cBhvr>
                                        <p:cTn id="28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68" y="759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9000" decel="2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10234 -0.18472 L 0.30234 -0.20255 L 0.48893 -0.24653 " pathEditMode="relative" rAng="0" ptsTypes="AAAA">
                                      <p:cBhvr>
                                        <p:cTn id="30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-1233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9000" decel="2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19662 -0.21019 C 0.28399 -0.21227 0.3056 -0.19468 0.39336 -0.22708 C 0.42032 -0.3581 0.4293 -0.41736 0.44805 -0.44931 " pathEditMode="relative" rAng="0" ptsTypes="AAAA">
                                      <p:cBhvr>
                                        <p:cTn id="32" dur="3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96" y="-2247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9000" decel="2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0.13503 -0.11227 L 0.34687 -0.10232 C 0.41263 -0.20857 0.33151 -0.34792 0.41003 -0.45509 " pathEditMode="relative" rAng="0" ptsTypes="AAAA">
                                      <p:cBhvr>
                                        <p:cTn id="34" dur="3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5" y="-2275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9000" decel="2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0.15196 -0.10231 L 0.3625 -0.09652 L 0.54805 -0.12685 " pathEditMode="relative" rAng="0" ptsTypes="AAAA">
                                      <p:cBhvr>
                                        <p:cTn id="36" dur="3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96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50" grpId="0" animBg="1"/>
      <p:bldP spid="63" grpId="0" animBg="1"/>
      <p:bldP spid="64" grpId="0" animBg="1"/>
      <p:bldP spid="38" grpId="0" animBg="1"/>
      <p:bldP spid="38" grpId="1" animBg="1"/>
      <p:bldP spid="40" grpId="0" animBg="1"/>
      <p:bldP spid="40" grpId="1" animBg="1"/>
      <p:bldP spid="41" grpId="0" animBg="1"/>
      <p:bldP spid="66" grpId="0" animBg="1"/>
      <p:bldP spid="66" grpId="1" animBg="1"/>
      <p:bldP spid="67" grpId="0" animBg="1"/>
      <p:bldP spid="67" grpId="1" animBg="1"/>
      <p:bldP spid="81" grpId="0" animBg="1"/>
      <p:bldP spid="82" grpId="0" animBg="1"/>
      <p:bldP spid="82" grpId="1" animBg="1"/>
      <p:bldP spid="84" grpId="0" animBg="1"/>
      <p:bldP spid="86" grpId="0" animBg="1"/>
      <p:bldP spid="86" grpId="1" animBg="1"/>
      <p:bldP spid="88" grpId="0" animBg="1"/>
      <p:bldP spid="88" grpId="1" animBg="1"/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D5AB-6D15-46D0-9062-EDDFA49F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Data-parallel execution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A1E588-0609-42F6-862E-5F5AAB737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99"/>
            <a:ext cx="10515600" cy="4879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for each context: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 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for each element of the context kind: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</a:rPr>
              <a:t>submit to executor service: (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  for each constraint in context: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    if constraint-element pair has not already been checked: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      if constraint is not lazy and constraint guard is satisfied: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execute constraint check block;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if check block returned false: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add constraint-element pair to set of unsatisfied constraints;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}</a:t>
            </a: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</a:rPr>
              <a:t>wait for jobs to complete;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0BDD6-AA1E-4A2B-85F6-668280CD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F991B-27C5-4AA4-BFAF-EAAC8E24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3F97F-283F-4C91-A3CF-F669B974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6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60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B556-3228-4C96-BFE2-246732E4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could possibly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B92D-F5A1-452E-B61B-4FEE8C8A9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8825"/>
          </a:xfrm>
        </p:spPr>
        <p:txBody>
          <a:bodyPr>
            <a:normAutofit/>
          </a:bodyPr>
          <a:lstStyle/>
          <a:p>
            <a:r>
              <a:rPr lang="en-GB" dirty="0"/>
              <a:t>Concurrent access to mutable data structures</a:t>
            </a:r>
          </a:p>
          <a:p>
            <a:pPr lvl="1"/>
            <a:r>
              <a:rPr lang="en-GB" dirty="0"/>
              <a:t>e.g. results, evaluated constraint-element pairs, caches at modelling layer</a:t>
            </a:r>
          </a:p>
          <a:p>
            <a:r>
              <a:rPr lang="en-GB" dirty="0"/>
              <a:t>Variable scoping</a:t>
            </a:r>
          </a:p>
          <a:p>
            <a:pPr lvl="1"/>
            <a:r>
              <a:rPr lang="en-GB" dirty="0"/>
              <a:t>How to deal with storage, retrieval and modification of local and global variables across different threads of execution?</a:t>
            </a:r>
          </a:p>
          <a:p>
            <a:r>
              <a:rPr lang="en-GB" dirty="0"/>
              <a:t> Exception handling and error reporting</a:t>
            </a:r>
          </a:p>
          <a:p>
            <a:pPr lvl="1"/>
            <a:r>
              <a:rPr lang="en-GB" dirty="0"/>
              <a:t>How to inform user </a:t>
            </a:r>
            <a:r>
              <a:rPr lang="en-GB" i="1" dirty="0"/>
              <a:t>where</a:t>
            </a:r>
            <a:r>
              <a:rPr lang="en-GB" dirty="0"/>
              <a:t> things went wrong with multiple threads?</a:t>
            </a:r>
          </a:p>
          <a:p>
            <a:r>
              <a:rPr lang="en-GB" dirty="0"/>
              <a:t>Dependencies and lazy invariants</a:t>
            </a:r>
          </a:p>
          <a:p>
            <a:pPr lvl="1"/>
            <a:r>
              <a:rPr lang="en-GB" dirty="0"/>
              <a:t>Re-evaluation vs. synchronization</a:t>
            </a:r>
          </a:p>
          <a:p>
            <a:r>
              <a:rPr lang="en-GB" dirty="0"/>
              <a:t>Concurrency testing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D8A67-A61B-43AA-BF76-D769F9B2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7E218-B5D5-4F16-824C-293F28B2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233A0-4C4A-463A-9339-AC6B75C9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7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70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BE4F-35A8-4278-86CE-167EC434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parallel to distributed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6B5B-A3C3-4C04-B89E-6355C838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difference is lack of shared memory between computers</a:t>
            </a:r>
          </a:p>
          <a:p>
            <a:r>
              <a:rPr lang="en-GB" dirty="0"/>
              <a:t>Models are highly interconnected graphs</a:t>
            </a:r>
          </a:p>
          <a:p>
            <a:r>
              <a:rPr lang="en-GB" dirty="0"/>
              <a:t>Serialising large models is inefficient, so we need a better way</a:t>
            </a:r>
          </a:p>
          <a:p>
            <a:r>
              <a:rPr lang="en-GB" dirty="0"/>
              <a:t>Objectives are:</a:t>
            </a:r>
          </a:p>
          <a:p>
            <a:pPr lvl="1"/>
            <a:r>
              <a:rPr lang="en-GB" dirty="0"/>
              <a:t>Maximise CPU utilisation across all computers available to us</a:t>
            </a:r>
          </a:p>
          <a:p>
            <a:pPr lvl="1"/>
            <a:r>
              <a:rPr lang="en-GB" dirty="0"/>
              <a:t>Minimise time spent on serialisation / deserialization</a:t>
            </a:r>
          </a:p>
          <a:p>
            <a:pPr lvl="1"/>
            <a:r>
              <a:rPr lang="en-GB" dirty="0"/>
              <a:t>Minimise network traffic</a:t>
            </a:r>
          </a:p>
          <a:p>
            <a:pPr lvl="1"/>
            <a:r>
              <a:rPr lang="en-GB" dirty="0"/>
              <a:t>Efficiently partition and allocate jobs</a:t>
            </a:r>
          </a:p>
          <a:p>
            <a:pPr lvl="1"/>
            <a:r>
              <a:rPr lang="en-GB" dirty="0"/>
              <a:t>Program behaviour and semantics are unchanged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5357C-C314-4BAD-B421-2A1326BB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14th October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A443-6688-4450-973C-8C0015CB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FF224-496F-4BEC-908E-C6427BDB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46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1DD9-2223-4B16-9796-954FA132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Prerequisites for 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2770-91AA-4195-B934-603CDED2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participating processes (“nodes”) need to have:</a:t>
            </a:r>
          </a:p>
          <a:p>
            <a:pPr lvl="1"/>
            <a:r>
              <a:rPr lang="en-GB" dirty="0"/>
              <a:t>A full copy of the program (and its dependencies / imports)</a:t>
            </a:r>
          </a:p>
          <a:p>
            <a:pPr lvl="1"/>
            <a:r>
              <a:rPr lang="en-GB" dirty="0"/>
              <a:t>Full access to the entirety of all model(s)</a:t>
            </a:r>
          </a:p>
          <a:p>
            <a:pPr lvl="2"/>
            <a:r>
              <a:rPr lang="en-GB" dirty="0"/>
              <a:t>i.e. not partial models</a:t>
            </a:r>
          </a:p>
          <a:p>
            <a:pPr lvl="1"/>
            <a:r>
              <a:rPr lang="en-GB" dirty="0"/>
              <a:t>The full codebase (JAR file for example) with dependencies</a:t>
            </a:r>
          </a:p>
          <a:p>
            <a:pPr lvl="1"/>
            <a:r>
              <a:rPr lang="en-GB" dirty="0"/>
              <a:t>Ability to send and receive data from the master</a:t>
            </a:r>
          </a:p>
          <a:p>
            <a:pPr lvl="1"/>
            <a:r>
              <a:rPr lang="en-GB" dirty="0"/>
              <a:t>Sufficient resources (disk space, memory) to execute the entire program</a:t>
            </a:r>
          </a:p>
          <a:p>
            <a:pPr lvl="2"/>
            <a:r>
              <a:rPr lang="en-GB" dirty="0"/>
              <a:t>as with the non-distributed implementation</a:t>
            </a:r>
          </a:p>
          <a:p>
            <a:r>
              <a:rPr lang="en-GB" dirty="0"/>
              <a:t>Bottom line: Replicate the master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BAAA-01F9-47EF-8BEE-253D33E5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14th October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DDDD1-79CD-459A-8313-ECFD3E5A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MODELS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1D6B0-F898-4A83-90E5-F02A3EE5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A7-34A4-4AF4-934E-462A835349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4021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7.9|8.1|13.2|3.7|10.7|6.5|1.3|1.1|1.6|8.6|3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9|6.3|5.8|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2.3|47.9|50.5|39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8.2|22.1|26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6.5|5.8|4.3|5.3|5.1|9.4|5.2|3|1.9|3.9|9.5|4.5|2.1|1.2|8.1|13.2|1.7|3|2.3|3.5|4.8|2.6|4.3|1.8|6.2|1.8|3.4|1.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2337</Words>
  <Application>Microsoft Office PowerPoint</Application>
  <PresentationFormat>Widescreen</PresentationFormat>
  <Paragraphs>537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Aharoni</vt:lpstr>
      <vt:lpstr>Amasis MT Pro Black</vt:lpstr>
      <vt:lpstr>Arial</vt:lpstr>
      <vt:lpstr>Calibri</vt:lpstr>
      <vt:lpstr>Calibri Light</vt:lpstr>
      <vt:lpstr>Cambria Math</vt:lpstr>
      <vt:lpstr>Consolas</vt:lpstr>
      <vt:lpstr>Custom Design</vt:lpstr>
      <vt:lpstr>Distributed Model Validation with Epsilon</vt:lpstr>
      <vt:lpstr>Motivation</vt:lpstr>
      <vt:lpstr>Epsilon Validation Language (EVL)</vt:lpstr>
      <vt:lpstr>Java hashCode and equals contract</vt:lpstr>
      <vt:lpstr>Parallel execution</vt:lpstr>
      <vt:lpstr>Data-parallel execution</vt:lpstr>
      <vt:lpstr>What could possibly go wrong?</vt:lpstr>
      <vt:lpstr>From parallel to distributed</vt:lpstr>
      <vt:lpstr>Prerequisites for our solution</vt:lpstr>
      <vt:lpstr>Distribution Strategy</vt:lpstr>
      <vt:lpstr>Atomic decomposition</vt:lpstr>
      <vt:lpstr>PowerPoint Presentation</vt:lpstr>
      <vt:lpstr>Splitting the Jobs List</vt:lpstr>
      <vt:lpstr>Splitting algorithm</vt:lpstr>
      <vt:lpstr>Example with batch factor = 3</vt:lpstr>
      <vt:lpstr>Executing a batch (simplified)</vt:lpstr>
      <vt:lpstr>Fairly distributing jobs</vt:lpstr>
      <vt:lpstr>Performance</vt:lpstr>
      <vt:lpstr>findbugs 16 workers</vt:lpstr>
      <vt:lpstr>87 workers + AMD TR-1950X</vt:lpstr>
      <vt:lpstr>1Constraint 2 million elements (i5-8500)</vt:lpstr>
      <vt:lpstr>Future Work</vt:lpstr>
      <vt:lpstr>Summary</vt:lpstr>
      <vt:lpstr>Results processing</vt:lpstr>
      <vt:lpstr>JMS 2.0 implementation</vt:lpstr>
      <vt:lpstr>Worker arguments</vt:lpstr>
      <vt:lpstr>Asynchronous setup</vt:lpstr>
      <vt:lpstr>Single-threaded parallelism</vt:lpstr>
      <vt:lpstr>Alternative performance solutions</vt:lpstr>
      <vt:lpstr>Constraint Dependencies</vt:lpstr>
      <vt:lpstr>Constraint.check</vt:lpstr>
      <vt:lpstr>SatisfiesOperation</vt:lpstr>
      <vt:lpstr>Constraint Dependencies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EVL</dc:title>
  <dc:creator>Sina Madani</dc:creator>
  <cp:lastModifiedBy>Sina Madani</cp:lastModifiedBy>
  <cp:revision>241</cp:revision>
  <dcterms:created xsi:type="dcterms:W3CDTF">2020-01-14T11:44:57Z</dcterms:created>
  <dcterms:modified xsi:type="dcterms:W3CDTF">2021-10-14T13:12:59Z</dcterms:modified>
</cp:coreProperties>
</file>