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13985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Ethan Simons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533400" y="1862051"/>
            <a:ext cx="10820400" cy="40241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lt1"/>
              </a:buClr>
              <a:buSzPts val="2200"/>
              <a:buNone/>
            </a:pPr>
            <a:r>
              <a:rPr lang="en-US" dirty="0"/>
              <a:t>This is my proposed defense in depth security policy. With this policy implemented, our data will be far more secure.</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[Populate the Threats Matrix table and provide explanations to summarize of all of your security risks.]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p:cNvGraphicFramePr/>
          <p:nvPr>
            <p:extLst>
              <p:ext uri="{D42A27DB-BD31-4B8C-83A1-F6EECF244321}">
                <p14:modId xmlns:p14="http://schemas.microsoft.com/office/powerpoint/2010/main" val="987023061"/>
              </p:ext>
            </p:extLst>
          </p:nvPr>
        </p:nvGraphicFramePr>
        <p:xfrm>
          <a:off x="3171900" y="2561050"/>
          <a:ext cx="7835225" cy="420618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Very good chance of occurring</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Needs to be addressed immediately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Can be addressed after priority items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Not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lvl="0" indent="-457200">
              <a:spcBef>
                <a:spcPts val="0"/>
              </a:spcBef>
              <a:buSzPts val="2200"/>
              <a:buFont typeface="+mj-lt"/>
              <a:buAutoNum type="arabicPeriod"/>
            </a:pPr>
            <a:r>
              <a:rPr lang="en-US" b="1" u="sng" dirty="0"/>
              <a:t>Validate Input Data </a:t>
            </a:r>
            <a:r>
              <a:rPr lang="en-US" dirty="0"/>
              <a:t>– Ensure that user input is sanitized	</a:t>
            </a:r>
          </a:p>
          <a:p>
            <a:pPr lvl="0" indent="-457200">
              <a:spcBef>
                <a:spcPts val="0"/>
              </a:spcBef>
              <a:buSzPts val="2200"/>
              <a:buFont typeface="+mj-lt"/>
              <a:buAutoNum type="arabicPeriod"/>
            </a:pPr>
            <a:r>
              <a:rPr lang="en-US" b="1" u="sng" dirty="0"/>
              <a:t>Heed Compiler Warnings </a:t>
            </a:r>
            <a:r>
              <a:rPr lang="en-US" dirty="0"/>
              <a:t>– Pay attention and correct code to get rid of warnings</a:t>
            </a:r>
          </a:p>
          <a:p>
            <a:pPr lvl="0" indent="-457200">
              <a:spcBef>
                <a:spcPts val="0"/>
              </a:spcBef>
              <a:buSzPts val="2200"/>
              <a:buFont typeface="+mj-lt"/>
              <a:buAutoNum type="arabicPeriod"/>
            </a:pPr>
            <a:r>
              <a:rPr lang="en-US" b="1" u="sng" dirty="0"/>
              <a:t>Architect and Design for Security Policies </a:t>
            </a:r>
            <a:r>
              <a:rPr lang="en-US" dirty="0"/>
              <a:t>– Security policies should be adhered to when coding</a:t>
            </a:r>
          </a:p>
          <a:p>
            <a:pPr lvl="0" indent="-457200">
              <a:spcBef>
                <a:spcPts val="0"/>
              </a:spcBef>
              <a:buSzPts val="2200"/>
              <a:buFont typeface="+mj-lt"/>
              <a:buAutoNum type="arabicPeriod"/>
            </a:pPr>
            <a:r>
              <a:rPr lang="en-US" b="1" u="sng" dirty="0"/>
              <a:t>Keep It Simple </a:t>
            </a:r>
            <a:r>
              <a:rPr lang="en-US" dirty="0"/>
              <a:t>– The more complex the code, the more points of failure</a:t>
            </a:r>
          </a:p>
          <a:p>
            <a:pPr lvl="0" indent="-457200">
              <a:spcBef>
                <a:spcPts val="0"/>
              </a:spcBef>
              <a:buSzPts val="2200"/>
              <a:buFont typeface="+mj-lt"/>
              <a:buAutoNum type="arabicPeriod"/>
            </a:pPr>
            <a:r>
              <a:rPr lang="en-US" b="1" u="sng" dirty="0"/>
              <a:t>Default Deny </a:t>
            </a:r>
            <a:r>
              <a:rPr lang="en-US" dirty="0"/>
              <a:t>– access should be granted on an individual basis</a:t>
            </a:r>
          </a:p>
          <a:p>
            <a:pPr lvl="0" indent="-457200">
              <a:spcBef>
                <a:spcPts val="0"/>
              </a:spcBef>
              <a:buSzPts val="2200"/>
              <a:buFont typeface="+mj-lt"/>
              <a:buAutoNum type="arabicPeriod"/>
            </a:pPr>
            <a:r>
              <a:rPr lang="en-US" b="1" u="sng" dirty="0"/>
              <a:t>Adhere to the Principle of Least Privilege </a:t>
            </a:r>
            <a:r>
              <a:rPr lang="en-US" dirty="0"/>
              <a:t>– only the </a:t>
            </a:r>
            <a:r>
              <a:rPr lang="en-US" dirty="0" err="1"/>
              <a:t>priviledge</a:t>
            </a:r>
            <a:r>
              <a:rPr lang="en-US" dirty="0"/>
              <a:t> that is needed will be granted</a:t>
            </a:r>
          </a:p>
          <a:p>
            <a:pPr lvl="0" indent="-457200">
              <a:spcBef>
                <a:spcPts val="0"/>
              </a:spcBef>
              <a:buSzPts val="2200"/>
              <a:buFont typeface="+mj-lt"/>
              <a:buAutoNum type="arabicPeriod"/>
            </a:pPr>
            <a:r>
              <a:rPr lang="en-US" b="1" u="sng" dirty="0"/>
              <a:t>Sanitize Data Sent to Other Systems </a:t>
            </a:r>
            <a:r>
              <a:rPr lang="en-US" dirty="0"/>
              <a:t>– only send what is needed</a:t>
            </a:r>
          </a:p>
          <a:p>
            <a:pPr lvl="0" indent="-457200">
              <a:spcBef>
                <a:spcPts val="0"/>
              </a:spcBef>
              <a:buSzPts val="2200"/>
              <a:buFont typeface="+mj-lt"/>
              <a:buAutoNum type="arabicPeriod"/>
            </a:pPr>
            <a:r>
              <a:rPr lang="en-US" b="1" u="sng" dirty="0"/>
              <a:t>Practice Defense in Depth</a:t>
            </a:r>
            <a:r>
              <a:rPr lang="en-US" dirty="0"/>
              <a:t> – multiple layers means more secure</a:t>
            </a:r>
          </a:p>
          <a:p>
            <a:pPr lvl="0" indent="-457200">
              <a:spcBef>
                <a:spcPts val="0"/>
              </a:spcBef>
              <a:buSzPts val="2200"/>
              <a:buFont typeface="+mj-lt"/>
              <a:buAutoNum type="arabicPeriod"/>
            </a:pPr>
            <a:r>
              <a:rPr lang="en-US" b="1" u="sng" dirty="0"/>
              <a:t>Use Effective Quality Assurance Techniques </a:t>
            </a:r>
            <a:r>
              <a:rPr lang="en-US" dirty="0"/>
              <a:t>– test for every possible scenario</a:t>
            </a:r>
          </a:p>
          <a:p>
            <a:pPr lvl="0" indent="-457200">
              <a:spcBef>
                <a:spcPts val="0"/>
              </a:spcBef>
              <a:buSzPts val="2200"/>
              <a:buFont typeface="+mj-lt"/>
              <a:buAutoNum type="arabicPeriod"/>
            </a:pPr>
            <a:r>
              <a:rPr lang="en-US" b="1" u="sng" dirty="0"/>
              <a:t>Adopt a Secure Coding Standard</a:t>
            </a:r>
            <a:r>
              <a:rPr lang="en-US" dirty="0"/>
              <a:t> – Use a standard that can be confirmed as being secure</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nSpc>
                <a:spcPct val="200000"/>
              </a:lnSpc>
              <a:spcBef>
                <a:spcPts val="0"/>
              </a:spcBef>
              <a:buSzPts val="2000"/>
            </a:pPr>
            <a:r>
              <a:rPr lang="en-US" sz="1800" dirty="0">
                <a:solidFill>
                  <a:srgbClr val="00B0F0"/>
                </a:solidFill>
              </a:rPr>
              <a:t>INT</a:t>
            </a:r>
            <a:r>
              <a:rPr lang="en-US" sz="1800" dirty="0"/>
              <a:t>  - </a:t>
            </a:r>
            <a:r>
              <a:rPr lang="en-US" sz="1800" dirty="0">
                <a:solidFill>
                  <a:schemeClr val="accent5">
                    <a:lumMod val="60000"/>
                    <a:lumOff val="40000"/>
                  </a:schemeClr>
                </a:solidFill>
              </a:rPr>
              <a:t>INT50-CPP</a:t>
            </a:r>
            <a:r>
              <a:rPr lang="en-US" sz="1800" dirty="0"/>
              <a:t> - Helps prevent an out of bounds exception.</a:t>
            </a:r>
          </a:p>
          <a:p>
            <a:pPr marL="228600" lvl="0" indent="-228600">
              <a:lnSpc>
                <a:spcPct val="200000"/>
              </a:lnSpc>
              <a:spcBef>
                <a:spcPts val="0"/>
              </a:spcBef>
              <a:buSzPts val="2000"/>
            </a:pPr>
            <a:r>
              <a:rPr lang="en-US" sz="1800" dirty="0">
                <a:solidFill>
                  <a:srgbClr val="00B0F0"/>
                </a:solidFill>
              </a:rPr>
              <a:t>INT </a:t>
            </a:r>
            <a:r>
              <a:rPr lang="en-US" sz="1800" dirty="0"/>
              <a:t>- </a:t>
            </a:r>
            <a:r>
              <a:rPr lang="en-US" sz="1800" dirty="0">
                <a:solidFill>
                  <a:schemeClr val="accent5">
                    <a:lumMod val="60000"/>
                    <a:lumOff val="40000"/>
                  </a:schemeClr>
                </a:solidFill>
              </a:rPr>
              <a:t>INT30-C</a:t>
            </a:r>
            <a:r>
              <a:rPr lang="en-US" sz="1800" dirty="0"/>
              <a:t> Ensure that unsigned integer operations do not wrap</a:t>
            </a:r>
          </a:p>
          <a:p>
            <a:pPr marL="228600" lvl="0" indent="-228600">
              <a:lnSpc>
                <a:spcPct val="200000"/>
              </a:lnSpc>
              <a:spcBef>
                <a:spcPts val="0"/>
              </a:spcBef>
              <a:buSzPts val="2000"/>
            </a:pPr>
            <a:r>
              <a:rPr lang="en-US" sz="1800" dirty="0">
                <a:solidFill>
                  <a:srgbClr val="00B0F0"/>
                </a:solidFill>
              </a:rPr>
              <a:t>String Correctness </a:t>
            </a:r>
            <a:r>
              <a:rPr lang="en-US" sz="1800" dirty="0"/>
              <a:t>- </a:t>
            </a:r>
            <a:r>
              <a:rPr lang="en-US" sz="1800" dirty="0">
                <a:solidFill>
                  <a:schemeClr val="accent5">
                    <a:lumMod val="60000"/>
                    <a:lumOff val="40000"/>
                  </a:schemeClr>
                </a:solidFill>
              </a:rPr>
              <a:t>STR50-CPP</a:t>
            </a:r>
            <a:r>
              <a:rPr lang="en-US" sz="1800" dirty="0"/>
              <a:t> - Guarantee that storage for strings has sufficient space for character data and the null terminator</a:t>
            </a:r>
          </a:p>
          <a:p>
            <a:pPr marL="228600" lvl="0" indent="-228600">
              <a:lnSpc>
                <a:spcPct val="200000"/>
              </a:lnSpc>
              <a:spcBef>
                <a:spcPts val="0"/>
              </a:spcBef>
              <a:buSzPts val="2000"/>
            </a:pPr>
            <a:r>
              <a:rPr lang="en-US" sz="1800" dirty="0">
                <a:solidFill>
                  <a:srgbClr val="00B0F0"/>
                </a:solidFill>
              </a:rPr>
              <a:t>SQL Injec</a:t>
            </a:r>
            <a:r>
              <a:rPr lang="en-US" sz="1800" dirty="0"/>
              <a:t>tion </a:t>
            </a:r>
            <a:r>
              <a:rPr lang="en-US" sz="1800" dirty="0">
                <a:solidFill>
                  <a:schemeClr val="accent5">
                    <a:lumMod val="60000"/>
                    <a:lumOff val="40000"/>
                  </a:schemeClr>
                </a:solidFill>
              </a:rPr>
              <a:t>- IDS00-J - </a:t>
            </a:r>
            <a:r>
              <a:rPr lang="en-US" sz="1800" dirty="0"/>
              <a:t>Prevent SQL injection</a:t>
            </a:r>
          </a:p>
          <a:p>
            <a:pPr marL="228600" lvl="0" indent="-228600">
              <a:lnSpc>
                <a:spcPct val="200000"/>
              </a:lnSpc>
              <a:spcBef>
                <a:spcPts val="0"/>
              </a:spcBef>
              <a:buSzPts val="2000"/>
            </a:pPr>
            <a:r>
              <a:rPr lang="en-US" sz="1800" dirty="0">
                <a:solidFill>
                  <a:srgbClr val="00B0F0"/>
                </a:solidFill>
              </a:rPr>
              <a:t>Memory Protection</a:t>
            </a:r>
            <a:r>
              <a:rPr lang="en-US" sz="1800" dirty="0"/>
              <a:t> - </a:t>
            </a:r>
            <a:r>
              <a:rPr lang="en-US" sz="1800" dirty="0">
                <a:solidFill>
                  <a:schemeClr val="accent5">
                    <a:lumMod val="60000"/>
                    <a:lumOff val="40000"/>
                  </a:schemeClr>
                </a:solidFill>
              </a:rPr>
              <a:t>CON32-C</a:t>
            </a:r>
            <a:r>
              <a:rPr lang="en-US" sz="1800" dirty="0"/>
              <a:t> - Prevent data races when accessing bit-fields from multiple threads</a:t>
            </a:r>
          </a:p>
          <a:p>
            <a:pPr marL="228600" lvl="0" indent="-228600">
              <a:lnSpc>
                <a:spcPct val="200000"/>
              </a:lnSpc>
              <a:spcBef>
                <a:spcPts val="0"/>
              </a:spcBef>
              <a:buSzPts val="2000"/>
            </a:pPr>
            <a:r>
              <a:rPr lang="en-US" sz="1800" dirty="0">
                <a:solidFill>
                  <a:srgbClr val="00B0F0"/>
                </a:solidFill>
              </a:rPr>
              <a:t>Assertions</a:t>
            </a:r>
            <a:r>
              <a:rPr lang="en-US" sz="1800" dirty="0"/>
              <a:t> - </a:t>
            </a:r>
            <a:r>
              <a:rPr lang="en-US" sz="1800" dirty="0">
                <a:solidFill>
                  <a:schemeClr val="accent5">
                    <a:lumMod val="60000"/>
                    <a:lumOff val="40000"/>
                  </a:schemeClr>
                </a:solidFill>
              </a:rPr>
              <a:t>DCL03-C</a:t>
            </a:r>
            <a:r>
              <a:rPr lang="en-US" sz="1800" dirty="0"/>
              <a:t> - Use a static assertion to test the value of a constant expression</a:t>
            </a:r>
          </a:p>
          <a:p>
            <a:pPr marL="228600" lvl="0" indent="-228600">
              <a:lnSpc>
                <a:spcPct val="200000"/>
              </a:lnSpc>
              <a:spcBef>
                <a:spcPts val="0"/>
              </a:spcBef>
              <a:buSzPts val="2000"/>
            </a:pPr>
            <a:r>
              <a:rPr lang="en-US" sz="1800" dirty="0">
                <a:solidFill>
                  <a:srgbClr val="00B0F0"/>
                </a:solidFill>
              </a:rPr>
              <a:t>Exceptions</a:t>
            </a:r>
            <a:r>
              <a:rPr lang="en-US" sz="1800" dirty="0"/>
              <a:t> </a:t>
            </a:r>
            <a:r>
              <a:rPr lang="en-US" sz="1800" dirty="0">
                <a:solidFill>
                  <a:schemeClr val="accent5">
                    <a:lumMod val="60000"/>
                    <a:lumOff val="40000"/>
                  </a:schemeClr>
                </a:solidFill>
              </a:rPr>
              <a:t>- ERR07-J </a:t>
            </a:r>
            <a:r>
              <a:rPr lang="en-US" sz="1800" dirty="0"/>
              <a:t>- Do not throw RuntimeException, Exception, or Throwable</a:t>
            </a:r>
          </a:p>
          <a:p>
            <a:pPr marL="228600" lvl="0" indent="-228600">
              <a:lnSpc>
                <a:spcPct val="200000"/>
              </a:lnSpc>
              <a:spcBef>
                <a:spcPts val="0"/>
              </a:spcBef>
              <a:buSzPts val="2000"/>
            </a:pPr>
            <a:r>
              <a:rPr lang="en-US" sz="1800" dirty="0">
                <a:solidFill>
                  <a:srgbClr val="00B0F0"/>
                </a:solidFill>
              </a:rPr>
              <a:t>Object Oriented Programming</a:t>
            </a:r>
            <a:r>
              <a:rPr lang="en-US" sz="1800" dirty="0"/>
              <a:t>	- </a:t>
            </a:r>
            <a:r>
              <a:rPr lang="en-US" sz="1800" dirty="0">
                <a:solidFill>
                  <a:schemeClr val="accent5">
                    <a:lumMod val="60000"/>
                    <a:lumOff val="40000"/>
                  </a:schemeClr>
                </a:solidFill>
              </a:rPr>
              <a:t>OOP50-CPP</a:t>
            </a:r>
            <a:r>
              <a:rPr lang="en-US" sz="1800" dirty="0"/>
              <a:t> - Do not invoke virtual functions from constructors or destructors</a:t>
            </a:r>
          </a:p>
          <a:p>
            <a:pPr marL="228600" lvl="0" indent="-228600">
              <a:lnSpc>
                <a:spcPct val="200000"/>
              </a:lnSpc>
              <a:spcBef>
                <a:spcPts val="0"/>
              </a:spcBef>
              <a:buSzPts val="2000"/>
            </a:pPr>
            <a:r>
              <a:rPr lang="en-US" sz="1800" dirty="0">
                <a:solidFill>
                  <a:srgbClr val="00B0F0"/>
                </a:solidFill>
              </a:rPr>
              <a:t>Object Oriented Programming </a:t>
            </a:r>
            <a:r>
              <a:rPr lang="en-US" sz="1800" dirty="0"/>
              <a:t>- </a:t>
            </a:r>
            <a:r>
              <a:rPr lang="en-US" sz="1800" dirty="0">
                <a:solidFill>
                  <a:schemeClr val="accent5">
                    <a:lumMod val="60000"/>
                    <a:lumOff val="40000"/>
                  </a:schemeClr>
                </a:solidFill>
              </a:rPr>
              <a:t>OOP58-CPP</a:t>
            </a:r>
            <a:r>
              <a:rPr lang="en-US" sz="1800" dirty="0"/>
              <a:t> - Copy operations must not mutate the source object</a:t>
            </a:r>
          </a:p>
          <a:p>
            <a:pPr marL="228600" lvl="0" indent="-228600">
              <a:lnSpc>
                <a:spcPct val="200000"/>
              </a:lnSpc>
              <a:spcBef>
                <a:spcPts val="0"/>
              </a:spcBef>
              <a:buSzPts val="2000"/>
            </a:pPr>
            <a:r>
              <a:rPr lang="en-US" sz="1800" dirty="0">
                <a:solidFill>
                  <a:srgbClr val="00B0F0"/>
                </a:solidFill>
              </a:rPr>
              <a:t>Input Output </a:t>
            </a:r>
            <a:r>
              <a:rPr lang="en-US" sz="1800" dirty="0"/>
              <a:t>- </a:t>
            </a:r>
            <a:r>
              <a:rPr lang="en-US" sz="1800" dirty="0">
                <a:solidFill>
                  <a:schemeClr val="accent5">
                    <a:lumMod val="60000"/>
                    <a:lumOff val="40000"/>
                  </a:schemeClr>
                </a:solidFill>
              </a:rPr>
              <a:t>FIO30-C</a:t>
            </a:r>
            <a:r>
              <a:rPr lang="en-US" sz="1800" dirty="0"/>
              <a:t> - Exclude user input from format strings</a:t>
            </a:r>
            <a:endParaRPr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298</TotalTime>
  <Words>547</Words>
  <Application>Microsoft Office PowerPoint</Application>
  <PresentationFormat>Widescreen</PresentationFormat>
  <Paragraphs>55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Ethan Simons</cp:lastModifiedBy>
  <cp:revision>7</cp:revision>
  <dcterms:created xsi:type="dcterms:W3CDTF">2020-08-19T17:59:24Z</dcterms:created>
  <dcterms:modified xsi:type="dcterms:W3CDTF">2021-04-18T00:30:35Z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