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  <p:sldId id="265" r:id="rId11"/>
    <p:sldId id="281" r:id="rId12"/>
    <p:sldId id="266" r:id="rId13"/>
    <p:sldId id="274" r:id="rId14"/>
    <p:sldId id="275" r:id="rId15"/>
    <p:sldId id="270" r:id="rId16"/>
    <p:sldId id="268" r:id="rId17"/>
    <p:sldId id="269" r:id="rId18"/>
    <p:sldId id="271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24D90-6EC9-40C1-8604-6284EB2C02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10BE-EFAF-4AE7-9CAB-8BD1D05A4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3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3EFF6-2F3F-4B19-970C-3FBD15000A2B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E120F9-8EAE-4E83-B0B6-D66F3517FA8B}" type="datetime1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2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BAF848-BC24-41D3-88B1-3F8CD78D3A40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303E2A-C0C9-4089-8249-457B75D9B7EF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1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648E9A-A51C-4B7F-9A19-5FEC433A381C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EB1CB7-2DE1-43C9-B576-27DCAB617D16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7955F4-D656-4DC8-BA98-9B8AF6F45BD2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922B0-01E7-4C6E-A3D2-096C3BA3B4A4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C1982B-305F-41D1-97A5-84743F36C0E7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C3446E-6C3B-47C6-B030-7B37B4666ED6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BC82DE-61B9-4865-80B0-D105C4990F0D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EF526C-EB4C-410D-9DAC-A25AD79A9272}" type="datetime1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0B7553-E983-4226-9CA7-7130D44954B2}" type="datetime1">
              <a:rPr lang="ru-RU" smtClean="0"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88FBDD-89DF-422D-989A-6BADBE0E8E31}" type="datetime1">
              <a:rPr lang="ru-RU" smtClean="0"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E429EE-BFAE-4DC1-9093-2632E47D1911}" type="datetime1">
              <a:rPr lang="ru-RU" smtClean="0"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7FD269-7D2B-450D-B109-4095EE589465}" type="datetime1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E083C9-673B-4CD1-B4A5-9873946D7D4D}" type="datetime1">
              <a:rPr lang="ru-RU" smtClean="0"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71C9F4-4B21-4FE6-B8B1-B2136D82116D}" type="datetime1">
              <a:rPr lang="ru-RU" smtClean="0"/>
              <a:t>22.08.2022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6E40EF-5162-48AA-954F-A5018A46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7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Онтологическое моделирование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0" y="2666999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неизменяемый параметр, принадлежащий экземпляру.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свойства существуют независимо от классов; одно и то же свойство может относиться к объектам, принадлежащим различным классам. </a:t>
            </a:r>
            <a:endParaRPr lang="ru-R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Характеристики свойств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Тип принимаемого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 (число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, строка, дата, логическое значение и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т.д.)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Диапазон возможных значений </a:t>
            </a: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Количество возможных значений 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Обязательность (Каждое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 для каждого объекта может иметь 0, 1 или более обязательных значений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3211" y="135"/>
            <a:ext cx="10018713" cy="1752599"/>
          </a:xfrm>
        </p:spPr>
        <p:txBody>
          <a:bodyPr/>
          <a:lstStyle/>
          <a:p>
            <a:r>
              <a:rPr lang="ru-RU" dirty="0" smtClean="0"/>
              <a:t>Редактор онтологий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3211" y="1768206"/>
            <a:ext cx="10018713" cy="4098925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Редактор онтологий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программное средство, созданное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специально для проектирования, редактирования и анализа онтологий. Основная функция любого редактора онтологий состоит в поддержке процесса формализации знаний и представлении онтологии как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спецификации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одним из них является</a:t>
            </a:r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Protégé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Protégé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один из самых популярных, свободно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распространяемый редактор, разработанный Стэндфордским университетом, позволяющий создавать, редактировать онтологические модели и базы данных при помощи языка семантического описания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owl (Ontology Web Language)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79906"/>
            <a:ext cx="551167" cy="365125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Онтологическая модель Мечел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0" y="1993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демонстрации применимости онтологического моделирования для ведения нормативно-справочной информации был сделан пример описания структуры компании, организационной структуры предприятий, технологии производства, производственного оборудования, работ по обслуживанию и ремонту оборудования, персонала и нормативных документов.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4643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Содержание модели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4643" y="1752598"/>
            <a:ext cx="10515600" cy="4343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классификаторы модели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Местонахождение</a:t>
            </a:r>
          </a:p>
          <a:p>
            <a:r>
              <a:rPr lang="ru-RU" dirty="0" smtClean="0"/>
              <a:t>Предприятие</a:t>
            </a:r>
          </a:p>
          <a:p>
            <a:r>
              <a:rPr lang="ru-RU" dirty="0" smtClean="0"/>
              <a:t>Цех</a:t>
            </a:r>
          </a:p>
          <a:p>
            <a:r>
              <a:rPr lang="ru-RU" dirty="0" smtClean="0"/>
              <a:t>Ремонтная работа</a:t>
            </a:r>
          </a:p>
          <a:p>
            <a:r>
              <a:rPr lang="ru-RU" dirty="0" smtClean="0"/>
              <a:t>Агрегат</a:t>
            </a:r>
          </a:p>
          <a:p>
            <a:r>
              <a:rPr lang="ru-RU" dirty="0" smtClean="0"/>
              <a:t>Номенклатурный номер</a:t>
            </a:r>
          </a:p>
          <a:p>
            <a:r>
              <a:rPr lang="ru-RU" dirty="0" smtClean="0"/>
              <a:t>Организационная </a:t>
            </a:r>
            <a:r>
              <a:rPr lang="en-US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труктура</a:t>
            </a:r>
            <a:endParaRPr lang="ru-RU" dirty="0" smtClean="0"/>
          </a:p>
          <a:p>
            <a:r>
              <a:rPr lang="ru-RU" dirty="0" smtClean="0"/>
              <a:t>Штатная единиц</a:t>
            </a:r>
          </a:p>
          <a:p>
            <a:r>
              <a:rPr lang="ru-RU" dirty="0" smtClean="0"/>
              <a:t>Техническое место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26300" y="1854200"/>
            <a:ext cx="88138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Цифры модели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 различных связей - 65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 классификаторов – 161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 экземпляров – 854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 триплетов – 2248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311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Ontology Viewer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1310" y="19430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Универсальная, разработанная на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python,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программа для просмотра и визуализации онтологических моделей формата .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owl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позволяющая делать запросы к модели, просматривать классификаторы и их экземпляры. Также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Ontology Viewer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исправляет недостаток моделирования на русском языке – синтаксическое несоответствие между субъектом и связью, изменяя предикат, чтобы он подходил подлежащему в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роде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числе.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311" y="0"/>
            <a:ext cx="10018713" cy="1752599"/>
          </a:xfrm>
        </p:spPr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6338" y="1602581"/>
            <a:ext cx="3303589" cy="482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Главная страница позволяет выбрать модель для просмотра, а также хранит список последних просмотренный экземпляров и </a:t>
            </a:r>
            <a:r>
              <a:rPr lang="ru-RU" sz="2200" dirty="0" smtClean="0"/>
              <a:t>сделанных </a:t>
            </a:r>
            <a:r>
              <a:rPr lang="ru-RU" sz="2200" dirty="0" smtClean="0"/>
              <a:t>запросов к в данный момент просматриваемой онтологической модели.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82" r="1641" b="635"/>
          <a:stretch/>
        </p:blipFill>
        <p:spPr>
          <a:xfrm>
            <a:off x="5728152" y="1765300"/>
            <a:ext cx="5901872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апросов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1" y="2293936"/>
            <a:ext cx="337502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запросов позволяет делать запросы для поиска триплетов в модели по их составным частям(субъект, связь, объект) для быстрого поиска интересующего экземпляра и его связей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614" y="1523429"/>
            <a:ext cx="6796586" cy="4665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просмотра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6734" y="1986016"/>
            <a:ext cx="3417890" cy="3860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просмотра позволяет искать интересующий экземпляр через классы и их подклассы, проходя по онтологическому дереву, нажатие на Экземпляр перенесет на отдельную страницу для просмотра его личных свойств и связей с другими объектами модели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1" y="1922515"/>
            <a:ext cx="5807479" cy="39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3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Страница экземпляра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3101" y="1789906"/>
            <a:ext cx="3336923" cy="4038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Страница экземпляра позволяет просматривать личные свойства текущего объекта, а также его связи с другими объектами и изучения их и визуализировать связи при помощи вкладки </a:t>
            </a:r>
            <a:r>
              <a:rPr lang="en-US" dirty="0" smtClean="0"/>
              <a:t>“</a:t>
            </a:r>
            <a:r>
              <a:rPr lang="ru-RU" dirty="0" smtClean="0"/>
              <a:t>Граф</a:t>
            </a:r>
            <a:r>
              <a:rPr lang="en-US" dirty="0" smtClean="0"/>
              <a:t>”</a:t>
            </a:r>
            <a:r>
              <a:rPr lang="ru-RU" dirty="0" smtClean="0"/>
              <a:t> в виде ориентированного графа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1" y="1687909"/>
            <a:ext cx="6155620" cy="42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0"/>
            <a:ext cx="9551989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функции граф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087" y="451782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Граф связей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Установка 33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                      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Граф связей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АКП-4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91" y="1748972"/>
            <a:ext cx="4628004" cy="39969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1" y="1748972"/>
            <a:ext cx="4628004" cy="39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3287" y="2247901"/>
            <a:ext cx="10018713" cy="3695700"/>
          </a:xfrm>
        </p:spPr>
        <p:txBody>
          <a:bodyPr>
            <a:normAutofit lnSpcReduction="10000"/>
          </a:bodyPr>
          <a:lstStyle/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Онтология и семантика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  <a:hlinkClick r:id="rId2" action="ppaction://hlinksldjump"/>
            </a:endParaRPr>
          </a:p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Информация</a:t>
            </a:r>
            <a:endParaRPr lang="ru-RU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Триплет</a:t>
            </a:r>
            <a:endParaRPr lang="ru-RU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Классификатор и экземпляр</a:t>
            </a:r>
            <a:endParaRPr lang="ru-RU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Связь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Свойство</a:t>
            </a:r>
            <a:endParaRPr lang="ru-RU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Редактор онтологий</a:t>
            </a:r>
            <a:endParaRPr lang="ru-RU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311" y="0"/>
            <a:ext cx="10018713" cy="1752599"/>
          </a:xfrm>
        </p:spPr>
        <p:txBody>
          <a:bodyPr/>
          <a:lstStyle/>
          <a:p>
            <a:r>
              <a:rPr lang="ru-RU" dirty="0" smtClean="0"/>
              <a:t>Привязка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9210" y="2362199"/>
            <a:ext cx="4535490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Ontology</a:t>
            </a:r>
            <a:r>
              <a:rPr lang="ru-RU" dirty="0" smtClean="0"/>
              <a:t> </a:t>
            </a:r>
            <a:r>
              <a:rPr lang="en-US" dirty="0" smtClean="0"/>
              <a:t>Viewer </a:t>
            </a:r>
            <a:r>
              <a:rPr lang="ru-RU" dirty="0" smtClean="0"/>
              <a:t>позволяет открывать</a:t>
            </a:r>
            <a:r>
              <a:rPr lang="en-US" dirty="0" smtClean="0"/>
              <a:t> </a:t>
            </a:r>
            <a:r>
              <a:rPr lang="ru-RU" dirty="0" smtClean="0"/>
              <a:t>документы любых форматов, названия которых являются объектами в модели, имеют связь с другими экземплярами модели и находятся в директории </a:t>
            </a:r>
            <a:r>
              <a:rPr lang="en-US" dirty="0" smtClean="0"/>
              <a:t>Docs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63" y="1255535"/>
            <a:ext cx="5324475" cy="1990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763" t="17544"/>
          <a:stretch/>
        </p:blipFill>
        <p:spPr>
          <a:xfrm>
            <a:off x="5741986" y="5486400"/>
            <a:ext cx="5888038" cy="1193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3246260"/>
            <a:ext cx="4978400" cy="2321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3210" y="-190500"/>
            <a:ext cx="10618789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Направления развития моделирования 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Ontology Viewer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3211" y="1562099"/>
            <a:ext cx="10618789" cy="4495800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целях оптимизации производительности использовать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C/C++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вместо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ru-R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Версия для мобильных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устройств</a:t>
            </a: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Необходима разработка приложения для создания экземпляров и связей между ними при помощи форм на существующей структуре классификаторов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модели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Возможность одновременного редактирования при помощи данного приложения всеми пользователя с требуемыми правами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Способность экспортировать и импортировать модель и данные через файлы </a:t>
            </a:r>
            <a:r>
              <a:rPr lang="ru-R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ru-R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Хранение модели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базах данных серверов для общего доступа к ней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правил логического вывода для контроля корректности моделирования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Хранить и просматривать историю изменений модели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2100" y="6457890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135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Информационные</a:t>
            </a:r>
            <a:r>
              <a:rPr lang="ru-RU" dirty="0" smtClean="0"/>
              <a:t>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8611" y="2488930"/>
            <a:ext cx="10479089" cy="3124201"/>
          </a:xfrm>
        </p:spPr>
        <p:txBody>
          <a:bodyPr>
            <a:noAutofit/>
          </a:bodyPr>
          <a:lstStyle/>
          <a:p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Сергей Горшков, ООО «</a:t>
            </a:r>
            <a:r>
              <a:rPr lang="ru-RU" sz="2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ТриниДата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Введение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 онтологическое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моделирование. 2014-2018.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ООО «</a:t>
            </a:r>
            <a:r>
              <a:rPr lang="ru-RU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ТриниДата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Корпоративные автоматизированные системы на основе онтологических моделей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0.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. В.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Горшков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С. С. Кралин, О. И. </a:t>
            </a:r>
            <a:r>
              <a:rPr lang="ru-RU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Муштак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. З. </a:t>
            </a:r>
            <a:r>
              <a:rPr lang="ru-RU" sz="2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Гумеров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М.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Г.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Мирошниченко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. Ю.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Гребешков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Онтологическое моделирование предприятий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Методы и технологии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2019.</a:t>
            </a:r>
            <a:endParaRPr lang="ru-R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В.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Соловьев, 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Б. В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Добров, 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В. В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Иванов, 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Н. 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Лукашевич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Онтологии и тезаурусы. 2006.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Е. А. </a:t>
            </a:r>
            <a:r>
              <a:rPr lang="ru-RU" sz="2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Темникова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В. С. </a:t>
            </a:r>
            <a:r>
              <a:rPr lang="ru-RU" sz="2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Асламова</a:t>
            </a:r>
            <a:r>
              <a:rPr lang="ru-RU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О. Г. </a:t>
            </a:r>
            <a:r>
              <a:rPr lang="ru-RU" sz="2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Берестнева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Онтологическое моделирование предметной области учреждения дополнительного профессионального образования. 2015.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910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Онтология и семантика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5909" y="20954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Онтология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способ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всеобъемлющей и детальной формализации некоторой области знаний с помощью концептуальной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схемы.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 концептуальной схемой подразумевается набор понятий и информация о понятиях (свойства, отношения, ограничения, аксиомы и утверждения о понятиях, необходимых для описания процессов решения задач в избранной предметной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области)</a:t>
            </a:r>
          </a:p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Семантика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дисциплина, изучающая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формализацию значений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конструкций языков программирования посредством построения их формальных математических моделей.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132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8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Преимущества</a:t>
            </a:r>
            <a:r>
              <a:rPr lang="ru-RU" dirty="0" smtClean="0"/>
              <a:t> </a:t>
            </a:r>
            <a:r>
              <a:rPr lang="ru-RU" dirty="0" smtClean="0">
                <a:latin typeface="Bahnschrift SemiLight" panose="020B0502040204020203" pitchFamily="34" charset="0"/>
              </a:rPr>
              <a:t>онтологии</a:t>
            </a:r>
            <a:endParaRPr lang="ru-RU" dirty="0">
              <a:latin typeface="Bahnschrift Semi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811" y="1406524"/>
            <a:ext cx="10515600" cy="4841875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использовать таблицы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реляционные базы данных, то неизбежно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придется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сводить описание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к ограниченному набору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показателей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. Поэтому одной из наиболее актуальных проблем развития ИТ в настоящий момент является доведение до широкой промышленной эксплуатации таких технологий, которые позволяют строить действительно сложные и комплексные модели, и решать с их помощью те оптимизационные, аналитические, оперативные задачи, перед которыми другие технические средства оказываются бессильны. 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Переход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традиционных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ИТ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технологий на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семантические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является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переходом от работы с </a:t>
            </a:r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данными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к работе со </a:t>
            </a:r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знаниями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. Разница между этими двумя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терминами,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подчеркивает отличие в способе использования информации: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использования </a:t>
            </a:r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человеку необходимо выполнять интерпретацию, выявление их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смысла. Представленные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же в электронной форме </a:t>
            </a:r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знания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могут восприниматься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непосредственно.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Кроме того, с такими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знаниями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могут выполняться и полностью автоматические операции – получение логических выводов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0307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7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Цели применения онтологического моделирования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6710" y="2057399"/>
            <a:ext cx="10018713" cy="3124201"/>
          </a:xfrm>
        </p:spPr>
        <p:txBody>
          <a:bodyPr>
            <a:noAutofit/>
          </a:bodyPr>
          <a:lstStyle/>
          <a:p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Выполнение имитационного моделирования процессов с целью их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оптимизации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логических выводов на основании большого количества информации, с целью поддержки принятия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решений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Обеспечение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доступности для восприятия пользователей больших объемов сложно структурированной информации, обмен знаниями между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людьми. 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Решение ряда технических задач, прежде всего в области интеграции информационных систем. </a:t>
            </a:r>
          </a:p>
          <a:p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132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710" y="2603499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Информация</a:t>
            </a:r>
            <a:r>
              <a:rPr lang="ru-RU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– это сведения о чем-либо, имеющие определенное физическое представление </a:t>
            </a:r>
            <a:endParaRPr lang="ru-R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 процессе обработки информации участвуют: </a:t>
            </a:r>
          </a:p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Источник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– объект или субъект, создающий информационное сообщение; </a:t>
            </a:r>
          </a:p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Носитель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– физическая среда, хранящая и/или переносящая сообщение; </a:t>
            </a:r>
          </a:p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Приемник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– объект или субъект, воспринимающий сообщение. </a:t>
            </a:r>
          </a:p>
          <a:p>
            <a:pPr marL="0" indent="0">
              <a:buNone/>
            </a:pP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Для того, чтобы информационное сообщение обрело практическую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ценность,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источнику и приемнику нужно согласовать между собой: </a:t>
            </a:r>
          </a:p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Физическую форму представления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 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Правила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формирования внутренней структуры сообщения </a:t>
            </a:r>
          </a:p>
          <a:p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Способы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выражения смысла сообщения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132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32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Триплет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3211" y="17525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онтологических моделях базовым выражением смысла информации используется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триплет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синтаксическая структура, состоящая из трех элементов: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Подлежащее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это всегда какая-либо сущность модели, о которой сообщается информация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Сказуемое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- свойство, значение которого мы хотим задать для этого объекта (в логике оно называется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предикатом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Дополнение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- может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быть литералом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(числовым, строковым значением), или другим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существительным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4600" y="5473700"/>
            <a:ext cx="1879600" cy="787400"/>
          </a:xfrm>
          <a:prstGeom prst="roundRect">
            <a:avLst/>
          </a:prstGeom>
          <a:solidFill>
            <a:srgbClr val="30ACEC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Подлежащее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4787900" y="5568950"/>
            <a:ext cx="2933700" cy="571500"/>
          </a:xfrm>
          <a:prstGeom prst="rightArrow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Сказуемое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115300" y="5461000"/>
            <a:ext cx="1879600" cy="787400"/>
          </a:xfrm>
          <a:prstGeom prst="roundRect">
            <a:avLst/>
          </a:prstGeom>
          <a:solidFill>
            <a:srgbClr val="30ACEC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Дополнение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132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7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13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Классификатор и экземпляр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1310" y="2070099"/>
            <a:ext cx="10018713" cy="3124201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Классификатор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это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сгруппированный, по различным признакам, перечень наименованных объектов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где каждому из них присвоен уникальный код, в соответствии с их общими признаками или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различиями</a:t>
            </a:r>
          </a:p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 – объект конкретного класса со своими личными свойствами и связями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132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Связь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5411" y="1765298"/>
            <a:ext cx="10796589" cy="4841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Связь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отношение между двумя экземплярами</a:t>
            </a:r>
          </a:p>
          <a:p>
            <a:pPr marL="0" indent="0">
              <a:buNone/>
            </a:pP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Характеристики связей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Эквивалентность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«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длительность» и «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продолжительность» 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Инверсность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отношение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«является сыном» инверсно отношению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является родителем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b="1" dirty="0">
                <a:latin typeface="Calibri" panose="020F0502020204030204" pitchFamily="34" charset="0"/>
                <a:cs typeface="Calibri" panose="020F0502020204030204" pitchFamily="34" charset="0"/>
              </a:rPr>
              <a:t>Разъединенность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Два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свойства-связи разъединены, если наличие одной из них исключает наличие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другой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Под-свойство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если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свойство-связь «является дочерью» – под-свойство для «является родственником», то если А является дочерью Б, то верно и то, что А является родственником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</a:p>
          <a:p>
            <a:r>
              <a:rPr lang="ru-R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Симметричность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Если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А связан с Б симметричным свойством, это автоматически означает, что Б связан с А тем же </a:t>
            </a:r>
            <a:r>
              <a:rPr lang="ru-R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свойством </a:t>
            </a: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1322" y="6457890"/>
            <a:ext cx="3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9650</TotalTime>
  <Words>1280</Words>
  <Application>Microsoft Office PowerPoint</Application>
  <PresentationFormat>Широкоэкранный</PresentationFormat>
  <Paragraphs>127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Bahnschrift SemiLight</vt:lpstr>
      <vt:lpstr>Calibri</vt:lpstr>
      <vt:lpstr>Corbel</vt:lpstr>
      <vt:lpstr>Параллакс</vt:lpstr>
      <vt:lpstr>Онтологическое моделирование</vt:lpstr>
      <vt:lpstr>Основные понятия</vt:lpstr>
      <vt:lpstr>Онтология и семантика</vt:lpstr>
      <vt:lpstr>Преимущества онтологии</vt:lpstr>
      <vt:lpstr>Цели применения онтологического моделирования</vt:lpstr>
      <vt:lpstr>Информация</vt:lpstr>
      <vt:lpstr>Триплет</vt:lpstr>
      <vt:lpstr>Классификатор и экземпляр</vt:lpstr>
      <vt:lpstr>Связь</vt:lpstr>
      <vt:lpstr>Свойство</vt:lpstr>
      <vt:lpstr>Редактор онтологий</vt:lpstr>
      <vt:lpstr>Онтологическая модель Мечел</vt:lpstr>
      <vt:lpstr>Содержание модели</vt:lpstr>
      <vt:lpstr>Ontology Viewer</vt:lpstr>
      <vt:lpstr>Главная страница</vt:lpstr>
      <vt:lpstr>Страница запросов</vt:lpstr>
      <vt:lpstr>Страница просмотра</vt:lpstr>
      <vt:lpstr>Страница экземпляра</vt:lpstr>
      <vt:lpstr>Пример функции графa</vt:lpstr>
      <vt:lpstr>Привязка документов</vt:lpstr>
      <vt:lpstr>Направления развития моделирования и Ontology Viewer</vt:lpstr>
      <vt:lpstr>Информационные источники</vt:lpstr>
    </vt:vector>
  </TitlesOfParts>
  <Company>Mechel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Онтологическое моделирование</dc:title>
  <dc:creator>Бердников Николай Олегович</dc:creator>
  <cp:lastModifiedBy>Бердников Николай Олегович</cp:lastModifiedBy>
  <cp:revision>101</cp:revision>
  <dcterms:created xsi:type="dcterms:W3CDTF">2022-08-05T10:30:50Z</dcterms:created>
  <dcterms:modified xsi:type="dcterms:W3CDTF">2022-08-23T09:51:08Z</dcterms:modified>
</cp:coreProperties>
</file>