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33"/>
  </p:notesMasterIdLst>
  <p:sldIdLst>
    <p:sldId id="256" r:id="rId2"/>
    <p:sldId id="287" r:id="rId3"/>
    <p:sldId id="298" r:id="rId4"/>
    <p:sldId id="297" r:id="rId5"/>
    <p:sldId id="269" r:id="rId6"/>
    <p:sldId id="281" r:id="rId7"/>
    <p:sldId id="282" r:id="rId8"/>
    <p:sldId id="283" r:id="rId9"/>
    <p:sldId id="271" r:id="rId10"/>
    <p:sldId id="285" r:id="rId11"/>
    <p:sldId id="272" r:id="rId12"/>
    <p:sldId id="280" r:id="rId13"/>
    <p:sldId id="289" r:id="rId14"/>
    <p:sldId id="300" r:id="rId15"/>
    <p:sldId id="290" r:id="rId16"/>
    <p:sldId id="301" r:id="rId17"/>
    <p:sldId id="291" r:id="rId18"/>
    <p:sldId id="292" r:id="rId19"/>
    <p:sldId id="302" r:id="rId20"/>
    <p:sldId id="294" r:id="rId21"/>
    <p:sldId id="257" r:id="rId22"/>
    <p:sldId id="288" r:id="rId23"/>
    <p:sldId id="295" r:id="rId24"/>
    <p:sldId id="296" r:id="rId25"/>
    <p:sldId id="303" r:id="rId26"/>
    <p:sldId id="263" r:id="rId27"/>
    <p:sldId id="262" r:id="rId28"/>
    <p:sldId id="260" r:id="rId29"/>
    <p:sldId id="286" r:id="rId30"/>
    <p:sldId id="261" r:id="rId31"/>
    <p:sldId id="264" r:id="rId32"/>
  </p:sldIdLst>
  <p:sldSz cx="12192000" cy="6858000"/>
  <p:notesSz cx="6858000" cy="9144000"/>
  <p:custShowLst>
    <p:custShow name="Meeting 5.12.2018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7467" autoAdjust="0"/>
  </p:normalViewPr>
  <p:slideViewPr>
    <p:cSldViewPr snapToGrid="0">
      <p:cViewPr varScale="1">
        <p:scale>
          <a:sx n="111" d="100"/>
          <a:sy n="111" d="100"/>
        </p:scale>
        <p:origin x="80" y="10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4A2B-A2CA-4205-A6E5-D2F67E19B53C}" type="datetimeFigureOut">
              <a:rPr lang="fr-FR" smtClean="0"/>
              <a:t>04/12/2018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FE22-D76B-4BF8-9362-6F70E03B5C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15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06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5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noProof="0" dirty="0"/>
              <a:t>On produit des choses</a:t>
            </a:r>
            <a:r>
              <a:rPr lang="fr-FR" dirty="0"/>
              <a:t>unité de gestion des stocks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89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5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Que l’on peut assembler</a:t>
            </a:r>
            <a:r>
              <a:rPr lang="fr-FR" baseline="0" noProof="0" dirty="0"/>
              <a:t> en différents </a:t>
            </a:r>
            <a:r>
              <a:rPr lang="en-US" b="1" i="1" baseline="0" noProof="0" dirty="0"/>
              <a:t>SKU</a:t>
            </a:r>
            <a:r>
              <a:rPr lang="en-US" baseline="0" noProof="0" dirty="0"/>
              <a:t>s</a:t>
            </a:r>
            <a:r>
              <a:rPr lang="en-US" noProof="0" dirty="0"/>
              <a:t> (</a:t>
            </a:r>
            <a:r>
              <a:rPr lang="en-US" b="1" i="1" noProof="0" dirty="0"/>
              <a:t>S</a:t>
            </a:r>
            <a:r>
              <a:rPr lang="en-US" i="1" noProof="0" dirty="0"/>
              <a:t>tock </a:t>
            </a:r>
            <a:r>
              <a:rPr lang="en-US" b="1" i="1" noProof="0" dirty="0"/>
              <a:t>K</a:t>
            </a:r>
            <a:r>
              <a:rPr lang="en-US" i="1" noProof="0" dirty="0"/>
              <a:t>eeping </a:t>
            </a:r>
            <a:r>
              <a:rPr lang="en-US" b="1" i="1" noProof="0" dirty="0"/>
              <a:t>U</a:t>
            </a:r>
            <a:r>
              <a:rPr lang="en-US" i="1" noProof="0" dirty="0"/>
              <a:t>nit</a:t>
            </a:r>
            <a:r>
              <a:rPr lang="en-US" noProof="0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1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Que l’on peut assembler</a:t>
            </a:r>
            <a:r>
              <a:rPr lang="fr-FR" baseline="0" noProof="0" dirty="0"/>
              <a:t> en différents </a:t>
            </a:r>
            <a:r>
              <a:rPr lang="en-US" b="1" i="1" baseline="0" noProof="0" dirty="0"/>
              <a:t>SKU</a:t>
            </a:r>
            <a:r>
              <a:rPr lang="en-US" baseline="0" noProof="0" dirty="0"/>
              <a:t>s</a:t>
            </a:r>
            <a:r>
              <a:rPr lang="en-US" noProof="0" dirty="0"/>
              <a:t> (</a:t>
            </a:r>
            <a:r>
              <a:rPr lang="en-US" b="1" i="1" noProof="0" dirty="0"/>
              <a:t>S</a:t>
            </a:r>
            <a:r>
              <a:rPr lang="en-US" i="1" noProof="0" dirty="0"/>
              <a:t>tock </a:t>
            </a:r>
            <a:r>
              <a:rPr lang="en-US" b="1" i="1" noProof="0" dirty="0"/>
              <a:t>K</a:t>
            </a:r>
            <a:r>
              <a:rPr lang="en-US" i="1" noProof="0" dirty="0"/>
              <a:t>eeping </a:t>
            </a:r>
            <a:r>
              <a:rPr lang="en-US" b="1" i="1" noProof="0" dirty="0"/>
              <a:t>U</a:t>
            </a:r>
            <a:r>
              <a:rPr lang="en-US" i="1" noProof="0" dirty="0"/>
              <a:t>nit</a:t>
            </a:r>
            <a:r>
              <a:rPr lang="en-US" noProof="0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6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Que l’on peut assembler</a:t>
            </a:r>
            <a:r>
              <a:rPr lang="fr-FR" baseline="0" noProof="0" dirty="0"/>
              <a:t> en différents </a:t>
            </a:r>
            <a:r>
              <a:rPr lang="en-US" b="1" i="1" baseline="0" noProof="0" dirty="0"/>
              <a:t>SKU</a:t>
            </a:r>
            <a:r>
              <a:rPr lang="en-US" baseline="0" noProof="0" dirty="0"/>
              <a:t>s</a:t>
            </a:r>
            <a:r>
              <a:rPr lang="en-US" noProof="0" dirty="0"/>
              <a:t> (</a:t>
            </a:r>
            <a:r>
              <a:rPr lang="en-US" b="1" i="1" noProof="0" dirty="0"/>
              <a:t>S</a:t>
            </a:r>
            <a:r>
              <a:rPr lang="en-US" i="1" noProof="0" dirty="0"/>
              <a:t>tock </a:t>
            </a:r>
            <a:r>
              <a:rPr lang="en-US" b="1" i="1" noProof="0" dirty="0"/>
              <a:t>K</a:t>
            </a:r>
            <a:r>
              <a:rPr lang="en-US" i="1" noProof="0" dirty="0"/>
              <a:t>eeping </a:t>
            </a:r>
            <a:r>
              <a:rPr lang="en-US" b="1" i="1" noProof="0" dirty="0"/>
              <a:t>U</a:t>
            </a:r>
            <a:r>
              <a:rPr lang="en-US" i="1" noProof="0" dirty="0"/>
              <a:t>nit</a:t>
            </a:r>
            <a:r>
              <a:rPr lang="en-US" noProof="0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12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Propagation des modifications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16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Qu’est-ce-que git ? C’est un système de gestion de versions décentralisés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19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7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47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9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cap="none" noProof="0" dirty="0"/>
              <a:t>Commandes </a:t>
            </a:r>
            <a:r>
              <a:rPr lang="fr-FR" sz="4400" i="1" cap="none" noProof="0" dirty="0"/>
              <a:t>git</a:t>
            </a:r>
            <a:r>
              <a:rPr lang="fr-FR" sz="4400" cap="none" noProof="0" dirty="0"/>
              <a:t> pour </a:t>
            </a:r>
            <a:r>
              <a:rPr lang="fr-FR" sz="4400" i="1" cap="none" noProof="0" dirty="0"/>
              <a:t>zou flow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cap="none" noProof="0" dirty="0"/>
              <a:t>Automatisation du processus de développement</a:t>
            </a:r>
          </a:p>
          <a:p>
            <a:endParaRPr lang="fr-FR" cap="none" noProof="0" dirty="0"/>
          </a:p>
        </p:txBody>
      </p:sp>
      <p:sp>
        <p:nvSpPr>
          <p:cNvPr id="4" name="ZoneTexte 3"/>
          <p:cNvSpPr txBox="1"/>
          <p:nvPr/>
        </p:nvSpPr>
        <p:spPr>
          <a:xfrm>
            <a:off x="9673734" y="6488668"/>
            <a:ext cx="251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Epsitec-RV 5.12.2018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1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85FBD8-3B1F-4E65-B736-99BC3B2D332A}"/>
              </a:ext>
            </a:extLst>
          </p:cNvPr>
          <p:cNvSpPr>
            <a:spLocks noChangeAspect="1"/>
          </p:cNvSpPr>
          <p:nvPr/>
        </p:nvSpPr>
        <p:spPr>
          <a:xfrm>
            <a:off x="3510970" y="379608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synchro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677FCDB-EC93-432D-88D7-0338DA7715F4}"/>
              </a:ext>
            </a:extLst>
          </p:cNvPr>
          <p:cNvSpPr>
            <a:spLocks noChangeAspect="1"/>
          </p:cNvSpPr>
          <p:nvPr/>
        </p:nvSpPr>
        <p:spPr>
          <a:xfrm>
            <a:off x="2384181" y="381856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banking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F2798C-4C2B-4EBA-8CE8-D453F23BED29}"/>
              </a:ext>
            </a:extLst>
          </p:cNvPr>
          <p:cNvCxnSpPr>
            <a:cxnSpLocks/>
          </p:cNvCxnSpPr>
          <p:nvPr/>
        </p:nvCxnSpPr>
        <p:spPr>
          <a:xfrm flipH="1">
            <a:off x="4355432" y="2181726"/>
            <a:ext cx="3304674" cy="18689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01814B-F833-43E5-9243-2319DCEDD026}"/>
              </a:ext>
            </a:extLst>
          </p:cNvPr>
          <p:cNvCxnSpPr>
            <a:cxnSpLocks/>
          </p:cNvCxnSpPr>
          <p:nvPr/>
        </p:nvCxnSpPr>
        <p:spPr>
          <a:xfrm flipH="1">
            <a:off x="4251158" y="2269958"/>
            <a:ext cx="1628274" cy="16603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0530F-2B1E-4D81-9244-58C696F11D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74574" y="2414337"/>
            <a:ext cx="188352" cy="13817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A83473FB-EDB0-4BF9-A8BA-65837C08A416}"/>
              </a:ext>
            </a:extLst>
          </p:cNvPr>
          <p:cNvCxnSpPr>
            <a:cxnSpLocks/>
          </p:cNvCxnSpPr>
          <p:nvPr/>
        </p:nvCxnSpPr>
        <p:spPr>
          <a:xfrm flipV="1">
            <a:off x="6585284" y="4563979"/>
            <a:ext cx="1515979" cy="133149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C75236E-02BC-43F2-A2BC-C746B6ACE54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175603" y="2197768"/>
            <a:ext cx="2671744" cy="1756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DEE4EC-4D19-4FE4-A4E6-2792DDD3E050}"/>
              </a:ext>
            </a:extLst>
          </p:cNvPr>
          <p:cNvSpPr>
            <a:spLocks noChangeAspect="1"/>
          </p:cNvSpPr>
          <p:nvPr/>
        </p:nvSpPr>
        <p:spPr>
          <a:xfrm>
            <a:off x="2762890" y="517075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69C3B7-2672-4E95-8AE2-7F4DE27628C5}"/>
              </a:ext>
            </a:extLst>
          </p:cNvPr>
          <p:cNvCxnSpPr>
            <a:cxnSpLocks/>
          </p:cNvCxnSpPr>
          <p:nvPr/>
        </p:nvCxnSpPr>
        <p:spPr>
          <a:xfrm>
            <a:off x="2967789" y="4740442"/>
            <a:ext cx="120316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5074741-2800-43A0-86D5-E90AC931E9CC}"/>
              </a:ext>
            </a:extLst>
          </p:cNvPr>
          <p:cNvCxnSpPr>
            <a:cxnSpLocks/>
          </p:cNvCxnSpPr>
          <p:nvPr/>
        </p:nvCxnSpPr>
        <p:spPr>
          <a:xfrm flipH="1">
            <a:off x="3392906" y="4668253"/>
            <a:ext cx="352926" cy="5534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7740A1C-92CF-4757-A621-FE0FEBCEED25}"/>
              </a:ext>
            </a:extLst>
          </p:cNvPr>
          <p:cNvCxnSpPr>
            <a:cxnSpLocks/>
            <a:stCxn id="66" idx="0"/>
            <a:endCxn id="133" idx="4"/>
          </p:cNvCxnSpPr>
          <p:nvPr/>
        </p:nvCxnSpPr>
        <p:spPr>
          <a:xfrm flipH="1" flipV="1">
            <a:off x="6292414" y="3732731"/>
            <a:ext cx="178582" cy="21224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9D0397D-A9C4-4607-AA8D-03C672946607}"/>
              </a:ext>
            </a:extLst>
          </p:cNvPr>
          <p:cNvCxnSpPr>
            <a:cxnSpLocks/>
          </p:cNvCxnSpPr>
          <p:nvPr/>
        </p:nvCxnSpPr>
        <p:spPr>
          <a:xfrm flipH="1" flipV="1">
            <a:off x="3248526" y="4515853"/>
            <a:ext cx="3048001" cy="14678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0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contributeurs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noProof="0" dirty="0"/>
              <a:t>Plusieurs </a:t>
            </a:r>
            <a:r>
              <a:rPr lang="fr-CH" b="1" noProof="0" dirty="0"/>
              <a:t>contributeurs</a:t>
            </a:r>
            <a:r>
              <a:rPr lang="fr-CH" noProof="0" dirty="0"/>
              <a:t> peuvent modifier un même module </a:t>
            </a:r>
            <a:r>
              <a:rPr lang="fr-CH" b="1" noProof="0" dirty="0"/>
              <a:t>simultanément</a:t>
            </a:r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157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85FBD8-3B1F-4E65-B736-99BC3B2D332A}"/>
              </a:ext>
            </a:extLst>
          </p:cNvPr>
          <p:cNvSpPr>
            <a:spLocks noChangeAspect="1"/>
          </p:cNvSpPr>
          <p:nvPr/>
        </p:nvSpPr>
        <p:spPr>
          <a:xfrm>
            <a:off x="3510970" y="379608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synchro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677FCDB-EC93-432D-88D7-0338DA7715F4}"/>
              </a:ext>
            </a:extLst>
          </p:cNvPr>
          <p:cNvSpPr>
            <a:spLocks noChangeAspect="1"/>
          </p:cNvSpPr>
          <p:nvPr/>
        </p:nvSpPr>
        <p:spPr>
          <a:xfrm>
            <a:off x="2384181" y="381856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banking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F2798C-4C2B-4EBA-8CE8-D453F23BED29}"/>
              </a:ext>
            </a:extLst>
          </p:cNvPr>
          <p:cNvCxnSpPr>
            <a:cxnSpLocks/>
          </p:cNvCxnSpPr>
          <p:nvPr/>
        </p:nvCxnSpPr>
        <p:spPr>
          <a:xfrm flipH="1">
            <a:off x="4355432" y="2181726"/>
            <a:ext cx="3304674" cy="18689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01814B-F833-43E5-9243-2319DCEDD026}"/>
              </a:ext>
            </a:extLst>
          </p:cNvPr>
          <p:cNvCxnSpPr>
            <a:cxnSpLocks/>
          </p:cNvCxnSpPr>
          <p:nvPr/>
        </p:nvCxnSpPr>
        <p:spPr>
          <a:xfrm flipH="1">
            <a:off x="4251158" y="2269958"/>
            <a:ext cx="1628274" cy="16603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0530F-2B1E-4D81-9244-58C696F11D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74574" y="2414337"/>
            <a:ext cx="188352" cy="13817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A10234D7-EE74-436E-A61F-7DE79B78B8E1}"/>
              </a:ext>
            </a:extLst>
          </p:cNvPr>
          <p:cNvSpPr>
            <a:spLocks noChangeAspect="1"/>
          </p:cNvSpPr>
          <p:nvPr/>
        </p:nvSpPr>
        <p:spPr>
          <a:xfrm>
            <a:off x="5306885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rde 33">
            <a:extLst>
              <a:ext uri="{FF2B5EF4-FFF2-40B4-BE49-F238E27FC236}">
                <a16:creationId xmlns:a16="http://schemas.microsoft.com/office/drawing/2014/main" id="{A4C75ED8-263A-4DC3-A027-D81928EC7BE9}"/>
              </a:ext>
            </a:extLst>
          </p:cNvPr>
          <p:cNvSpPr>
            <a:spLocks noChangeAspect="1"/>
          </p:cNvSpPr>
          <p:nvPr/>
        </p:nvSpPr>
        <p:spPr>
          <a:xfrm rot="6753306">
            <a:off x="5170242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E70F35-45BC-42C7-A794-72A4C280D710}"/>
              </a:ext>
            </a:extLst>
          </p:cNvPr>
          <p:cNvSpPr>
            <a:spLocks noChangeAspect="1"/>
          </p:cNvSpPr>
          <p:nvPr/>
        </p:nvSpPr>
        <p:spPr>
          <a:xfrm>
            <a:off x="7253305" y="5860783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196EB8F-D9B8-41F2-AACC-63FE4B56CCEA}"/>
              </a:ext>
            </a:extLst>
          </p:cNvPr>
          <p:cNvCxnSpPr>
            <a:cxnSpLocks/>
          </p:cNvCxnSpPr>
          <p:nvPr/>
        </p:nvCxnSpPr>
        <p:spPr>
          <a:xfrm flipV="1">
            <a:off x="7523747" y="4539917"/>
            <a:ext cx="1780674" cy="135555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B79AD47E-9C82-4831-BD9C-AF1A3BCD27C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302392" y="4587509"/>
            <a:ext cx="1079734" cy="130796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A672A89-D646-46DA-A7F3-CEE2FB7CC7C6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5534526" y="5135372"/>
            <a:ext cx="94456" cy="7280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A83473FB-EDB0-4BF9-A8BA-65837C08A416}"/>
              </a:ext>
            </a:extLst>
          </p:cNvPr>
          <p:cNvCxnSpPr>
            <a:cxnSpLocks/>
          </p:cNvCxnSpPr>
          <p:nvPr/>
        </p:nvCxnSpPr>
        <p:spPr>
          <a:xfrm flipV="1">
            <a:off x="6585284" y="4563979"/>
            <a:ext cx="1515979" cy="133149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B8A23CAE-1248-4E81-A84E-4671B5FA82DA}"/>
              </a:ext>
            </a:extLst>
          </p:cNvPr>
          <p:cNvCxnSpPr>
            <a:cxnSpLocks/>
          </p:cNvCxnSpPr>
          <p:nvPr/>
        </p:nvCxnSpPr>
        <p:spPr>
          <a:xfrm flipH="1" flipV="1">
            <a:off x="7066547" y="5109411"/>
            <a:ext cx="280738" cy="79408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rde 118">
            <a:extLst>
              <a:ext uri="{FF2B5EF4-FFF2-40B4-BE49-F238E27FC236}">
                <a16:creationId xmlns:a16="http://schemas.microsoft.com/office/drawing/2014/main" id="{E3D7D87F-CB22-46E6-A416-3B5C6E1D81AF}"/>
              </a:ext>
            </a:extLst>
          </p:cNvPr>
          <p:cNvSpPr>
            <a:spLocks noChangeAspect="1"/>
          </p:cNvSpPr>
          <p:nvPr/>
        </p:nvSpPr>
        <p:spPr>
          <a:xfrm rot="6753306">
            <a:off x="7108580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EA2D979-0C4E-4F62-AAEC-E8AA5377BDB0}"/>
              </a:ext>
            </a:extLst>
          </p:cNvPr>
          <p:cNvSpPr>
            <a:spLocks noChangeAspect="1"/>
          </p:cNvSpPr>
          <p:nvPr/>
        </p:nvSpPr>
        <p:spPr>
          <a:xfrm>
            <a:off x="4364285" y="5875633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orde 207">
            <a:extLst>
              <a:ext uri="{FF2B5EF4-FFF2-40B4-BE49-F238E27FC236}">
                <a16:creationId xmlns:a16="http://schemas.microsoft.com/office/drawing/2014/main" id="{C522ABE8-D470-4CFE-B50A-C249A8E848C9}"/>
              </a:ext>
            </a:extLst>
          </p:cNvPr>
          <p:cNvSpPr>
            <a:spLocks noChangeAspect="1"/>
          </p:cNvSpPr>
          <p:nvPr/>
        </p:nvSpPr>
        <p:spPr>
          <a:xfrm rot="6753306">
            <a:off x="4227642" y="6259217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60C02A5B-92CF-41CC-933E-72AF7EE13403}"/>
              </a:ext>
            </a:extLst>
          </p:cNvPr>
          <p:cNvCxnSpPr>
            <a:cxnSpLocks/>
            <a:stCxn id="207" idx="0"/>
            <a:endCxn id="129" idx="4"/>
          </p:cNvCxnSpPr>
          <p:nvPr/>
        </p:nvCxnSpPr>
        <p:spPr>
          <a:xfrm flipV="1">
            <a:off x="4547165" y="3758709"/>
            <a:ext cx="480688" cy="2116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avec flèche 243">
            <a:extLst>
              <a:ext uri="{FF2B5EF4-FFF2-40B4-BE49-F238E27FC236}">
                <a16:creationId xmlns:a16="http://schemas.microsoft.com/office/drawing/2014/main" id="{3AA74C3B-6D54-42BB-8487-C7BE213C5A23}"/>
              </a:ext>
            </a:extLst>
          </p:cNvPr>
          <p:cNvCxnSpPr>
            <a:cxnSpLocks/>
          </p:cNvCxnSpPr>
          <p:nvPr/>
        </p:nvCxnSpPr>
        <p:spPr>
          <a:xfrm flipH="1" flipV="1">
            <a:off x="3160295" y="4628147"/>
            <a:ext cx="1275348" cy="12913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C75236E-02BC-43F2-A2BC-C746B6ACE54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175603" y="2197768"/>
            <a:ext cx="2671744" cy="1756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DEE4EC-4D19-4FE4-A4E6-2792DDD3E050}"/>
              </a:ext>
            </a:extLst>
          </p:cNvPr>
          <p:cNvSpPr>
            <a:spLocks noChangeAspect="1"/>
          </p:cNvSpPr>
          <p:nvPr/>
        </p:nvSpPr>
        <p:spPr>
          <a:xfrm>
            <a:off x="2762890" y="517075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69C3B7-2672-4E95-8AE2-7F4DE27628C5}"/>
              </a:ext>
            </a:extLst>
          </p:cNvPr>
          <p:cNvCxnSpPr>
            <a:cxnSpLocks/>
          </p:cNvCxnSpPr>
          <p:nvPr/>
        </p:nvCxnSpPr>
        <p:spPr>
          <a:xfrm>
            <a:off x="2967789" y="4740442"/>
            <a:ext cx="120316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5074741-2800-43A0-86D5-E90AC931E9CC}"/>
              </a:ext>
            </a:extLst>
          </p:cNvPr>
          <p:cNvCxnSpPr>
            <a:cxnSpLocks/>
          </p:cNvCxnSpPr>
          <p:nvPr/>
        </p:nvCxnSpPr>
        <p:spPr>
          <a:xfrm flipH="1">
            <a:off x="3392906" y="4668253"/>
            <a:ext cx="352926" cy="5534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C9E24C2-1FF5-4548-95EC-E399EFC16F85}"/>
              </a:ext>
            </a:extLst>
          </p:cNvPr>
          <p:cNvCxnSpPr>
            <a:cxnSpLocks/>
          </p:cNvCxnSpPr>
          <p:nvPr/>
        </p:nvCxnSpPr>
        <p:spPr>
          <a:xfrm flipH="1" flipV="1">
            <a:off x="3625516" y="5735053"/>
            <a:ext cx="737938" cy="25667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6762AA2-5A40-4CD9-807B-586178CFB7B3}"/>
              </a:ext>
            </a:extLst>
          </p:cNvPr>
          <p:cNvCxnSpPr>
            <a:cxnSpLocks/>
          </p:cNvCxnSpPr>
          <p:nvPr/>
        </p:nvCxnSpPr>
        <p:spPr>
          <a:xfrm flipV="1">
            <a:off x="7611979" y="5831305"/>
            <a:ext cx="1050758" cy="1844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FF4218FD-4AF7-4896-B765-12B24B19662C}"/>
              </a:ext>
            </a:extLst>
          </p:cNvPr>
          <p:cNvCxnSpPr>
            <a:cxnSpLocks/>
            <a:stCxn id="67" idx="0"/>
            <a:endCxn id="132" idx="4"/>
          </p:cNvCxnSpPr>
          <p:nvPr/>
        </p:nvCxnSpPr>
        <p:spPr>
          <a:xfrm flipV="1">
            <a:off x="7436185" y="3730330"/>
            <a:ext cx="35580" cy="21304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7740A1C-92CF-4757-A621-FE0FEBCEED25}"/>
              </a:ext>
            </a:extLst>
          </p:cNvPr>
          <p:cNvCxnSpPr>
            <a:cxnSpLocks/>
            <a:stCxn id="66" idx="0"/>
            <a:endCxn id="133" idx="4"/>
          </p:cNvCxnSpPr>
          <p:nvPr/>
        </p:nvCxnSpPr>
        <p:spPr>
          <a:xfrm flipH="1" flipV="1">
            <a:off x="6292414" y="3732731"/>
            <a:ext cx="178582" cy="21224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88D4B0B5-B047-44A9-A0C7-4199B51915D9}"/>
              </a:ext>
            </a:extLst>
          </p:cNvPr>
          <p:cNvCxnSpPr>
            <a:cxnSpLocks/>
          </p:cNvCxnSpPr>
          <p:nvPr/>
        </p:nvCxnSpPr>
        <p:spPr>
          <a:xfrm flipH="1" flipV="1">
            <a:off x="3248526" y="4515853"/>
            <a:ext cx="3048001" cy="14678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2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Résumé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Plusieurs </a:t>
            </a:r>
            <a:r>
              <a:rPr lang="fr-FR" b="1" i="1" noProof="0" dirty="0" err="1"/>
              <a:t>SKU</a:t>
            </a:r>
            <a:r>
              <a:rPr lang="fr-FR" noProof="0" dirty="0" err="1"/>
              <a:t>s</a:t>
            </a:r>
            <a:endParaRPr lang="fr-FR" b="1" dirty="0"/>
          </a:p>
          <a:p>
            <a:r>
              <a:rPr lang="fr-CH" noProof="0" dirty="0"/>
              <a:t>Plusieurs </a:t>
            </a:r>
            <a:r>
              <a:rPr lang="fr-CH" b="1" noProof="0" dirty="0"/>
              <a:t>modules</a:t>
            </a:r>
            <a:r>
              <a:rPr lang="fr-CH" noProof="0" dirty="0"/>
              <a:t> interdépendants et partagés</a:t>
            </a:r>
          </a:p>
          <a:p>
            <a:r>
              <a:rPr lang="fr-CH" dirty="0"/>
              <a:t>Plusieurs </a:t>
            </a:r>
            <a:r>
              <a:rPr lang="fr-CH" b="1" dirty="0"/>
              <a:t>contributeurs</a:t>
            </a:r>
            <a:r>
              <a:rPr lang="fr-CH" dirty="0"/>
              <a:t> agissant sur plusieurs modules</a:t>
            </a:r>
            <a:r>
              <a:rPr lang="fr-CH" noProof="0" dirty="0"/>
              <a:t> simultanément</a:t>
            </a:r>
          </a:p>
          <a:p>
            <a:endParaRPr lang="fr-CH" dirty="0"/>
          </a:p>
          <a:p>
            <a:endParaRPr lang="fr-CH" noProof="0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635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419F9-12DB-4824-9AAA-1205E87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évolue le logiciel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589DE-A035-4174-85AE-95E109D7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Supposons que tous les </a:t>
            </a:r>
            <a:r>
              <a:rPr lang="fr-CH" i="1" dirty="0" err="1"/>
              <a:t>SKU</a:t>
            </a:r>
            <a:r>
              <a:rPr lang="fr-CH" dirty="0" err="1"/>
              <a:t>s</a:t>
            </a:r>
            <a:r>
              <a:rPr lang="fr-CH" dirty="0"/>
              <a:t> et les modules sont à la révision 1</a:t>
            </a:r>
          </a:p>
          <a:p>
            <a:r>
              <a:rPr lang="fr-CH" dirty="0"/>
              <a:t>Le contributeur lambda modifie un module qui passe à la révision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  <a:p>
            <a:pPr algn="ctr"/>
            <a:endParaRPr lang="fr-CH" dirty="0"/>
          </a:p>
          <a:p>
            <a:pPr algn="ctr"/>
            <a:r>
              <a:rPr lang="fr-CH" sz="1100" dirty="0"/>
              <a:t>R</a:t>
            </a:r>
            <a:r>
              <a:rPr lang="en-US" sz="1100" dirty="0" err="1"/>
              <a:t>ev</a:t>
            </a:r>
            <a:r>
              <a:rPr lang="en-US" sz="1100" dirty="0"/>
              <a:t>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95032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2</a:t>
            </a:r>
            <a:endParaRPr lang="en-US" sz="8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/>
              <a:t>R</a:t>
            </a:r>
            <a:r>
              <a:rPr lang="en-US" sz="700" dirty="0" err="1"/>
              <a:t>ev</a:t>
            </a:r>
            <a:r>
              <a:rPr lang="en-US" sz="70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18462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419F9-12DB-4824-9AAA-1205E87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 contagion ascendante…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589DE-A035-4174-85AE-95E109D7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  <a:p>
            <a:pPr algn="ctr"/>
            <a:endParaRPr lang="fr-CH" sz="1000" dirty="0"/>
          </a:p>
          <a:p>
            <a:pPr algn="ctr"/>
            <a:r>
              <a:rPr lang="fr-CH" sz="1000" dirty="0"/>
              <a:t>R</a:t>
            </a:r>
            <a:r>
              <a:rPr lang="en-US" sz="1000" dirty="0" err="1"/>
              <a:t>ev</a:t>
            </a:r>
            <a:r>
              <a:rPr lang="en-US" sz="1000" dirty="0"/>
              <a:t>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2</a:t>
            </a:r>
            <a:endParaRPr lang="en-US" sz="8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793BCA-5A11-42AC-AA10-3F62F8DD06DE}"/>
              </a:ext>
            </a:extLst>
          </p:cNvPr>
          <p:cNvSpPr>
            <a:spLocks noChangeAspect="1"/>
          </p:cNvSpPr>
          <p:nvPr/>
        </p:nvSpPr>
        <p:spPr>
          <a:xfrm>
            <a:off x="5838313" y="2806159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943187E-90E9-4465-B630-7EBE2D051606}"/>
              </a:ext>
            </a:extLst>
          </p:cNvPr>
          <p:cNvSpPr>
            <a:spLocks noChangeAspect="1"/>
          </p:cNvSpPr>
          <p:nvPr/>
        </p:nvSpPr>
        <p:spPr>
          <a:xfrm>
            <a:off x="4573752" y="283213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 err="1"/>
              <a:t>Rev</a:t>
            </a:r>
            <a:r>
              <a:rPr lang="fr-CH" sz="700" dirty="0"/>
              <a:t> 2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05250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cresus</a:t>
            </a:r>
            <a:endParaRPr lang="en-US" sz="1200" dirty="0"/>
          </a:p>
          <a:p>
            <a:pPr algn="ctr"/>
            <a:endParaRPr lang="fr-CH" sz="12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793BCA-5A11-42AC-AA10-3F62F8DD06DE}"/>
              </a:ext>
            </a:extLst>
          </p:cNvPr>
          <p:cNvSpPr>
            <a:spLocks noChangeAspect="1"/>
          </p:cNvSpPr>
          <p:nvPr/>
        </p:nvSpPr>
        <p:spPr>
          <a:xfrm>
            <a:off x="5838313" y="2806159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943187E-90E9-4465-B630-7EBE2D051606}"/>
              </a:ext>
            </a:extLst>
          </p:cNvPr>
          <p:cNvSpPr>
            <a:spLocks noChangeAspect="1"/>
          </p:cNvSpPr>
          <p:nvPr/>
        </p:nvSpPr>
        <p:spPr>
          <a:xfrm>
            <a:off x="4573752" y="283213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 err="1"/>
              <a:t>Rev</a:t>
            </a:r>
            <a:r>
              <a:rPr lang="fr-CH" sz="700" dirty="0"/>
              <a:t> 2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72790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419F9-12DB-4824-9AAA-1205E87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deuxième contributeur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9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De quoi va-t-on parler ?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0632"/>
          </a:xfrm>
        </p:spPr>
        <p:txBody>
          <a:bodyPr>
            <a:normAutofit/>
          </a:bodyPr>
          <a:lstStyle/>
          <a:p>
            <a:r>
              <a:rPr lang="fr-FR" noProof="0" dirty="0"/>
              <a:t>De la ligne de production logicielle Crésus.</a:t>
            </a:r>
          </a:p>
          <a:p>
            <a:r>
              <a:rPr lang="fr-FR" dirty="0"/>
              <a:t>De sa composition.</a:t>
            </a:r>
          </a:p>
          <a:p>
            <a:r>
              <a:rPr lang="fr-FR" dirty="0"/>
              <a:t>De son évolution.</a:t>
            </a:r>
          </a:p>
          <a:p>
            <a:r>
              <a:rPr lang="fr-FR" dirty="0"/>
              <a:t>Comment on partage le code ?</a:t>
            </a:r>
          </a:p>
          <a:p>
            <a:r>
              <a:rPr lang="fr-FR" dirty="0"/>
              <a:t>Comment on gère les flux ?</a:t>
            </a:r>
          </a:p>
          <a:p>
            <a:r>
              <a:rPr lang="fr-FR" dirty="0"/>
              <a:t>Comment on gère les phases de développement ?</a:t>
            </a:r>
          </a:p>
          <a:p>
            <a:r>
              <a:rPr lang="fr-FR" dirty="0"/>
              <a:t>Et pour finir quelques outils pour développeurs</a:t>
            </a:r>
          </a:p>
          <a:p>
            <a:r>
              <a:rPr lang="fr-FR" dirty="0"/>
              <a:t>[ Questions, démo ]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849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cresus</a:t>
            </a:r>
            <a:endParaRPr lang="en-US" sz="1200" dirty="0"/>
          </a:p>
          <a:p>
            <a:pPr algn="ctr"/>
            <a:endParaRPr lang="fr-CH" sz="12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3</a:t>
            </a:r>
            <a:endParaRPr lang="en-US" sz="9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3</a:t>
            </a:r>
            <a:endParaRPr lang="en-US" sz="9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2</a:t>
            </a:r>
            <a:endParaRPr lang="en-US" sz="8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793BCA-5A11-42AC-AA10-3F62F8DD06DE}"/>
              </a:ext>
            </a:extLst>
          </p:cNvPr>
          <p:cNvSpPr>
            <a:spLocks noChangeAspect="1"/>
          </p:cNvSpPr>
          <p:nvPr/>
        </p:nvSpPr>
        <p:spPr>
          <a:xfrm>
            <a:off x="5838313" y="2806159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943187E-90E9-4465-B630-7EBE2D051606}"/>
              </a:ext>
            </a:extLst>
          </p:cNvPr>
          <p:cNvSpPr>
            <a:spLocks noChangeAspect="1"/>
          </p:cNvSpPr>
          <p:nvPr/>
        </p:nvSpPr>
        <p:spPr>
          <a:xfrm>
            <a:off x="4573752" y="283213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 err="1"/>
              <a:t>Rev</a:t>
            </a:r>
            <a:r>
              <a:rPr lang="fr-CH" sz="700" dirty="0"/>
              <a:t> 3</a:t>
            </a:r>
            <a:endParaRPr lang="en-US" sz="70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863DEFD-6727-4833-8172-964BDCC2C4D7}"/>
              </a:ext>
            </a:extLst>
          </p:cNvPr>
          <p:cNvSpPr>
            <a:spLocks noChangeAspect="1"/>
          </p:cNvSpPr>
          <p:nvPr/>
        </p:nvSpPr>
        <p:spPr>
          <a:xfrm>
            <a:off x="4364285" y="5875633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3</a:t>
            </a:r>
            <a:endParaRPr lang="en-US" sz="800" dirty="0"/>
          </a:p>
        </p:txBody>
      </p:sp>
      <p:sp>
        <p:nvSpPr>
          <p:cNvPr id="31" name="Corde 30">
            <a:extLst>
              <a:ext uri="{FF2B5EF4-FFF2-40B4-BE49-F238E27FC236}">
                <a16:creationId xmlns:a16="http://schemas.microsoft.com/office/drawing/2014/main" id="{70C8F79A-9DB8-47A9-B1C9-334F68AAF7EB}"/>
              </a:ext>
            </a:extLst>
          </p:cNvPr>
          <p:cNvSpPr>
            <a:spLocks noChangeAspect="1"/>
          </p:cNvSpPr>
          <p:nvPr/>
        </p:nvSpPr>
        <p:spPr>
          <a:xfrm rot="6753306">
            <a:off x="4227642" y="6259217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4735BD1-5FC5-480C-B2FF-7F01AE1A89BB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547165" y="3758709"/>
            <a:ext cx="480688" cy="2116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i="1" cap="none" noProof="0" dirty="0"/>
              <a:t>git</a:t>
            </a:r>
            <a:r>
              <a:rPr lang="fr-FR" sz="3200" cap="none" noProof="0" dirty="0"/>
              <a:t> – gestion et partage du code source</a:t>
            </a:r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1980211" y="1942107"/>
            <a:ext cx="5089230" cy="4006222"/>
          </a:xfrm>
        </p:spPr>
        <p:txBody>
          <a:bodyPr>
            <a:normAutofit/>
          </a:bodyPr>
          <a:lstStyle/>
          <a:p>
            <a:r>
              <a:rPr lang="fr-CH" dirty="0"/>
              <a:t>Système de gestion de versions décentralisé</a:t>
            </a:r>
          </a:p>
          <a:p>
            <a:r>
              <a:rPr lang="fr-CH" dirty="0"/>
              <a:t>Edition: </a:t>
            </a:r>
          </a:p>
          <a:p>
            <a:pPr lvl="1"/>
            <a:r>
              <a:rPr lang="fr-CH" dirty="0"/>
              <a:t>le code source est modifié</a:t>
            </a:r>
          </a:p>
          <a:p>
            <a:r>
              <a:rPr lang="fr-CH" dirty="0"/>
              <a:t>Validation: </a:t>
            </a:r>
          </a:p>
          <a:p>
            <a:pPr lvl="1"/>
            <a:r>
              <a:rPr lang="fr-CH" dirty="0"/>
              <a:t>les modifications sont sauvées localement </a:t>
            </a:r>
          </a:p>
          <a:p>
            <a:r>
              <a:rPr lang="fr-CH" dirty="0"/>
              <a:t>Synchronisation:</a:t>
            </a:r>
          </a:p>
          <a:p>
            <a:pPr lvl="1"/>
            <a:r>
              <a:rPr lang="fr-CH" dirty="0"/>
              <a:t>les modifications distantes sont récupérées et fusionnées</a:t>
            </a:r>
          </a:p>
          <a:p>
            <a:pPr lvl="1"/>
            <a:r>
              <a:rPr lang="fr-CH" dirty="0"/>
              <a:t>les modifications fusionnées sont poussées vers le dépôt distant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grpSp>
        <p:nvGrpSpPr>
          <p:cNvPr id="55" name="Groupe 54"/>
          <p:cNvGrpSpPr>
            <a:grpSpLocks noChangeAspect="1"/>
          </p:cNvGrpSpPr>
          <p:nvPr/>
        </p:nvGrpSpPr>
        <p:grpSpPr>
          <a:xfrm>
            <a:off x="7138458" y="2011663"/>
            <a:ext cx="4821240" cy="4206240"/>
            <a:chOff x="7138458" y="2011663"/>
            <a:chExt cx="4794721" cy="4183103"/>
          </a:xfrm>
        </p:grpSpPr>
        <p:sp>
          <p:nvSpPr>
            <p:cNvPr id="47" name="ZoneTexte 46"/>
            <p:cNvSpPr txBox="1"/>
            <p:nvPr/>
          </p:nvSpPr>
          <p:spPr>
            <a:xfrm>
              <a:off x="7579495" y="2011663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23" name="Ellipse 22"/>
            <p:cNvSpPr>
              <a:spLocks noChangeAspect="1"/>
            </p:cNvSpPr>
            <p:nvPr/>
          </p:nvSpPr>
          <p:spPr>
            <a:xfrm>
              <a:off x="8821652" y="3135687"/>
              <a:ext cx="1189203" cy="118872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GitLab</a:t>
              </a:r>
              <a:endParaRPr lang="fr-FR" sz="1600" dirty="0"/>
            </a:p>
          </p:txBody>
        </p:sp>
        <p:sp>
          <p:nvSpPr>
            <p:cNvPr id="24" name="Ellipse 23"/>
            <p:cNvSpPr>
              <a:spLocks noChangeAspect="1"/>
            </p:cNvSpPr>
            <p:nvPr/>
          </p:nvSpPr>
          <p:spPr>
            <a:xfrm>
              <a:off x="10589840" y="2733881"/>
              <a:ext cx="914772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Dev2</a:t>
              </a:r>
              <a:endParaRPr lang="fr-FR" sz="1400" dirty="0"/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8958867" y="4843899"/>
              <a:ext cx="914772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Dev3</a:t>
              </a:r>
              <a:endParaRPr lang="fr-FR" sz="1400" dirty="0"/>
            </a:p>
          </p:txBody>
        </p:sp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7508700" y="2507599"/>
              <a:ext cx="914772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Dev1</a:t>
              </a:r>
              <a:endParaRPr lang="fr-FR" sz="1400" dirty="0"/>
            </a:p>
          </p:txBody>
        </p:sp>
        <p:sp>
          <p:nvSpPr>
            <p:cNvPr id="29" name="Flèche droite 28"/>
            <p:cNvSpPr/>
            <p:nvPr/>
          </p:nvSpPr>
          <p:spPr>
            <a:xfrm rot="1687376">
              <a:off x="8549398" y="3028448"/>
              <a:ext cx="391858" cy="3110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 droite 29"/>
            <p:cNvSpPr/>
            <p:nvPr/>
          </p:nvSpPr>
          <p:spPr>
            <a:xfrm rot="12449367">
              <a:off x="8339681" y="3316714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9786314">
              <a:off x="10121190" y="3492768"/>
              <a:ext cx="391858" cy="31102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 droite 33"/>
            <p:cNvSpPr/>
            <p:nvPr/>
          </p:nvSpPr>
          <p:spPr>
            <a:xfrm rot="20548305">
              <a:off x="10065539" y="3140658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droite 35"/>
            <p:cNvSpPr/>
            <p:nvPr/>
          </p:nvSpPr>
          <p:spPr>
            <a:xfrm rot="5310428">
              <a:off x="9397448" y="4448573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droite 36"/>
            <p:cNvSpPr/>
            <p:nvPr/>
          </p:nvSpPr>
          <p:spPr>
            <a:xfrm rot="16072419">
              <a:off x="9043203" y="4408709"/>
              <a:ext cx="391858" cy="31102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 rot="1537712">
              <a:off x="8593865" y="27684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1943077">
              <a:off x="8133541" y="3597669"/>
              <a:ext cx="65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fetch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 rot="20452522">
              <a:off x="10155816" y="3700133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1089" y="45029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4" name="ZoneTexte 43"/>
            <p:cNvSpPr txBox="1"/>
            <p:nvPr/>
          </p:nvSpPr>
          <p:spPr>
            <a:xfrm rot="20607215">
              <a:off x="9904262" y="2817548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9613901" y="4357555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6" name="Flèche courbée vers le bas 45"/>
            <p:cNvSpPr/>
            <p:nvPr/>
          </p:nvSpPr>
          <p:spPr>
            <a:xfrm>
              <a:off x="7807540" y="2322589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courbée vers le bas 47"/>
            <p:cNvSpPr/>
            <p:nvPr/>
          </p:nvSpPr>
          <p:spPr>
            <a:xfrm rot="3930932">
              <a:off x="11368969" y="2869625"/>
              <a:ext cx="351393" cy="169659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courbée vers le bas 48"/>
            <p:cNvSpPr/>
            <p:nvPr/>
          </p:nvSpPr>
          <p:spPr>
            <a:xfrm rot="10800000">
              <a:off x="9226111" y="5731307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 rot="3934164">
              <a:off x="11329047" y="2741711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8991428" y="5886989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2" name="Flèche courbée vers le bas 51"/>
            <p:cNvSpPr/>
            <p:nvPr/>
          </p:nvSpPr>
          <p:spPr>
            <a:xfrm rot="11059777">
              <a:off x="7753929" y="3426438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138458" y="3401314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merge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793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36C4A35-E8BD-4D58-9630-B36B769421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29924" y="4674749"/>
            <a:ext cx="6422457" cy="2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i="1" dirty="0"/>
              <a:t>zou-flow</a:t>
            </a:r>
            <a:r>
              <a:rPr lang="fr-CH" dirty="0"/>
              <a:t> – flux de développement</a:t>
            </a:r>
            <a:endParaRPr lang="fr-FR" noProof="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7E7E2D-DCA3-4097-BA5A-794982262777}"/>
              </a:ext>
            </a:extLst>
          </p:cNvPr>
          <p:cNvSpPr>
            <a:spLocks noChangeAspect="1"/>
          </p:cNvSpPr>
          <p:nvPr/>
        </p:nvSpPr>
        <p:spPr>
          <a:xfrm>
            <a:off x="4379771" y="4586084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777AB35-AD46-49AC-BC6D-0F0DFEA9AA23}"/>
              </a:ext>
            </a:extLst>
          </p:cNvPr>
          <p:cNvSpPr>
            <a:spLocks noChangeAspect="1"/>
          </p:cNvSpPr>
          <p:nvPr/>
        </p:nvSpPr>
        <p:spPr>
          <a:xfrm>
            <a:off x="5710024" y="4586084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F11926-DB87-48CE-865B-849195B81871}"/>
              </a:ext>
            </a:extLst>
          </p:cNvPr>
          <p:cNvSpPr/>
          <p:nvPr/>
        </p:nvSpPr>
        <p:spPr>
          <a:xfrm>
            <a:off x="2622881" y="4586084"/>
            <a:ext cx="1007043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master</a:t>
            </a:r>
            <a:endParaRPr lang="en-US" sz="8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F09CAF9-9CED-445C-B227-8FC0961BDE27}"/>
              </a:ext>
            </a:extLst>
          </p:cNvPr>
          <p:cNvCxnSpPr>
            <a:cxnSpLocks/>
            <a:stCxn id="6" idx="6"/>
            <a:endCxn id="73" idx="2"/>
          </p:cNvCxnSpPr>
          <p:nvPr/>
        </p:nvCxnSpPr>
        <p:spPr>
          <a:xfrm flipV="1">
            <a:off x="4563801" y="4674749"/>
            <a:ext cx="467126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9B69385-8B4F-4053-AA9F-605F6811CA93}"/>
              </a:ext>
            </a:extLst>
          </p:cNvPr>
          <p:cNvSpPr>
            <a:spLocks noChangeAspect="1"/>
          </p:cNvSpPr>
          <p:nvPr/>
        </p:nvSpPr>
        <p:spPr>
          <a:xfrm>
            <a:off x="6464455" y="4586084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AA17700-06A3-41A9-A040-74CD9BD45897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5894054" y="4677524"/>
            <a:ext cx="57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E8DEDAD-04DD-4826-A797-ABF8F3AEA220}"/>
              </a:ext>
            </a:extLst>
          </p:cNvPr>
          <p:cNvSpPr/>
          <p:nvPr/>
        </p:nvSpPr>
        <p:spPr>
          <a:xfrm>
            <a:off x="2622880" y="5215427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1.0</a:t>
            </a:r>
            <a:endParaRPr lang="en-US" sz="80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72A96AB-909D-41EF-888E-7FA9A25E0B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29923" y="5291066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EC6A4B1-E563-4B22-A798-1BA2E99AC79C}"/>
              </a:ext>
            </a:extLst>
          </p:cNvPr>
          <p:cNvSpPr/>
          <p:nvPr/>
        </p:nvSpPr>
        <p:spPr>
          <a:xfrm>
            <a:off x="2622880" y="5547669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1.1</a:t>
            </a:r>
            <a:endParaRPr lang="en-US" sz="80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8E717AC-9DF5-4A7F-83EC-563D1804B5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629923" y="5637680"/>
            <a:ext cx="6422458" cy="1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383E129-362E-4AAA-A405-3C59F601C4A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629924" y="4132049"/>
            <a:ext cx="6422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63D2A1CE-EEEF-4032-8A75-E764EE71527F}"/>
              </a:ext>
            </a:extLst>
          </p:cNvPr>
          <p:cNvSpPr>
            <a:spLocks noChangeAspect="1"/>
          </p:cNvSpPr>
          <p:nvPr/>
        </p:nvSpPr>
        <p:spPr>
          <a:xfrm>
            <a:off x="4837200" y="4040609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D31C443-D5C2-414C-BEBE-4EF3D09D23C4}"/>
              </a:ext>
            </a:extLst>
          </p:cNvPr>
          <p:cNvSpPr>
            <a:spLocks noChangeAspect="1"/>
          </p:cNvSpPr>
          <p:nvPr/>
        </p:nvSpPr>
        <p:spPr>
          <a:xfrm>
            <a:off x="5291336" y="4040609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E36D493-42EB-4873-BEB4-E598E9B68292}"/>
              </a:ext>
            </a:extLst>
          </p:cNvPr>
          <p:cNvSpPr/>
          <p:nvPr/>
        </p:nvSpPr>
        <p:spPr>
          <a:xfrm>
            <a:off x="2622881" y="4040609"/>
            <a:ext cx="1007043" cy="1828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 err="1"/>
              <a:t>wip</a:t>
            </a:r>
            <a:endParaRPr lang="en-US" sz="8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39BC36C-CD1E-4BE5-90E3-28C45A24DC74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5021230" y="4132049"/>
            <a:ext cx="27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3911F79-B178-4CE5-A73E-388E3D112A5D}"/>
              </a:ext>
            </a:extLst>
          </p:cNvPr>
          <p:cNvCxnSpPr>
            <a:cxnSpLocks/>
            <a:stCxn id="29" idx="5"/>
            <a:endCxn id="7" idx="1"/>
          </p:cNvCxnSpPr>
          <p:nvPr/>
        </p:nvCxnSpPr>
        <p:spPr>
          <a:xfrm>
            <a:off x="5448415" y="4196707"/>
            <a:ext cx="288560" cy="41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5BC27FDA-EFEE-4A39-AA1B-3288B9241039}"/>
              </a:ext>
            </a:extLst>
          </p:cNvPr>
          <p:cNvSpPr>
            <a:spLocks noChangeAspect="1"/>
          </p:cNvSpPr>
          <p:nvPr/>
        </p:nvSpPr>
        <p:spPr>
          <a:xfrm>
            <a:off x="4853281" y="5209767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3992E9-995C-400E-84D9-24AE866EF671}"/>
              </a:ext>
            </a:extLst>
          </p:cNvPr>
          <p:cNvCxnSpPr>
            <a:cxnSpLocks/>
            <a:stCxn id="6" idx="5"/>
            <a:endCxn id="55" idx="1"/>
          </p:cNvCxnSpPr>
          <p:nvPr/>
        </p:nvCxnSpPr>
        <p:spPr>
          <a:xfrm>
            <a:off x="4536850" y="4742182"/>
            <a:ext cx="343382" cy="49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9C6E0A1-EC55-4CF7-A76A-7A191B984981}"/>
              </a:ext>
            </a:extLst>
          </p:cNvPr>
          <p:cNvCxnSpPr>
            <a:cxnSpLocks/>
            <a:stCxn id="6" idx="7"/>
            <a:endCxn id="28" idx="3"/>
          </p:cNvCxnSpPr>
          <p:nvPr/>
        </p:nvCxnSpPr>
        <p:spPr>
          <a:xfrm flipV="1">
            <a:off x="4536850" y="4196707"/>
            <a:ext cx="327301" cy="41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C0F704-FDBF-434D-9E88-3D6B383E87F0}"/>
              </a:ext>
            </a:extLst>
          </p:cNvPr>
          <p:cNvSpPr/>
          <p:nvPr/>
        </p:nvSpPr>
        <p:spPr>
          <a:xfrm>
            <a:off x="4684479" y="5959356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v1.0.0</a:t>
            </a:r>
            <a:endParaRPr lang="en-US" sz="8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015D48F-FAE7-4AF3-805E-D3C84ECDC624}"/>
              </a:ext>
            </a:extLst>
          </p:cNvPr>
          <p:cNvCxnSpPr>
            <a:cxnSpLocks/>
            <a:stCxn id="67" idx="0"/>
            <a:endCxn id="55" idx="4"/>
          </p:cNvCxnSpPr>
          <p:nvPr/>
        </p:nvCxnSpPr>
        <p:spPr>
          <a:xfrm flipH="1" flipV="1">
            <a:off x="4945296" y="5392647"/>
            <a:ext cx="548" cy="5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1030DB56-1629-4404-A942-82F91BE76963}"/>
              </a:ext>
            </a:extLst>
          </p:cNvPr>
          <p:cNvSpPr>
            <a:spLocks noChangeAspect="1"/>
          </p:cNvSpPr>
          <p:nvPr/>
        </p:nvSpPr>
        <p:spPr>
          <a:xfrm>
            <a:off x="5030927" y="4583309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43911D0-2572-48CC-8D3C-7196FA4009F0}"/>
              </a:ext>
            </a:extLst>
          </p:cNvPr>
          <p:cNvCxnSpPr>
            <a:cxnSpLocks/>
            <a:stCxn id="73" idx="6"/>
            <a:endCxn id="7" idx="2"/>
          </p:cNvCxnSpPr>
          <p:nvPr/>
        </p:nvCxnSpPr>
        <p:spPr>
          <a:xfrm>
            <a:off x="5214957" y="4674749"/>
            <a:ext cx="49506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66D7603C-CEE7-46A6-B697-E6374CD00255}"/>
              </a:ext>
            </a:extLst>
          </p:cNvPr>
          <p:cNvSpPr>
            <a:spLocks noChangeAspect="1"/>
          </p:cNvSpPr>
          <p:nvPr/>
        </p:nvSpPr>
        <p:spPr>
          <a:xfrm>
            <a:off x="6110527" y="5220193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FA95F559-F754-484E-8A03-2A698C13C95B}"/>
              </a:ext>
            </a:extLst>
          </p:cNvPr>
          <p:cNvSpPr/>
          <p:nvPr/>
        </p:nvSpPr>
        <p:spPr>
          <a:xfrm>
            <a:off x="5941725" y="5981814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v1.0.1</a:t>
            </a:r>
            <a:endParaRPr lang="en-US" sz="800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8746A8B-EA10-4CAA-8CAD-13EA0C6750CF}"/>
              </a:ext>
            </a:extLst>
          </p:cNvPr>
          <p:cNvCxnSpPr>
            <a:cxnSpLocks/>
            <a:stCxn id="79" idx="0"/>
            <a:endCxn id="78" idx="4"/>
          </p:cNvCxnSpPr>
          <p:nvPr/>
        </p:nvCxnSpPr>
        <p:spPr>
          <a:xfrm flipH="1" flipV="1">
            <a:off x="6202542" y="5403073"/>
            <a:ext cx="548" cy="57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222AF92-9444-471A-8F8D-ECCEFB0356BD}"/>
              </a:ext>
            </a:extLst>
          </p:cNvPr>
          <p:cNvCxnSpPr>
            <a:cxnSpLocks/>
            <a:stCxn id="7" idx="5"/>
            <a:endCxn id="78" idx="1"/>
          </p:cNvCxnSpPr>
          <p:nvPr/>
        </p:nvCxnSpPr>
        <p:spPr>
          <a:xfrm>
            <a:off x="5867103" y="4742182"/>
            <a:ext cx="270375" cy="50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04997E8-9577-4F07-8C85-2C19ED733676}"/>
              </a:ext>
            </a:extLst>
          </p:cNvPr>
          <p:cNvCxnSpPr>
            <a:cxnSpLocks/>
            <a:stCxn id="55" idx="6"/>
            <a:endCxn id="131" idx="2"/>
          </p:cNvCxnSpPr>
          <p:nvPr/>
        </p:nvCxnSpPr>
        <p:spPr>
          <a:xfrm>
            <a:off x="5037311" y="5301207"/>
            <a:ext cx="461013" cy="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084E8820-8EE3-4FE2-A450-383FC8AB847B}"/>
              </a:ext>
            </a:extLst>
          </p:cNvPr>
          <p:cNvSpPr>
            <a:spLocks noChangeAspect="1"/>
          </p:cNvSpPr>
          <p:nvPr/>
        </p:nvSpPr>
        <p:spPr>
          <a:xfrm>
            <a:off x="7063025" y="554624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064184E-3A0E-4AC3-B415-A3180350732E}"/>
              </a:ext>
            </a:extLst>
          </p:cNvPr>
          <p:cNvSpPr/>
          <p:nvPr/>
        </p:nvSpPr>
        <p:spPr>
          <a:xfrm>
            <a:off x="6894223" y="595894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V1.1.0</a:t>
            </a:r>
            <a:endParaRPr lang="en-US" sz="800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3B6CE8D-BE16-414A-BC05-D39DE0B5C4FA}"/>
              </a:ext>
            </a:extLst>
          </p:cNvPr>
          <p:cNvCxnSpPr>
            <a:cxnSpLocks/>
            <a:stCxn id="93" idx="0"/>
            <a:endCxn id="92" idx="4"/>
          </p:cNvCxnSpPr>
          <p:nvPr/>
        </p:nvCxnSpPr>
        <p:spPr>
          <a:xfrm flipH="1" flipV="1">
            <a:off x="7155040" y="572912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AC91DA6-50DA-45C8-B582-2241CA6DAE69}"/>
              </a:ext>
            </a:extLst>
          </p:cNvPr>
          <p:cNvCxnSpPr>
            <a:cxnSpLocks/>
            <a:stCxn id="15" idx="5"/>
            <a:endCxn id="92" idx="1"/>
          </p:cNvCxnSpPr>
          <p:nvPr/>
        </p:nvCxnSpPr>
        <p:spPr>
          <a:xfrm>
            <a:off x="6621534" y="4742182"/>
            <a:ext cx="468442" cy="8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20B4CFE1-634A-4C28-8AE6-BC73E46E11D5}"/>
              </a:ext>
            </a:extLst>
          </p:cNvPr>
          <p:cNvSpPr>
            <a:spLocks noChangeAspect="1"/>
          </p:cNvSpPr>
          <p:nvPr/>
        </p:nvSpPr>
        <p:spPr>
          <a:xfrm>
            <a:off x="8286129" y="554624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E09372DE-EB9A-4BB0-A801-358C0F00257C}"/>
              </a:ext>
            </a:extLst>
          </p:cNvPr>
          <p:cNvSpPr/>
          <p:nvPr/>
        </p:nvSpPr>
        <p:spPr>
          <a:xfrm>
            <a:off x="8117327" y="595894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V1.1.1</a:t>
            </a:r>
            <a:endParaRPr lang="en-US" sz="800" dirty="0"/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908DFC0-7C86-4726-AA57-801FEAA713E4}"/>
              </a:ext>
            </a:extLst>
          </p:cNvPr>
          <p:cNvCxnSpPr>
            <a:cxnSpLocks/>
            <a:stCxn id="106" idx="0"/>
            <a:endCxn id="105" idx="4"/>
          </p:cNvCxnSpPr>
          <p:nvPr/>
        </p:nvCxnSpPr>
        <p:spPr>
          <a:xfrm flipH="1" flipV="1">
            <a:off x="8378144" y="572912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3627DA5B-1EE7-4618-920B-D26695AA2B6D}"/>
              </a:ext>
            </a:extLst>
          </p:cNvPr>
          <p:cNvCxnSpPr>
            <a:cxnSpLocks/>
            <a:stCxn id="92" idx="6"/>
            <a:endCxn id="105" idx="2"/>
          </p:cNvCxnSpPr>
          <p:nvPr/>
        </p:nvCxnSpPr>
        <p:spPr>
          <a:xfrm>
            <a:off x="7247055" y="5637680"/>
            <a:ext cx="103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Ellipse 110">
            <a:extLst>
              <a:ext uri="{FF2B5EF4-FFF2-40B4-BE49-F238E27FC236}">
                <a16:creationId xmlns:a16="http://schemas.microsoft.com/office/drawing/2014/main" id="{FFD8ABF8-D86A-421F-AE5F-6D342A7BEE45}"/>
              </a:ext>
            </a:extLst>
          </p:cNvPr>
          <p:cNvSpPr>
            <a:spLocks noChangeAspect="1"/>
          </p:cNvSpPr>
          <p:nvPr/>
        </p:nvSpPr>
        <p:spPr>
          <a:xfrm>
            <a:off x="6893734" y="4036901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DBA3A339-1953-4C11-A06F-EB2077965B03}"/>
              </a:ext>
            </a:extLst>
          </p:cNvPr>
          <p:cNvSpPr>
            <a:spLocks noChangeAspect="1"/>
          </p:cNvSpPr>
          <p:nvPr/>
        </p:nvSpPr>
        <p:spPr>
          <a:xfrm>
            <a:off x="7347870" y="4036901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01E3AAC-E24F-49CB-BBE8-530FDC33C14A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>
            <a:off x="7077764" y="4128341"/>
            <a:ext cx="27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BD302F01-36E5-422A-BC2F-54948CBE9210}"/>
              </a:ext>
            </a:extLst>
          </p:cNvPr>
          <p:cNvCxnSpPr>
            <a:cxnSpLocks/>
            <a:stCxn id="15" idx="7"/>
            <a:endCxn id="111" idx="3"/>
          </p:cNvCxnSpPr>
          <p:nvPr/>
        </p:nvCxnSpPr>
        <p:spPr>
          <a:xfrm flipV="1">
            <a:off x="6621534" y="4192999"/>
            <a:ext cx="299151" cy="41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481627D9-8879-4E89-9214-23B0786E14B1}"/>
              </a:ext>
            </a:extLst>
          </p:cNvPr>
          <p:cNvSpPr>
            <a:spLocks noChangeAspect="1"/>
          </p:cNvSpPr>
          <p:nvPr/>
        </p:nvSpPr>
        <p:spPr>
          <a:xfrm>
            <a:off x="7751386" y="4588086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BB57C75-A553-4DEC-8D25-B314E7072FF1}"/>
              </a:ext>
            </a:extLst>
          </p:cNvPr>
          <p:cNvSpPr>
            <a:spLocks noChangeAspect="1"/>
          </p:cNvSpPr>
          <p:nvPr/>
        </p:nvSpPr>
        <p:spPr>
          <a:xfrm>
            <a:off x="7072289" y="4585311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8FCF683-30C3-47DE-B1D5-78BEEDD3179E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7256319" y="4676751"/>
            <a:ext cx="49506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816986ED-C457-4A40-B57F-746D49D2A11F}"/>
              </a:ext>
            </a:extLst>
          </p:cNvPr>
          <p:cNvCxnSpPr>
            <a:cxnSpLocks/>
            <a:stCxn id="15" idx="6"/>
            <a:endCxn id="118" idx="2"/>
          </p:cNvCxnSpPr>
          <p:nvPr/>
        </p:nvCxnSpPr>
        <p:spPr>
          <a:xfrm flipV="1">
            <a:off x="6648485" y="4676751"/>
            <a:ext cx="423804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9D6123E1-4B03-496D-841A-C8798CF7D155}"/>
              </a:ext>
            </a:extLst>
          </p:cNvPr>
          <p:cNvCxnSpPr>
            <a:cxnSpLocks/>
            <a:stCxn id="112" idx="5"/>
            <a:endCxn id="117" idx="1"/>
          </p:cNvCxnSpPr>
          <p:nvPr/>
        </p:nvCxnSpPr>
        <p:spPr>
          <a:xfrm>
            <a:off x="7504949" y="4192999"/>
            <a:ext cx="273388" cy="42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631E59A1-7807-4F7D-82F6-B9C9B4B1B1A0}"/>
              </a:ext>
            </a:extLst>
          </p:cNvPr>
          <p:cNvCxnSpPr>
            <a:cxnSpLocks/>
            <a:stCxn id="117" idx="5"/>
            <a:endCxn id="105" idx="1"/>
          </p:cNvCxnSpPr>
          <p:nvPr/>
        </p:nvCxnSpPr>
        <p:spPr>
          <a:xfrm>
            <a:off x="7908465" y="4744184"/>
            <a:ext cx="404615" cy="8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space réservé du contenu 2">
            <a:extLst>
              <a:ext uri="{FF2B5EF4-FFF2-40B4-BE49-F238E27FC236}">
                <a16:creationId xmlns:a16="http://schemas.microsoft.com/office/drawing/2014/main" id="{D11EF8ED-5396-442A-9E12-10E4F164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204" y="2346891"/>
            <a:ext cx="7856501" cy="979835"/>
          </a:xfrm>
        </p:spPr>
        <p:txBody>
          <a:bodyPr>
            <a:normAutofit/>
          </a:bodyPr>
          <a:lstStyle/>
          <a:p>
            <a:r>
              <a:rPr lang="fr-CH" dirty="0"/>
              <a:t>Branches de développement</a:t>
            </a:r>
          </a:p>
          <a:p>
            <a:r>
              <a:rPr lang="fr-CH" dirty="0"/>
              <a:t>Branches de production versionnées 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5870261B-7686-4453-B40E-16A8F1B9B601}"/>
              </a:ext>
            </a:extLst>
          </p:cNvPr>
          <p:cNvSpPr>
            <a:spLocks noChangeAspect="1"/>
          </p:cNvSpPr>
          <p:nvPr/>
        </p:nvSpPr>
        <p:spPr>
          <a:xfrm>
            <a:off x="5498324" y="5219023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2A99E03C-51A9-4548-A08F-5323BF5A1928}"/>
              </a:ext>
            </a:extLst>
          </p:cNvPr>
          <p:cNvCxnSpPr>
            <a:cxnSpLocks/>
            <a:stCxn id="131" idx="6"/>
            <a:endCxn id="78" idx="2"/>
          </p:cNvCxnSpPr>
          <p:nvPr/>
        </p:nvCxnSpPr>
        <p:spPr>
          <a:xfrm>
            <a:off x="5682354" y="5310463"/>
            <a:ext cx="428173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70EA090B-6E85-4420-8048-958364133A1A}"/>
              </a:ext>
            </a:extLst>
          </p:cNvPr>
          <p:cNvSpPr/>
          <p:nvPr/>
        </p:nvSpPr>
        <p:spPr>
          <a:xfrm>
            <a:off x="4191736" y="3602933"/>
            <a:ext cx="560100" cy="25237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v1.0-@</a:t>
            </a:r>
            <a:endParaRPr lang="en-US" sz="800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8BF86D4C-284A-4D82-87E1-EB2E929CD145}"/>
              </a:ext>
            </a:extLst>
          </p:cNvPr>
          <p:cNvSpPr>
            <a:spLocks noChangeAspect="1"/>
          </p:cNvSpPr>
          <p:nvPr/>
        </p:nvSpPr>
        <p:spPr>
          <a:xfrm>
            <a:off x="3955967" y="4587381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835E3D3F-A1DB-4837-89EC-27C30315923C}"/>
              </a:ext>
            </a:extLst>
          </p:cNvPr>
          <p:cNvCxnSpPr>
            <a:cxnSpLocks/>
            <a:stCxn id="141" idx="6"/>
            <a:endCxn id="6" idx="2"/>
          </p:cNvCxnSpPr>
          <p:nvPr/>
        </p:nvCxnSpPr>
        <p:spPr>
          <a:xfrm flipV="1">
            <a:off x="4139997" y="4677524"/>
            <a:ext cx="239774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DB9F3FAF-E6F0-4B04-AAA6-B692B43C3700}"/>
              </a:ext>
            </a:extLst>
          </p:cNvPr>
          <p:cNvSpPr/>
          <p:nvPr/>
        </p:nvSpPr>
        <p:spPr>
          <a:xfrm>
            <a:off x="6266821" y="3609947"/>
            <a:ext cx="560100" cy="25237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v1.1-@</a:t>
            </a:r>
            <a:endParaRPr lang="en-US" sz="800" dirty="0"/>
          </a:p>
        </p:txBody>
      </p: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7B352484-06AC-41C7-BBB7-6FEF711D1693}"/>
              </a:ext>
            </a:extLst>
          </p:cNvPr>
          <p:cNvCxnSpPr>
            <a:stCxn id="136" idx="2"/>
            <a:endCxn id="6" idx="0"/>
          </p:cNvCxnSpPr>
          <p:nvPr/>
        </p:nvCxnSpPr>
        <p:spPr>
          <a:xfrm>
            <a:off x="4471786" y="3855311"/>
            <a:ext cx="0" cy="7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3EA8FE9-4411-456B-94E6-161A4DF31840}"/>
              </a:ext>
            </a:extLst>
          </p:cNvPr>
          <p:cNvCxnSpPr>
            <a:cxnSpLocks/>
            <a:stCxn id="145" idx="2"/>
            <a:endCxn id="15" idx="0"/>
          </p:cNvCxnSpPr>
          <p:nvPr/>
        </p:nvCxnSpPr>
        <p:spPr>
          <a:xfrm>
            <a:off x="6546871" y="3862325"/>
            <a:ext cx="9599" cy="72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2" name="Accolade fermante 151">
            <a:extLst>
              <a:ext uri="{FF2B5EF4-FFF2-40B4-BE49-F238E27FC236}">
                <a16:creationId xmlns:a16="http://schemas.microsoft.com/office/drawing/2014/main" id="{930C1A0C-F3F9-4F9E-B362-46CBB5AAB0AE}"/>
              </a:ext>
            </a:extLst>
          </p:cNvPr>
          <p:cNvSpPr/>
          <p:nvPr/>
        </p:nvSpPr>
        <p:spPr>
          <a:xfrm>
            <a:off x="10236411" y="5033221"/>
            <a:ext cx="274320" cy="137160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3424E22-2A12-461A-B209-B979E0F3B494}"/>
              </a:ext>
            </a:extLst>
          </p:cNvPr>
          <p:cNvSpPr txBox="1"/>
          <p:nvPr/>
        </p:nvSpPr>
        <p:spPr>
          <a:xfrm>
            <a:off x="10636645" y="39301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dev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D538D77D-FE0A-4DAA-BE12-5401233FC9C3}"/>
              </a:ext>
            </a:extLst>
          </p:cNvPr>
          <p:cNvSpPr txBox="1"/>
          <p:nvPr/>
        </p:nvSpPr>
        <p:spPr>
          <a:xfrm>
            <a:off x="10622521" y="550777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prod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5" name="Accolade fermante 154">
            <a:extLst>
              <a:ext uri="{FF2B5EF4-FFF2-40B4-BE49-F238E27FC236}">
                <a16:creationId xmlns:a16="http://schemas.microsoft.com/office/drawing/2014/main" id="{4E9E2F66-82CC-419E-A35D-8A6DA8F34944}"/>
              </a:ext>
            </a:extLst>
          </p:cNvPr>
          <p:cNvSpPr/>
          <p:nvPr/>
        </p:nvSpPr>
        <p:spPr>
          <a:xfrm>
            <a:off x="10236411" y="3429000"/>
            <a:ext cx="27432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36C4A35-E8BD-4D58-9630-B36B769421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29924" y="4133323"/>
            <a:ext cx="6422457" cy="2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i="1" dirty="0"/>
              <a:t>zou-flow</a:t>
            </a:r>
            <a:r>
              <a:rPr lang="fr-CH" dirty="0"/>
              <a:t> – gestion des </a:t>
            </a:r>
            <a:r>
              <a:rPr lang="fr-CH" i="1" dirty="0" err="1"/>
              <a:t>SKU</a:t>
            </a:r>
            <a:r>
              <a:rPr lang="fr-CH" dirty="0" err="1"/>
              <a:t>s</a:t>
            </a:r>
            <a:endParaRPr lang="fr-FR" noProof="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7E7E2D-DCA3-4097-BA5A-794982262777}"/>
              </a:ext>
            </a:extLst>
          </p:cNvPr>
          <p:cNvSpPr>
            <a:spLocks noChangeAspect="1"/>
          </p:cNvSpPr>
          <p:nvPr/>
        </p:nvSpPr>
        <p:spPr>
          <a:xfrm>
            <a:off x="4722676" y="404465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777AB35-AD46-49AC-BC6D-0F0DFEA9AA23}"/>
              </a:ext>
            </a:extLst>
          </p:cNvPr>
          <p:cNvSpPr>
            <a:spLocks noChangeAspect="1"/>
          </p:cNvSpPr>
          <p:nvPr/>
        </p:nvSpPr>
        <p:spPr>
          <a:xfrm>
            <a:off x="6046915" y="4044658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F11926-DB87-48CE-865B-849195B81871}"/>
              </a:ext>
            </a:extLst>
          </p:cNvPr>
          <p:cNvSpPr/>
          <p:nvPr/>
        </p:nvSpPr>
        <p:spPr>
          <a:xfrm>
            <a:off x="2622881" y="4044658"/>
            <a:ext cx="1007043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master</a:t>
            </a:r>
            <a:endParaRPr lang="en-US" sz="8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F09CAF9-9CED-445C-B227-8FC0961BDE27}"/>
              </a:ext>
            </a:extLst>
          </p:cNvPr>
          <p:cNvCxnSpPr>
            <a:cxnSpLocks/>
            <a:stCxn id="6" idx="6"/>
            <a:endCxn id="73" idx="2"/>
          </p:cNvCxnSpPr>
          <p:nvPr/>
        </p:nvCxnSpPr>
        <p:spPr>
          <a:xfrm flipV="1">
            <a:off x="4906706" y="4133323"/>
            <a:ext cx="449080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9B69385-8B4F-4053-AA9F-605F6811CA93}"/>
              </a:ext>
            </a:extLst>
          </p:cNvPr>
          <p:cNvSpPr>
            <a:spLocks noChangeAspect="1"/>
          </p:cNvSpPr>
          <p:nvPr/>
        </p:nvSpPr>
        <p:spPr>
          <a:xfrm>
            <a:off x="6572743" y="404465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AA17700-06A3-41A9-A040-74CD9BD45897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6230945" y="4136098"/>
            <a:ext cx="34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E8DEDAD-04DD-4826-A797-ABF8F3AEA220}"/>
              </a:ext>
            </a:extLst>
          </p:cNvPr>
          <p:cNvSpPr/>
          <p:nvPr/>
        </p:nvSpPr>
        <p:spPr>
          <a:xfrm>
            <a:off x="2622880" y="4908617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1.0</a:t>
            </a:r>
            <a:endParaRPr lang="en-US" sz="80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72A96AB-909D-41EF-888E-7FA9A25E0B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29923" y="4984256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EC6A4B1-E563-4B22-A798-1BA2E99AC79C}"/>
              </a:ext>
            </a:extLst>
          </p:cNvPr>
          <p:cNvSpPr/>
          <p:nvPr/>
        </p:nvSpPr>
        <p:spPr>
          <a:xfrm>
            <a:off x="2622880" y="5240859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1.1</a:t>
            </a:r>
            <a:endParaRPr lang="en-US" sz="80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8E717AC-9DF5-4A7F-83EC-563D1804B5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629923" y="5330870"/>
            <a:ext cx="6422458" cy="1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5BC27FDA-EFEE-4A39-AA1B-3288B9241039}"/>
              </a:ext>
            </a:extLst>
          </p:cNvPr>
          <p:cNvSpPr>
            <a:spLocks noChangeAspect="1"/>
          </p:cNvSpPr>
          <p:nvPr/>
        </p:nvSpPr>
        <p:spPr>
          <a:xfrm>
            <a:off x="4720932" y="4902957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3992E9-995C-400E-84D9-24AE866EF671}"/>
              </a:ext>
            </a:extLst>
          </p:cNvPr>
          <p:cNvCxnSpPr>
            <a:cxnSpLocks/>
            <a:stCxn id="60" idx="5"/>
            <a:endCxn id="55" idx="1"/>
          </p:cNvCxnSpPr>
          <p:nvPr/>
        </p:nvCxnSpPr>
        <p:spPr>
          <a:xfrm>
            <a:off x="4536850" y="4690276"/>
            <a:ext cx="211033" cy="23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C0F704-FDBF-434D-9E88-3D6B383E87F0}"/>
              </a:ext>
            </a:extLst>
          </p:cNvPr>
          <p:cNvSpPr/>
          <p:nvPr/>
        </p:nvSpPr>
        <p:spPr>
          <a:xfrm>
            <a:off x="4552130" y="5652546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v1.0.0</a:t>
            </a:r>
            <a:endParaRPr lang="en-US" sz="8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015D48F-FAE7-4AF3-805E-D3C84ECDC624}"/>
              </a:ext>
            </a:extLst>
          </p:cNvPr>
          <p:cNvCxnSpPr>
            <a:cxnSpLocks/>
            <a:stCxn id="67" idx="0"/>
            <a:endCxn id="55" idx="4"/>
          </p:cNvCxnSpPr>
          <p:nvPr/>
        </p:nvCxnSpPr>
        <p:spPr>
          <a:xfrm flipH="1" flipV="1">
            <a:off x="4812947" y="5085837"/>
            <a:ext cx="548" cy="5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1030DB56-1629-4404-A942-82F91BE76963}"/>
              </a:ext>
            </a:extLst>
          </p:cNvPr>
          <p:cNvSpPr>
            <a:spLocks noChangeAspect="1"/>
          </p:cNvSpPr>
          <p:nvPr/>
        </p:nvSpPr>
        <p:spPr>
          <a:xfrm>
            <a:off x="5355786" y="4041883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43911D0-2572-48CC-8D3C-7196FA4009F0}"/>
              </a:ext>
            </a:extLst>
          </p:cNvPr>
          <p:cNvCxnSpPr>
            <a:cxnSpLocks/>
            <a:stCxn id="73" idx="6"/>
            <a:endCxn id="7" idx="2"/>
          </p:cNvCxnSpPr>
          <p:nvPr/>
        </p:nvCxnSpPr>
        <p:spPr>
          <a:xfrm>
            <a:off x="5539816" y="4133323"/>
            <a:ext cx="507099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66D7603C-CEE7-46A6-B697-E6374CD00255}"/>
              </a:ext>
            </a:extLst>
          </p:cNvPr>
          <p:cNvSpPr>
            <a:spLocks noChangeAspect="1"/>
          </p:cNvSpPr>
          <p:nvPr/>
        </p:nvSpPr>
        <p:spPr>
          <a:xfrm>
            <a:off x="6026306" y="4913383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FA95F559-F754-484E-8A03-2A698C13C95B}"/>
              </a:ext>
            </a:extLst>
          </p:cNvPr>
          <p:cNvSpPr/>
          <p:nvPr/>
        </p:nvSpPr>
        <p:spPr>
          <a:xfrm>
            <a:off x="5857504" y="5675004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v1.0.1</a:t>
            </a:r>
            <a:endParaRPr lang="en-US" sz="800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8746A8B-EA10-4CAA-8CAD-13EA0C6750CF}"/>
              </a:ext>
            </a:extLst>
          </p:cNvPr>
          <p:cNvCxnSpPr>
            <a:cxnSpLocks/>
            <a:stCxn id="79" idx="0"/>
            <a:endCxn id="78" idx="4"/>
          </p:cNvCxnSpPr>
          <p:nvPr/>
        </p:nvCxnSpPr>
        <p:spPr>
          <a:xfrm flipH="1" flipV="1">
            <a:off x="6118321" y="5096263"/>
            <a:ext cx="548" cy="57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222AF92-9444-471A-8F8D-ECCEFB0356BD}"/>
              </a:ext>
            </a:extLst>
          </p:cNvPr>
          <p:cNvCxnSpPr>
            <a:cxnSpLocks/>
            <a:stCxn id="61" idx="5"/>
            <a:endCxn id="78" idx="1"/>
          </p:cNvCxnSpPr>
          <p:nvPr/>
        </p:nvCxnSpPr>
        <p:spPr>
          <a:xfrm>
            <a:off x="5867103" y="4690276"/>
            <a:ext cx="186154" cy="24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04997E8-9577-4F07-8C85-2C19ED733676}"/>
              </a:ext>
            </a:extLst>
          </p:cNvPr>
          <p:cNvCxnSpPr>
            <a:cxnSpLocks/>
            <a:stCxn id="55" idx="6"/>
            <a:endCxn id="131" idx="2"/>
          </p:cNvCxnSpPr>
          <p:nvPr/>
        </p:nvCxnSpPr>
        <p:spPr>
          <a:xfrm>
            <a:off x="4904962" y="4994397"/>
            <a:ext cx="461013" cy="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084E8820-8EE3-4FE2-A450-383FC8AB847B}"/>
              </a:ext>
            </a:extLst>
          </p:cNvPr>
          <p:cNvSpPr>
            <a:spLocks noChangeAspect="1"/>
          </p:cNvSpPr>
          <p:nvPr/>
        </p:nvSpPr>
        <p:spPr>
          <a:xfrm>
            <a:off x="7063025" y="523943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064184E-3A0E-4AC3-B415-A3180350732E}"/>
              </a:ext>
            </a:extLst>
          </p:cNvPr>
          <p:cNvSpPr/>
          <p:nvPr/>
        </p:nvSpPr>
        <p:spPr>
          <a:xfrm>
            <a:off x="6894223" y="565213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V1.1.0</a:t>
            </a:r>
            <a:endParaRPr lang="en-US" sz="800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3B6CE8D-BE16-414A-BC05-D39DE0B5C4FA}"/>
              </a:ext>
            </a:extLst>
          </p:cNvPr>
          <p:cNvCxnSpPr>
            <a:cxnSpLocks/>
            <a:stCxn id="93" idx="0"/>
            <a:endCxn id="92" idx="4"/>
          </p:cNvCxnSpPr>
          <p:nvPr/>
        </p:nvCxnSpPr>
        <p:spPr>
          <a:xfrm flipH="1" flipV="1">
            <a:off x="7155040" y="542231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AC91DA6-50DA-45C8-B582-2241CA6DAE69}"/>
              </a:ext>
            </a:extLst>
          </p:cNvPr>
          <p:cNvCxnSpPr>
            <a:cxnSpLocks/>
            <a:stCxn id="65" idx="5"/>
            <a:endCxn id="92" idx="1"/>
          </p:cNvCxnSpPr>
          <p:nvPr/>
        </p:nvCxnSpPr>
        <p:spPr>
          <a:xfrm>
            <a:off x="6621534" y="4690276"/>
            <a:ext cx="468442" cy="57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20B4CFE1-634A-4C28-8AE6-BC73E46E11D5}"/>
              </a:ext>
            </a:extLst>
          </p:cNvPr>
          <p:cNvSpPr>
            <a:spLocks noChangeAspect="1"/>
          </p:cNvSpPr>
          <p:nvPr/>
        </p:nvSpPr>
        <p:spPr>
          <a:xfrm>
            <a:off x="8310193" y="523943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E09372DE-EB9A-4BB0-A801-358C0F00257C}"/>
              </a:ext>
            </a:extLst>
          </p:cNvPr>
          <p:cNvSpPr/>
          <p:nvPr/>
        </p:nvSpPr>
        <p:spPr>
          <a:xfrm>
            <a:off x="8141391" y="565213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V1.1.1</a:t>
            </a:r>
            <a:endParaRPr lang="en-US" sz="800" dirty="0"/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908DFC0-7C86-4726-AA57-801FEAA713E4}"/>
              </a:ext>
            </a:extLst>
          </p:cNvPr>
          <p:cNvCxnSpPr>
            <a:cxnSpLocks/>
            <a:stCxn id="106" idx="0"/>
            <a:endCxn id="105" idx="4"/>
          </p:cNvCxnSpPr>
          <p:nvPr/>
        </p:nvCxnSpPr>
        <p:spPr>
          <a:xfrm flipH="1" flipV="1">
            <a:off x="8402208" y="542231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3627DA5B-1EE7-4618-920B-D26695AA2B6D}"/>
              </a:ext>
            </a:extLst>
          </p:cNvPr>
          <p:cNvCxnSpPr>
            <a:cxnSpLocks/>
            <a:stCxn id="92" idx="6"/>
            <a:endCxn id="105" idx="2"/>
          </p:cNvCxnSpPr>
          <p:nvPr/>
        </p:nvCxnSpPr>
        <p:spPr>
          <a:xfrm>
            <a:off x="7247055" y="5330870"/>
            <a:ext cx="1063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481627D9-8879-4E89-9214-23B0786E14B1}"/>
              </a:ext>
            </a:extLst>
          </p:cNvPr>
          <p:cNvSpPr>
            <a:spLocks noChangeAspect="1"/>
          </p:cNvSpPr>
          <p:nvPr/>
        </p:nvSpPr>
        <p:spPr>
          <a:xfrm>
            <a:off x="7859674" y="4046660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BB57C75-A553-4DEC-8D25-B314E7072FF1}"/>
              </a:ext>
            </a:extLst>
          </p:cNvPr>
          <p:cNvSpPr>
            <a:spLocks noChangeAspect="1"/>
          </p:cNvSpPr>
          <p:nvPr/>
        </p:nvSpPr>
        <p:spPr>
          <a:xfrm>
            <a:off x="7397146" y="404388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8FCF683-30C3-47DE-B1D5-78BEEDD3179E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7581176" y="4135325"/>
            <a:ext cx="278498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816986ED-C457-4A40-B57F-746D49D2A11F}"/>
              </a:ext>
            </a:extLst>
          </p:cNvPr>
          <p:cNvCxnSpPr>
            <a:cxnSpLocks/>
            <a:stCxn id="15" idx="6"/>
            <a:endCxn id="118" idx="2"/>
          </p:cNvCxnSpPr>
          <p:nvPr/>
        </p:nvCxnSpPr>
        <p:spPr>
          <a:xfrm flipV="1">
            <a:off x="6756773" y="4135325"/>
            <a:ext cx="640373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631E59A1-7807-4F7D-82F6-B9C9B4B1B1A0}"/>
              </a:ext>
            </a:extLst>
          </p:cNvPr>
          <p:cNvCxnSpPr>
            <a:cxnSpLocks/>
            <a:stCxn id="71" idx="5"/>
            <a:endCxn id="105" idx="1"/>
          </p:cNvCxnSpPr>
          <p:nvPr/>
        </p:nvCxnSpPr>
        <p:spPr>
          <a:xfrm>
            <a:off x="7908465" y="4692278"/>
            <a:ext cx="428679" cy="57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>
            <a:extLst>
              <a:ext uri="{FF2B5EF4-FFF2-40B4-BE49-F238E27FC236}">
                <a16:creationId xmlns:a16="http://schemas.microsoft.com/office/drawing/2014/main" id="{5870261B-7686-4453-B40E-16A8F1B9B601}"/>
              </a:ext>
            </a:extLst>
          </p:cNvPr>
          <p:cNvSpPr>
            <a:spLocks noChangeAspect="1"/>
          </p:cNvSpPr>
          <p:nvPr/>
        </p:nvSpPr>
        <p:spPr>
          <a:xfrm>
            <a:off x="5365975" y="4912213"/>
            <a:ext cx="184030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2A99E03C-51A9-4548-A08F-5323BF5A1928}"/>
              </a:ext>
            </a:extLst>
          </p:cNvPr>
          <p:cNvCxnSpPr>
            <a:cxnSpLocks/>
            <a:stCxn id="131" idx="6"/>
            <a:endCxn id="78" idx="2"/>
          </p:cNvCxnSpPr>
          <p:nvPr/>
        </p:nvCxnSpPr>
        <p:spPr>
          <a:xfrm>
            <a:off x="5550005" y="5003653"/>
            <a:ext cx="476301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Ellipse 140">
            <a:extLst>
              <a:ext uri="{FF2B5EF4-FFF2-40B4-BE49-F238E27FC236}">
                <a16:creationId xmlns:a16="http://schemas.microsoft.com/office/drawing/2014/main" id="{8BF86D4C-284A-4D82-87E1-EB2E929CD145}"/>
              </a:ext>
            </a:extLst>
          </p:cNvPr>
          <p:cNvSpPr>
            <a:spLocks noChangeAspect="1"/>
          </p:cNvSpPr>
          <p:nvPr/>
        </p:nvSpPr>
        <p:spPr>
          <a:xfrm>
            <a:off x="4250746" y="404595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835E3D3F-A1DB-4837-89EC-27C30315923C}"/>
              </a:ext>
            </a:extLst>
          </p:cNvPr>
          <p:cNvCxnSpPr>
            <a:cxnSpLocks/>
            <a:stCxn id="141" idx="6"/>
            <a:endCxn id="6" idx="2"/>
          </p:cNvCxnSpPr>
          <p:nvPr/>
        </p:nvCxnSpPr>
        <p:spPr>
          <a:xfrm flipV="1">
            <a:off x="4434776" y="4136098"/>
            <a:ext cx="287900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5DDCD8F-4D10-4621-8DD0-0C20813368E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629924" y="4622843"/>
            <a:ext cx="6422457" cy="2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C0C40B9F-F5B8-4B9B-BE91-FD5D1B2F4908}"/>
              </a:ext>
            </a:extLst>
          </p:cNvPr>
          <p:cNvSpPr>
            <a:spLocks noChangeAspect="1"/>
          </p:cNvSpPr>
          <p:nvPr/>
        </p:nvSpPr>
        <p:spPr>
          <a:xfrm>
            <a:off x="4379771" y="453417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CF79059-461F-42BF-8553-A52B8208FC7B}"/>
              </a:ext>
            </a:extLst>
          </p:cNvPr>
          <p:cNvSpPr>
            <a:spLocks noChangeAspect="1"/>
          </p:cNvSpPr>
          <p:nvPr/>
        </p:nvSpPr>
        <p:spPr>
          <a:xfrm>
            <a:off x="5710024" y="4534178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AAE16E28-D87D-4191-8AEF-7708C69F6F54}"/>
              </a:ext>
            </a:extLst>
          </p:cNvPr>
          <p:cNvSpPr/>
          <p:nvPr/>
        </p:nvSpPr>
        <p:spPr>
          <a:xfrm>
            <a:off x="2622881" y="4534178"/>
            <a:ext cx="1007043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sku/sal/dev</a:t>
            </a:r>
            <a:endParaRPr lang="en-US" sz="800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36CE6D43-7FCA-48A6-AB11-65137E5BF080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 flipV="1">
            <a:off x="4563801" y="4622843"/>
            <a:ext cx="467126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6D69E6BD-A3F6-46E8-806D-9288A7457D6B}"/>
              </a:ext>
            </a:extLst>
          </p:cNvPr>
          <p:cNvSpPr>
            <a:spLocks noChangeAspect="1"/>
          </p:cNvSpPr>
          <p:nvPr/>
        </p:nvSpPr>
        <p:spPr>
          <a:xfrm>
            <a:off x="6464455" y="453417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7959D78-91F2-47E1-8CF7-992C1F81656C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>
            <a:off x="5894054" y="4625618"/>
            <a:ext cx="57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3303A853-835F-4A6B-B3D1-EA210E67CDD6}"/>
              </a:ext>
            </a:extLst>
          </p:cNvPr>
          <p:cNvSpPr>
            <a:spLocks noChangeAspect="1"/>
          </p:cNvSpPr>
          <p:nvPr/>
        </p:nvSpPr>
        <p:spPr>
          <a:xfrm>
            <a:off x="5030927" y="4531403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F9BA3F7-396B-4034-8DE6-D4C14E90DF44}"/>
              </a:ext>
            </a:extLst>
          </p:cNvPr>
          <p:cNvCxnSpPr>
            <a:cxnSpLocks/>
            <a:stCxn id="68" idx="6"/>
            <a:endCxn id="61" idx="2"/>
          </p:cNvCxnSpPr>
          <p:nvPr/>
        </p:nvCxnSpPr>
        <p:spPr>
          <a:xfrm>
            <a:off x="5214957" y="4622843"/>
            <a:ext cx="49506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1219D67-5EBA-409A-A151-CAD969A13EBA}"/>
              </a:ext>
            </a:extLst>
          </p:cNvPr>
          <p:cNvSpPr>
            <a:spLocks noChangeAspect="1"/>
          </p:cNvSpPr>
          <p:nvPr/>
        </p:nvSpPr>
        <p:spPr>
          <a:xfrm>
            <a:off x="7751386" y="4536180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AEF4CCE-AAC7-4B5E-9EBB-0ABE9EFA2841}"/>
              </a:ext>
            </a:extLst>
          </p:cNvPr>
          <p:cNvSpPr>
            <a:spLocks noChangeAspect="1"/>
          </p:cNvSpPr>
          <p:nvPr/>
        </p:nvSpPr>
        <p:spPr>
          <a:xfrm>
            <a:off x="6970019" y="453340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484C9D5-2278-47E1-AFBE-21F8A0A71997}"/>
              </a:ext>
            </a:extLst>
          </p:cNvPr>
          <p:cNvCxnSpPr>
            <a:cxnSpLocks/>
            <a:stCxn id="72" idx="6"/>
            <a:endCxn id="71" idx="2"/>
          </p:cNvCxnSpPr>
          <p:nvPr/>
        </p:nvCxnSpPr>
        <p:spPr>
          <a:xfrm>
            <a:off x="7154049" y="4624845"/>
            <a:ext cx="59733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03857F92-83B7-4F21-B87A-FD8E72B1168D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V="1">
            <a:off x="6648485" y="4624845"/>
            <a:ext cx="321534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F4873A1-B685-4805-8691-86EAC90ABEA4}"/>
              </a:ext>
            </a:extLst>
          </p:cNvPr>
          <p:cNvSpPr>
            <a:spLocks noChangeAspect="1"/>
          </p:cNvSpPr>
          <p:nvPr/>
        </p:nvSpPr>
        <p:spPr>
          <a:xfrm>
            <a:off x="3955967" y="453547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2A1C278-48A5-427A-BBB1-84EC7CAFD288}"/>
              </a:ext>
            </a:extLst>
          </p:cNvPr>
          <p:cNvCxnSpPr>
            <a:cxnSpLocks/>
            <a:stCxn id="77" idx="6"/>
            <a:endCxn id="60" idx="2"/>
          </p:cNvCxnSpPr>
          <p:nvPr/>
        </p:nvCxnSpPr>
        <p:spPr>
          <a:xfrm flipV="1">
            <a:off x="4139997" y="4625618"/>
            <a:ext cx="239774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EB4FE64-6613-4EDF-97DB-AD743B378703}"/>
              </a:ext>
            </a:extLst>
          </p:cNvPr>
          <p:cNvCxnSpPr>
            <a:cxnSpLocks/>
            <a:stCxn id="77" idx="7"/>
            <a:endCxn id="141" idx="3"/>
          </p:cNvCxnSpPr>
          <p:nvPr/>
        </p:nvCxnSpPr>
        <p:spPr>
          <a:xfrm flipV="1">
            <a:off x="4113046" y="4202053"/>
            <a:ext cx="164651" cy="3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F288FBC5-FC54-4E04-BBA7-9BAD8D0B7B99}"/>
              </a:ext>
            </a:extLst>
          </p:cNvPr>
          <p:cNvCxnSpPr>
            <a:cxnSpLocks/>
            <a:stCxn id="6" idx="5"/>
            <a:endCxn id="68" idx="1"/>
          </p:cNvCxnSpPr>
          <p:nvPr/>
        </p:nvCxnSpPr>
        <p:spPr>
          <a:xfrm>
            <a:off x="4879755" y="4200756"/>
            <a:ext cx="178123" cy="35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1CA50051-5D4F-4D28-BB25-717187EFD7A8}"/>
              </a:ext>
            </a:extLst>
          </p:cNvPr>
          <p:cNvSpPr/>
          <p:nvPr/>
        </p:nvSpPr>
        <p:spPr>
          <a:xfrm>
            <a:off x="2622880" y="3695544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2.0</a:t>
            </a:r>
            <a:endParaRPr lang="en-US" sz="800" dirty="0"/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899CCE-E3B6-4529-AC14-E7ADB1BC60BF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3629923" y="3771183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5BC13BFF-FBAA-44A2-B1BC-25DA952D3F3E}"/>
              </a:ext>
            </a:extLst>
          </p:cNvPr>
          <p:cNvSpPr>
            <a:spLocks noChangeAspect="1"/>
          </p:cNvSpPr>
          <p:nvPr/>
        </p:nvSpPr>
        <p:spPr>
          <a:xfrm>
            <a:off x="5069849" y="3689884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8F622B91-1E76-4A7D-A73C-F223EFF39565}"/>
              </a:ext>
            </a:extLst>
          </p:cNvPr>
          <p:cNvSpPr>
            <a:spLocks noChangeAspect="1"/>
          </p:cNvSpPr>
          <p:nvPr/>
        </p:nvSpPr>
        <p:spPr>
          <a:xfrm>
            <a:off x="6375223" y="370031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D711FA3A-BEC3-4403-A203-0581145437A6}"/>
              </a:ext>
            </a:extLst>
          </p:cNvPr>
          <p:cNvCxnSpPr>
            <a:cxnSpLocks/>
            <a:stCxn id="98" idx="6"/>
            <a:endCxn id="101" idx="2"/>
          </p:cNvCxnSpPr>
          <p:nvPr/>
        </p:nvCxnSpPr>
        <p:spPr>
          <a:xfrm>
            <a:off x="5253879" y="3781324"/>
            <a:ext cx="461013" cy="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886392FE-F1EF-453C-8947-C289238D5502}"/>
              </a:ext>
            </a:extLst>
          </p:cNvPr>
          <p:cNvSpPr>
            <a:spLocks noChangeAspect="1"/>
          </p:cNvSpPr>
          <p:nvPr/>
        </p:nvSpPr>
        <p:spPr>
          <a:xfrm>
            <a:off x="5714892" y="3699140"/>
            <a:ext cx="184030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E4E75FA9-B659-44FE-8157-DA47E7C7AF7A}"/>
              </a:ext>
            </a:extLst>
          </p:cNvPr>
          <p:cNvCxnSpPr>
            <a:cxnSpLocks/>
            <a:stCxn id="101" idx="6"/>
            <a:endCxn id="99" idx="2"/>
          </p:cNvCxnSpPr>
          <p:nvPr/>
        </p:nvCxnSpPr>
        <p:spPr>
          <a:xfrm>
            <a:off x="5898922" y="3790580"/>
            <a:ext cx="476301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D13EDEA-0147-43FD-A2FE-285BC5F7272F}"/>
              </a:ext>
            </a:extLst>
          </p:cNvPr>
          <p:cNvCxnSpPr>
            <a:cxnSpLocks/>
            <a:stCxn id="6" idx="7"/>
            <a:endCxn id="98" idx="3"/>
          </p:cNvCxnSpPr>
          <p:nvPr/>
        </p:nvCxnSpPr>
        <p:spPr>
          <a:xfrm flipV="1">
            <a:off x="4879755" y="3845982"/>
            <a:ext cx="217045" cy="22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399FE49B-17F6-4C95-B566-D81C1C122F67}"/>
              </a:ext>
            </a:extLst>
          </p:cNvPr>
          <p:cNvCxnSpPr>
            <a:cxnSpLocks/>
            <a:stCxn id="7" idx="5"/>
            <a:endCxn id="65" idx="1"/>
          </p:cNvCxnSpPr>
          <p:nvPr/>
        </p:nvCxnSpPr>
        <p:spPr>
          <a:xfrm>
            <a:off x="6203994" y="4200756"/>
            <a:ext cx="287412" cy="3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07B029C-A802-4B0C-887E-BBC8AA64F28A}"/>
              </a:ext>
            </a:extLst>
          </p:cNvPr>
          <p:cNvCxnSpPr>
            <a:stCxn id="7" idx="7"/>
            <a:endCxn id="99" idx="3"/>
          </p:cNvCxnSpPr>
          <p:nvPr/>
        </p:nvCxnSpPr>
        <p:spPr>
          <a:xfrm flipV="1">
            <a:off x="6203994" y="3856408"/>
            <a:ext cx="198180" cy="21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1A07C0A5-3D6A-4C9B-958A-433642FF0300}"/>
              </a:ext>
            </a:extLst>
          </p:cNvPr>
          <p:cNvSpPr/>
          <p:nvPr/>
        </p:nvSpPr>
        <p:spPr>
          <a:xfrm>
            <a:off x="2622880" y="3366888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2.1</a:t>
            </a:r>
            <a:endParaRPr lang="en-US" sz="800" dirty="0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ACBB325-705A-4132-A618-55CB1BE636CA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3629923" y="3442527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9E6330BD-D6AD-493A-BFDC-D7282E475DF1}"/>
              </a:ext>
            </a:extLst>
          </p:cNvPr>
          <p:cNvSpPr>
            <a:spLocks noChangeAspect="1"/>
          </p:cNvSpPr>
          <p:nvPr/>
        </p:nvSpPr>
        <p:spPr>
          <a:xfrm>
            <a:off x="7230647" y="3363152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DDAD5E98-1E11-49D5-A7B9-E56201542C65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 flipV="1">
            <a:off x="7414677" y="3449892"/>
            <a:ext cx="1073503" cy="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Ellipse 121">
            <a:extLst>
              <a:ext uri="{FF2B5EF4-FFF2-40B4-BE49-F238E27FC236}">
                <a16:creationId xmlns:a16="http://schemas.microsoft.com/office/drawing/2014/main" id="{A9BD0E84-088C-4574-8E42-DC101FEE8AAA}"/>
              </a:ext>
            </a:extLst>
          </p:cNvPr>
          <p:cNvSpPr>
            <a:spLocks noChangeAspect="1"/>
          </p:cNvSpPr>
          <p:nvPr/>
        </p:nvSpPr>
        <p:spPr>
          <a:xfrm>
            <a:off x="8488180" y="3358452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49589FC-984C-4432-B85B-C9CE3F128472}"/>
              </a:ext>
            </a:extLst>
          </p:cNvPr>
          <p:cNvCxnSpPr>
            <a:stCxn id="15" idx="7"/>
            <a:endCxn id="115" idx="3"/>
          </p:cNvCxnSpPr>
          <p:nvPr/>
        </p:nvCxnSpPr>
        <p:spPr>
          <a:xfrm flipV="1">
            <a:off x="6729822" y="3519250"/>
            <a:ext cx="527776" cy="5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B2DE37D-20EC-4D4D-9A1B-B56F844FC465}"/>
              </a:ext>
            </a:extLst>
          </p:cNvPr>
          <p:cNvCxnSpPr>
            <a:cxnSpLocks/>
            <a:stCxn id="117" idx="7"/>
            <a:endCxn id="122" idx="3"/>
          </p:cNvCxnSpPr>
          <p:nvPr/>
        </p:nvCxnSpPr>
        <p:spPr>
          <a:xfrm flipV="1">
            <a:off x="8016753" y="3514550"/>
            <a:ext cx="498378" cy="55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ccolade fermante 51">
            <a:extLst>
              <a:ext uri="{FF2B5EF4-FFF2-40B4-BE49-F238E27FC236}">
                <a16:creationId xmlns:a16="http://schemas.microsoft.com/office/drawing/2014/main" id="{309672FD-ADE9-40A1-99DB-26F19E2976A6}"/>
              </a:ext>
            </a:extLst>
          </p:cNvPr>
          <p:cNvSpPr/>
          <p:nvPr/>
        </p:nvSpPr>
        <p:spPr>
          <a:xfrm>
            <a:off x="10305047" y="4485683"/>
            <a:ext cx="27432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FD849B00-04AB-415C-A62A-045754650A49}"/>
              </a:ext>
            </a:extLst>
          </p:cNvPr>
          <p:cNvSpPr/>
          <p:nvPr/>
        </p:nvSpPr>
        <p:spPr>
          <a:xfrm>
            <a:off x="10317803" y="2962303"/>
            <a:ext cx="27432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B3F3370D-9BA9-442D-9877-ECFD316CB44A}"/>
              </a:ext>
            </a:extLst>
          </p:cNvPr>
          <p:cNvSpPr/>
          <p:nvPr/>
        </p:nvSpPr>
        <p:spPr>
          <a:xfrm>
            <a:off x="4897585" y="2894742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v2.0.0</a:t>
            </a:r>
            <a:endParaRPr lang="en-US" sz="800" dirty="0"/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23B90A21-7402-4D29-88A9-C0875B431575}"/>
              </a:ext>
            </a:extLst>
          </p:cNvPr>
          <p:cNvSpPr/>
          <p:nvPr/>
        </p:nvSpPr>
        <p:spPr>
          <a:xfrm>
            <a:off x="6196942" y="2917200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v2.0.1</a:t>
            </a:r>
            <a:endParaRPr lang="en-US" sz="800" dirty="0"/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D838FA83-A786-45AA-A6A9-661B4BF0807A}"/>
              </a:ext>
            </a:extLst>
          </p:cNvPr>
          <p:cNvSpPr/>
          <p:nvPr/>
        </p:nvSpPr>
        <p:spPr>
          <a:xfrm>
            <a:off x="7059201" y="2894331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V2.1.0</a:t>
            </a:r>
            <a:endParaRPr lang="en-US" sz="800" dirty="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15809748-5482-4AAE-8FB8-C8ADEF766537}"/>
              </a:ext>
            </a:extLst>
          </p:cNvPr>
          <p:cNvSpPr/>
          <p:nvPr/>
        </p:nvSpPr>
        <p:spPr>
          <a:xfrm>
            <a:off x="8318401" y="2894331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V2.1.1</a:t>
            </a:r>
            <a:endParaRPr lang="en-US" sz="8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0F838AF-FA4C-4D3B-9AB0-C32B5D59E42C}"/>
              </a:ext>
            </a:extLst>
          </p:cNvPr>
          <p:cNvCxnSpPr>
            <a:stCxn id="126" idx="2"/>
            <a:endCxn id="98" idx="0"/>
          </p:cNvCxnSpPr>
          <p:nvPr/>
        </p:nvCxnSpPr>
        <p:spPr>
          <a:xfrm>
            <a:off x="5158950" y="3147120"/>
            <a:ext cx="2914" cy="54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D26288A5-04B1-4AAA-8D2E-0F76678C7940}"/>
              </a:ext>
            </a:extLst>
          </p:cNvPr>
          <p:cNvCxnSpPr>
            <a:stCxn id="128" idx="2"/>
            <a:endCxn id="99" idx="0"/>
          </p:cNvCxnSpPr>
          <p:nvPr/>
        </p:nvCxnSpPr>
        <p:spPr>
          <a:xfrm>
            <a:off x="6458307" y="3169578"/>
            <a:ext cx="8931" cy="53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8A94D462-0F30-4C33-81D0-832B1073E628}"/>
              </a:ext>
            </a:extLst>
          </p:cNvPr>
          <p:cNvCxnSpPr>
            <a:stCxn id="129" idx="2"/>
            <a:endCxn id="115" idx="0"/>
          </p:cNvCxnSpPr>
          <p:nvPr/>
        </p:nvCxnSpPr>
        <p:spPr>
          <a:xfrm>
            <a:off x="7320566" y="3146709"/>
            <a:ext cx="2096" cy="21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C90B38CA-67A1-40A4-B1FB-E844B66557E4}"/>
              </a:ext>
            </a:extLst>
          </p:cNvPr>
          <p:cNvCxnSpPr>
            <a:stCxn id="132" idx="2"/>
            <a:endCxn id="122" idx="0"/>
          </p:cNvCxnSpPr>
          <p:nvPr/>
        </p:nvCxnSpPr>
        <p:spPr>
          <a:xfrm>
            <a:off x="8579766" y="3146709"/>
            <a:ext cx="429" cy="21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EA7511C-1F40-4C9B-8D89-479092EF69E7}"/>
              </a:ext>
            </a:extLst>
          </p:cNvPr>
          <p:cNvSpPr txBox="1"/>
          <p:nvPr/>
        </p:nvSpPr>
        <p:spPr>
          <a:xfrm>
            <a:off x="10592123" y="343610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sku crésus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6F15AB6B-55D9-4468-8D43-91BAB2318FF2}"/>
              </a:ext>
            </a:extLst>
          </p:cNvPr>
          <p:cNvSpPr txBox="1"/>
          <p:nvPr/>
        </p:nvSpPr>
        <p:spPr>
          <a:xfrm>
            <a:off x="10642705" y="494016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sku salaires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E440170-7940-4687-961A-879BC4D8902D}"/>
              </a:ext>
            </a:extLst>
          </p:cNvPr>
          <p:cNvCxnSpPr>
            <a:stCxn id="72" idx="7"/>
            <a:endCxn id="118" idx="3"/>
          </p:cNvCxnSpPr>
          <p:nvPr/>
        </p:nvCxnSpPr>
        <p:spPr>
          <a:xfrm flipV="1">
            <a:off x="7127098" y="4199983"/>
            <a:ext cx="296999" cy="3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1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– quelques 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git </a:t>
            </a:r>
            <a:r>
              <a:rPr lang="fr-FR" dirty="0" err="1"/>
              <a:t>sclone</a:t>
            </a:r>
            <a:r>
              <a:rPr lang="fr-FR" dirty="0"/>
              <a:t>	clone un dépôt avec tous ses sous-modules</a:t>
            </a:r>
          </a:p>
          <a:p>
            <a:r>
              <a:rPr lang="fr-FR" dirty="0"/>
              <a:t>git for		exécution d’une commande dans chaque dépôt</a:t>
            </a:r>
          </a:p>
          <a:p>
            <a:r>
              <a:rPr lang="fr-FR" dirty="0"/>
              <a:t>git </a:t>
            </a:r>
            <a:r>
              <a:rPr lang="fr-FR" dirty="0" err="1"/>
              <a:t>sync</a:t>
            </a:r>
            <a:r>
              <a:rPr lang="fr-FR" dirty="0"/>
              <a:t>		synchronisation des branches d’un dépôt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cresus</a:t>
            </a:r>
            <a:r>
              <a:rPr lang="fr-FR" dirty="0">
                <a:latin typeface="Consolas" panose="020B0609020204030204" pitchFamily="49" charset="0"/>
              </a:rPr>
              <a:t>-dev&gt; git for git </a:t>
            </a:r>
            <a:r>
              <a:rPr lang="fr-FR" dirty="0" err="1">
                <a:latin typeface="Consolas" panose="020B0609020204030204" pitchFamily="49" charset="0"/>
              </a:rPr>
              <a:t>sync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/>
              <a:t>git </a:t>
            </a:r>
            <a:r>
              <a:rPr lang="fr-FR" dirty="0" err="1"/>
              <a:t>vbranch</a:t>
            </a:r>
            <a:r>
              <a:rPr lang="fr-FR" dirty="0"/>
              <a:t>	création d’une branche versionnée</a:t>
            </a:r>
          </a:p>
          <a:p>
            <a:r>
              <a:rPr lang="fr-FR" dirty="0"/>
              <a:t>git select		sélection d’un </a:t>
            </a:r>
            <a:r>
              <a:rPr lang="fr-FR" i="1" dirty="0"/>
              <a:t>SKU</a:t>
            </a:r>
            <a:r>
              <a:rPr lang="fr-FR" dirty="0"/>
              <a:t> (</a:t>
            </a:r>
            <a:r>
              <a:rPr lang="fr-FR" i="1" dirty="0"/>
              <a:t>dev</a:t>
            </a:r>
            <a:r>
              <a:rPr lang="fr-FR" dirty="0"/>
              <a:t> ou </a:t>
            </a:r>
            <a:r>
              <a:rPr lang="fr-FR" i="1" dirty="0"/>
              <a:t>prod</a:t>
            </a:r>
            <a:r>
              <a:rPr lang="fr-FR" dirty="0"/>
              <a:t>)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cresus</a:t>
            </a:r>
            <a:r>
              <a:rPr lang="fr-FR" dirty="0">
                <a:latin typeface="Consolas" panose="020B0609020204030204" pitchFamily="49" charset="0"/>
              </a:rPr>
              <a:t>-dev&gt; git for git select </a:t>
            </a:r>
            <a:r>
              <a:rPr lang="fr-FR" dirty="0" err="1">
                <a:latin typeface="Consolas" panose="020B0609020204030204" pitchFamily="49" charset="0"/>
              </a:rPr>
              <a:t>sku</a:t>
            </a:r>
            <a:r>
              <a:rPr lang="fr-FR" dirty="0">
                <a:latin typeface="Consolas" panose="020B0609020204030204" pitchFamily="49" charset="0"/>
              </a:rPr>
              <a:t>/sal/dev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cresus</a:t>
            </a:r>
            <a:r>
              <a:rPr lang="fr-FR" dirty="0">
                <a:latin typeface="Consolas" panose="020B0609020204030204" pitchFamily="49" charset="0"/>
              </a:rPr>
              <a:t>-dev&gt; git for git select </a:t>
            </a:r>
            <a:r>
              <a:rPr lang="fr-FR" dirty="0" err="1">
                <a:latin typeface="Consolas" panose="020B0609020204030204" pitchFamily="49" charset="0"/>
              </a:rPr>
              <a:t>sku</a:t>
            </a:r>
            <a:r>
              <a:rPr lang="fr-FR" dirty="0">
                <a:latin typeface="Consolas" panose="020B0609020204030204" pitchFamily="49" charset="0"/>
              </a:rPr>
              <a:t>/sal/13.1</a:t>
            </a:r>
          </a:p>
          <a:p>
            <a:r>
              <a:rPr lang="fr-FR" dirty="0"/>
              <a:t>git </a:t>
            </a:r>
            <a:r>
              <a:rPr lang="fr-FR" dirty="0" err="1"/>
              <a:t>vmerge</a:t>
            </a:r>
            <a:r>
              <a:rPr lang="fr-FR" dirty="0"/>
              <a:t>	fusion d’une branche </a:t>
            </a:r>
            <a:r>
              <a:rPr lang="fr-FR" i="1" dirty="0"/>
              <a:t>dev</a:t>
            </a:r>
            <a:r>
              <a:rPr lang="fr-FR" dirty="0"/>
              <a:t> dans une branche </a:t>
            </a:r>
            <a:r>
              <a:rPr lang="fr-FR" i="1" dirty="0"/>
              <a:t>prod</a:t>
            </a:r>
          </a:p>
          <a:p>
            <a:pPr lvl="1"/>
            <a:r>
              <a:rPr lang="fr-FR" i="1" dirty="0"/>
              <a:t>en construction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31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66089-D28B-49E7-A846-8CAFD0D6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 questions ?</a:t>
            </a:r>
            <a:br>
              <a:rPr lang="fr-CH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61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onsolas" panose="020B0609020204030204" pitchFamily="49" charset="0"/>
              </a:rPr>
              <a:t>git for </a:t>
            </a:r>
            <a:r>
              <a:rPr lang="fr-CH" dirty="0"/>
              <a:t>– la boucle d’exécution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d’exécuter une commande dans les divers dépôts d’un bundle</a:t>
            </a:r>
          </a:p>
          <a:p>
            <a:r>
              <a:rPr lang="fr-CH" dirty="0"/>
              <a:t>Diverses options permettent de contrôler quels dépôts sont visités</a:t>
            </a:r>
          </a:p>
        </p:txBody>
      </p:sp>
    </p:spTree>
    <p:extLst>
      <p:ext uri="{BB962C8B-B14F-4D97-AF65-F5344CB8AC3E}">
        <p14:creationId xmlns:p14="http://schemas.microsoft.com/office/powerpoint/2010/main" val="161978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</a:t>
            </a:r>
            <a:r>
              <a:rPr lang="fr-CH" dirty="0" err="1"/>
              <a:t>sync</a:t>
            </a:r>
            <a:r>
              <a:rPr lang="fr-CH" dirty="0"/>
              <a:t> – faciliter la synchronisation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860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– petite nomenclature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 commit représente l’image du code source à un moment donné. Son extraction (</a:t>
            </a:r>
            <a:r>
              <a:rPr lang="fr-CH" dirty="0" err="1"/>
              <a:t>checkout</a:t>
            </a:r>
            <a:r>
              <a:rPr lang="fr-CH" dirty="0"/>
              <a:t>) permet de récupérer cette image dans le dossier de travail.</a:t>
            </a:r>
          </a:p>
          <a:p>
            <a:r>
              <a:rPr lang="fr-CH" dirty="0"/>
              <a:t>Une branche représente une ligne de développement indépendante. Elle est formée d’une chaîne de </a:t>
            </a:r>
            <a:r>
              <a:rPr lang="fr-CH" dirty="0" err="1"/>
              <a:t>commits</a:t>
            </a:r>
            <a:r>
              <a:rPr lang="fr-CH" dirty="0"/>
              <a:t> et représente donc l’évolution du code pas à pas, son histoire</a:t>
            </a:r>
          </a:p>
          <a:p>
            <a:r>
              <a:rPr lang="fr-CH" dirty="0"/>
              <a:t>Un sous-module permet d’intégrer dans un dépôt git un autre dépôt git. Il ouvre donc la voie au partage d’un projet et de son histoire.</a:t>
            </a:r>
          </a:p>
          <a:p>
            <a:r>
              <a:rPr lang="fr-CH" dirty="0"/>
              <a:t>Un dépôt peut contenir plusieurs branches et plusieurs sous-modules.</a:t>
            </a:r>
          </a:p>
          <a:p>
            <a:r>
              <a:rPr lang="fr-CH" dirty="0"/>
              <a:t>Le dépôt racine se nomme le super-projet ou bundle dans le jargon zou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06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cap="none" noProof="0" dirty="0"/>
              <a:t>git - gestion et partage du code source</a:t>
            </a:r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1980211" y="1942107"/>
            <a:ext cx="5089230" cy="4006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Cycle du code</a:t>
            </a:r>
          </a:p>
          <a:p>
            <a:r>
              <a:rPr lang="fr-CH" dirty="0"/>
              <a:t>Le code est modifié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edit</a:t>
            </a:r>
            <a:r>
              <a:rPr lang="fr-CH" dirty="0">
                <a:latin typeface="Consolas" panose="020B0609020204030204" pitchFamily="49" charset="0"/>
              </a:rPr>
              <a:t>) </a:t>
            </a:r>
            <a:r>
              <a:rPr lang="fr-CH" dirty="0"/>
              <a:t>et indexé </a:t>
            </a:r>
            <a:r>
              <a:rPr lang="fr-CH" dirty="0">
                <a:latin typeface="Consolas" panose="020B0609020204030204" pitchFamily="49" charset="0"/>
              </a:rPr>
              <a:t>(stage)</a:t>
            </a:r>
          </a:p>
          <a:p>
            <a:r>
              <a:rPr lang="fr-CH" dirty="0"/>
              <a:t>Les modifications sont sauvées localement </a:t>
            </a:r>
            <a:r>
              <a:rPr lang="fr-CH" dirty="0">
                <a:latin typeface="Consolas" panose="020B0609020204030204" pitchFamily="49" charset="0"/>
              </a:rPr>
              <a:t>(commit)</a:t>
            </a:r>
          </a:p>
          <a:p>
            <a:r>
              <a:rPr lang="fr-CH" dirty="0"/>
              <a:t>Les modifications distantes sont récupérées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fetch</a:t>
            </a:r>
            <a:r>
              <a:rPr lang="fr-CH" dirty="0">
                <a:latin typeface="Consolas" panose="020B0609020204030204" pitchFamily="49" charset="0"/>
              </a:rPr>
              <a:t>) </a:t>
            </a:r>
            <a:r>
              <a:rPr lang="fr-CH" dirty="0"/>
              <a:t>et fusionnées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merge</a:t>
            </a:r>
            <a:r>
              <a:rPr lang="fr-CH" dirty="0">
                <a:latin typeface="Consolas" panose="020B0609020204030204" pitchFamily="49" charset="0"/>
              </a:rPr>
              <a:t>) (</a:t>
            </a:r>
            <a:r>
              <a:rPr lang="fr-CH" dirty="0" err="1">
                <a:latin typeface="Consolas" panose="020B0609020204030204" pitchFamily="49" charset="0"/>
              </a:rPr>
              <a:t>fetch+merge</a:t>
            </a:r>
            <a:r>
              <a:rPr lang="fr-CH" dirty="0">
                <a:latin typeface="Consolas" panose="020B0609020204030204" pitchFamily="49" charset="0"/>
              </a:rPr>
              <a:t> = pull)</a:t>
            </a:r>
          </a:p>
          <a:p>
            <a:r>
              <a:rPr lang="fr-CH" dirty="0"/>
              <a:t>Les modifications fusionnées sont poussées </a:t>
            </a:r>
            <a:r>
              <a:rPr lang="fr-CH" dirty="0">
                <a:latin typeface="Consolas" panose="020B0609020204030204" pitchFamily="49" charset="0"/>
              </a:rPr>
              <a:t>(push)</a:t>
            </a:r>
            <a:r>
              <a:rPr lang="fr-CH" dirty="0"/>
              <a:t>vers le dépôt distant</a:t>
            </a:r>
          </a:p>
          <a:p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((edit stage)+ commit)+ pull push)+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grpSp>
        <p:nvGrpSpPr>
          <p:cNvPr id="55" name="Groupe 54"/>
          <p:cNvGrpSpPr>
            <a:grpSpLocks noChangeAspect="1"/>
          </p:cNvGrpSpPr>
          <p:nvPr/>
        </p:nvGrpSpPr>
        <p:grpSpPr>
          <a:xfrm>
            <a:off x="7138458" y="2011663"/>
            <a:ext cx="4821240" cy="4206240"/>
            <a:chOff x="7138458" y="2011663"/>
            <a:chExt cx="4794721" cy="4183103"/>
          </a:xfrm>
        </p:grpSpPr>
        <p:sp>
          <p:nvSpPr>
            <p:cNvPr id="47" name="ZoneTexte 46"/>
            <p:cNvSpPr txBox="1"/>
            <p:nvPr/>
          </p:nvSpPr>
          <p:spPr>
            <a:xfrm>
              <a:off x="7579495" y="2011663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23" name="Ellipse 22"/>
            <p:cNvSpPr>
              <a:spLocks noChangeAspect="1"/>
            </p:cNvSpPr>
            <p:nvPr/>
          </p:nvSpPr>
          <p:spPr>
            <a:xfrm>
              <a:off x="8821652" y="3135687"/>
              <a:ext cx="1189203" cy="118872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GitLab</a:t>
              </a:r>
              <a:endParaRPr lang="fr-FR" sz="1600" dirty="0"/>
            </a:p>
          </p:txBody>
        </p:sp>
        <p:sp>
          <p:nvSpPr>
            <p:cNvPr id="24" name="Ellipse 23"/>
            <p:cNvSpPr>
              <a:spLocks noChangeAspect="1"/>
            </p:cNvSpPr>
            <p:nvPr/>
          </p:nvSpPr>
          <p:spPr>
            <a:xfrm>
              <a:off x="10589840" y="2733881"/>
              <a:ext cx="914772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Dev2</a:t>
              </a:r>
              <a:endParaRPr lang="fr-FR" sz="1400" dirty="0"/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8958867" y="4843899"/>
              <a:ext cx="914772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Dev3</a:t>
              </a:r>
              <a:endParaRPr lang="fr-FR" sz="1400" dirty="0"/>
            </a:p>
          </p:txBody>
        </p:sp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7508700" y="2507599"/>
              <a:ext cx="914772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Dev1</a:t>
              </a:r>
              <a:endParaRPr lang="fr-FR" sz="1400" dirty="0"/>
            </a:p>
          </p:txBody>
        </p:sp>
        <p:sp>
          <p:nvSpPr>
            <p:cNvPr id="29" name="Flèche droite 28"/>
            <p:cNvSpPr/>
            <p:nvPr/>
          </p:nvSpPr>
          <p:spPr>
            <a:xfrm rot="1687376">
              <a:off x="8549398" y="3028448"/>
              <a:ext cx="391858" cy="3110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 droite 29"/>
            <p:cNvSpPr/>
            <p:nvPr/>
          </p:nvSpPr>
          <p:spPr>
            <a:xfrm rot="12449367">
              <a:off x="8339681" y="3316714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9786314">
              <a:off x="10121190" y="3492768"/>
              <a:ext cx="391858" cy="31102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 droite 33"/>
            <p:cNvSpPr/>
            <p:nvPr/>
          </p:nvSpPr>
          <p:spPr>
            <a:xfrm rot="20548305">
              <a:off x="10065539" y="3140658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droite 35"/>
            <p:cNvSpPr/>
            <p:nvPr/>
          </p:nvSpPr>
          <p:spPr>
            <a:xfrm rot="5310428">
              <a:off x="9397448" y="4448573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droite 36"/>
            <p:cNvSpPr/>
            <p:nvPr/>
          </p:nvSpPr>
          <p:spPr>
            <a:xfrm rot="16072419">
              <a:off x="9043203" y="4408709"/>
              <a:ext cx="391858" cy="31102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 rot="1537712">
              <a:off x="8593865" y="27684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1943077">
              <a:off x="8133541" y="3597669"/>
              <a:ext cx="65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fetch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 rot="20452522">
              <a:off x="10155816" y="3700133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1089" y="45029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4" name="ZoneTexte 43"/>
            <p:cNvSpPr txBox="1"/>
            <p:nvPr/>
          </p:nvSpPr>
          <p:spPr>
            <a:xfrm rot="20607215">
              <a:off x="9904262" y="2817548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9613901" y="4357555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6" name="Flèche courbée vers le bas 45"/>
            <p:cNvSpPr/>
            <p:nvPr/>
          </p:nvSpPr>
          <p:spPr>
            <a:xfrm>
              <a:off x="7807540" y="2322589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courbée vers le bas 47"/>
            <p:cNvSpPr/>
            <p:nvPr/>
          </p:nvSpPr>
          <p:spPr>
            <a:xfrm rot="3930932">
              <a:off x="11368969" y="2869625"/>
              <a:ext cx="351393" cy="169659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courbée vers le bas 48"/>
            <p:cNvSpPr/>
            <p:nvPr/>
          </p:nvSpPr>
          <p:spPr>
            <a:xfrm rot="10800000">
              <a:off x="9226111" y="5731307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 rot="3934164">
              <a:off x="11329047" y="2741711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8991428" y="5886989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2" name="Flèche courbée vers le bas 51"/>
            <p:cNvSpPr/>
            <p:nvPr/>
          </p:nvSpPr>
          <p:spPr>
            <a:xfrm rot="11059777">
              <a:off x="7753929" y="3426438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138458" y="3401314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merge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97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Ligne de production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21732"/>
          </a:xfrm>
        </p:spPr>
        <p:txBody>
          <a:bodyPr>
            <a:normAutofit/>
          </a:bodyPr>
          <a:lstStyle/>
          <a:p>
            <a:r>
              <a:rPr lang="fr-FR" noProof="0" dirty="0"/>
              <a:t>En entrée des contributeurs, des idées, du code…</a:t>
            </a:r>
            <a:endParaRPr lang="fr-FR" i="1" dirty="0"/>
          </a:p>
          <a:p>
            <a:r>
              <a:rPr lang="fr-FR" dirty="0"/>
              <a:t>En sortie des </a:t>
            </a:r>
            <a:r>
              <a:rPr lang="fr-FR" b="1" dirty="0" err="1"/>
              <a:t>SKU</a:t>
            </a:r>
            <a:r>
              <a:rPr lang="fr-FR" dirty="0" err="1"/>
              <a:t>s</a:t>
            </a:r>
            <a:r>
              <a:rPr lang="fr-FR" dirty="0"/>
              <a:t> ou unités de gestion des stocks (</a:t>
            </a:r>
            <a:r>
              <a:rPr lang="fr-FR" b="1" i="1" dirty="0"/>
              <a:t>S</a:t>
            </a:r>
            <a:r>
              <a:rPr lang="fr-FR" i="1" dirty="0"/>
              <a:t>tock </a:t>
            </a:r>
            <a:r>
              <a:rPr lang="fr-FR" b="1" i="1" dirty="0" err="1"/>
              <a:t>K</a:t>
            </a:r>
            <a:r>
              <a:rPr lang="fr-FR" i="1" dirty="0" err="1"/>
              <a:t>eeping</a:t>
            </a:r>
            <a:r>
              <a:rPr lang="fr-FR" i="1" dirty="0"/>
              <a:t> </a:t>
            </a:r>
            <a:r>
              <a:rPr lang="fr-FR" b="1" i="1" dirty="0"/>
              <a:t>U</a:t>
            </a:r>
            <a:r>
              <a:rPr lang="fr-FR" i="1" dirty="0"/>
              <a:t>nit)	</a:t>
            </a:r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6645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271752"/>
          </a:xfrm>
        </p:spPr>
        <p:txBody>
          <a:bodyPr>
            <a:normAutofit fontScale="92500"/>
          </a:bodyPr>
          <a:lstStyle/>
          <a:p>
            <a:r>
              <a:rPr lang="fr-CH" dirty="0"/>
              <a:t>Le bundle permet de différentier les produits (</a:t>
            </a:r>
            <a:r>
              <a:rPr lang="fr-CH" dirty="0" err="1"/>
              <a:t>SKUs</a:t>
            </a:r>
            <a:r>
              <a:rPr lang="fr-CH" dirty="0"/>
              <a:t>) avec des branches git</a:t>
            </a:r>
          </a:p>
          <a:p>
            <a:r>
              <a:rPr lang="fr-CH" dirty="0"/>
              <a:t>Les branches de développement suivent des conventions de nommage</a:t>
            </a:r>
          </a:p>
          <a:p>
            <a:r>
              <a:rPr lang="fr-CH" dirty="0"/>
              <a:t>Les branches de production sont identifiées par la version mineure du produit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zou flow – branches et conventions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25964"/>
              </p:ext>
            </p:extLst>
          </p:nvPr>
        </p:nvGraphicFramePr>
        <p:xfrm>
          <a:off x="2589212" y="377817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prod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err="1"/>
                        <a:t>cresus-dev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sku/sal/</a:t>
                      </a:r>
                      <a:r>
                        <a:rPr lang="fr-CH" b="1" dirty="0" err="1"/>
                        <a:t>dev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sku/sal/13.1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sal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sku/sal/</a:t>
                      </a:r>
                      <a:r>
                        <a:rPr lang="fr-CH" dirty="0" err="1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13.1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libcsrf-ws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sku/</a:t>
                      </a:r>
                      <a:r>
                        <a:rPr lang="fr-CH" dirty="0" err="1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7.1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swissdec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5.4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5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select – se positionner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0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Les </a:t>
            </a:r>
            <a:r>
              <a:rPr lang="fr-CH" noProof="0" dirty="0" err="1"/>
              <a:t>SKUs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21732"/>
          </a:xfrm>
        </p:spPr>
        <p:txBody>
          <a:bodyPr>
            <a:normAutofit lnSpcReduction="10000"/>
          </a:bodyPr>
          <a:lstStyle/>
          <a:p>
            <a:r>
              <a:rPr lang="fr-FR" noProof="0" dirty="0"/>
              <a:t>La ligne de production Crésus produit plusieurs </a:t>
            </a:r>
            <a:r>
              <a:rPr lang="fr-FR" b="1" i="1" noProof="0" dirty="0" err="1"/>
              <a:t>SKU</a:t>
            </a:r>
            <a:r>
              <a:rPr lang="fr-FR" noProof="0" dirty="0" err="1"/>
              <a:t>s</a:t>
            </a:r>
            <a:r>
              <a:rPr lang="fr-FR" noProof="0" dirty="0"/>
              <a:t>.</a:t>
            </a:r>
          </a:p>
          <a:p>
            <a:r>
              <a:rPr lang="fr-FR" dirty="0"/>
              <a:t>Un </a:t>
            </a:r>
            <a:r>
              <a:rPr lang="fr-FR" i="1" dirty="0"/>
              <a:t>SKU</a:t>
            </a:r>
            <a:r>
              <a:rPr lang="fr-FR" dirty="0"/>
              <a:t> est composite, c.à.d. qu’il peut contenir d’autres </a:t>
            </a:r>
            <a:r>
              <a:rPr lang="fr-FR" i="1" dirty="0" err="1"/>
              <a:t>SKU</a:t>
            </a:r>
            <a:r>
              <a:rPr lang="fr-FR" dirty="0" err="1"/>
              <a:t>s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i="1" dirty="0"/>
              <a:t>SKU</a:t>
            </a:r>
            <a:r>
              <a:rPr lang="fr-FR" dirty="0"/>
              <a:t> </a:t>
            </a:r>
            <a:r>
              <a:rPr lang="fr-FR" i="1" dirty="0" err="1"/>
              <a:t>cresus</a:t>
            </a:r>
            <a:r>
              <a:rPr lang="fr-FR" dirty="0"/>
              <a:t> (ou </a:t>
            </a:r>
            <a:r>
              <a:rPr lang="fr-FR" i="1" dirty="0" err="1"/>
              <a:t>monolith</a:t>
            </a:r>
            <a:r>
              <a:rPr lang="fr-FR" i="1" dirty="0"/>
              <a:t>) </a:t>
            </a:r>
            <a:r>
              <a:rPr lang="fr-FR" dirty="0"/>
              <a:t>est composite</a:t>
            </a:r>
          </a:p>
          <a:p>
            <a:pPr lvl="1"/>
            <a:r>
              <a:rPr lang="fr-FR" dirty="0"/>
              <a:t>Les </a:t>
            </a:r>
            <a:r>
              <a:rPr lang="fr-FR" i="1" dirty="0" err="1"/>
              <a:t>SKU</a:t>
            </a:r>
            <a:r>
              <a:rPr lang="fr-FR" dirty="0" err="1"/>
              <a:t>s</a:t>
            </a:r>
            <a:r>
              <a:rPr lang="fr-FR" dirty="0"/>
              <a:t> </a:t>
            </a:r>
            <a:r>
              <a:rPr lang="fr-FR" i="1" dirty="0"/>
              <a:t>compta</a:t>
            </a:r>
            <a:r>
              <a:rPr lang="fr-FR" dirty="0"/>
              <a:t>, </a:t>
            </a:r>
            <a:r>
              <a:rPr lang="fr-FR" i="1" dirty="0" err="1"/>
              <a:t>fact</a:t>
            </a:r>
            <a:r>
              <a:rPr lang="fr-FR" dirty="0"/>
              <a:t> et </a:t>
            </a:r>
            <a:r>
              <a:rPr lang="fr-FR" i="1" dirty="0"/>
              <a:t>sal</a:t>
            </a:r>
            <a:r>
              <a:rPr lang="fr-FR" dirty="0"/>
              <a:t> représentent les produits distribués actuellement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B169CCD-EAD1-477C-8F54-906F2CE476A7}"/>
              </a:ext>
            </a:extLst>
          </p:cNvPr>
          <p:cNvSpPr>
            <a:spLocks noChangeAspect="1"/>
          </p:cNvSpPr>
          <p:nvPr/>
        </p:nvSpPr>
        <p:spPr>
          <a:xfrm>
            <a:off x="5767971" y="3988471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FA0D19C-4337-4E1B-96A9-E83EC387F752}"/>
              </a:ext>
            </a:extLst>
          </p:cNvPr>
          <p:cNvSpPr>
            <a:spLocks noChangeAspect="1"/>
          </p:cNvSpPr>
          <p:nvPr/>
        </p:nvSpPr>
        <p:spPr>
          <a:xfrm>
            <a:off x="7631096" y="527693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B97CC4-523D-41F0-ADB2-EA381F473976}"/>
              </a:ext>
            </a:extLst>
          </p:cNvPr>
          <p:cNvSpPr>
            <a:spLocks noChangeAspect="1"/>
          </p:cNvSpPr>
          <p:nvPr/>
        </p:nvSpPr>
        <p:spPr>
          <a:xfrm>
            <a:off x="5767971" y="5260490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86F336-26D3-4134-8EC8-2DC36F545925}"/>
              </a:ext>
            </a:extLst>
          </p:cNvPr>
          <p:cNvSpPr>
            <a:spLocks noChangeAspect="1"/>
          </p:cNvSpPr>
          <p:nvPr/>
        </p:nvSpPr>
        <p:spPr>
          <a:xfrm>
            <a:off x="3797198" y="5268563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A84AC32-CF94-4BD1-BF28-1741AB2FB728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4588620" y="4779893"/>
            <a:ext cx="1315137" cy="62445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2EE724E-D114-4E54-875C-D51AF13AC24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6559393" y="4779893"/>
            <a:ext cx="1207489" cy="63283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CB406AF-7A2E-463B-8B95-B3D6D53A662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231575" y="4915679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420AD980-258F-4FFE-A640-D3AA3A9977B5}"/>
              </a:ext>
            </a:extLst>
          </p:cNvPr>
          <p:cNvSpPr/>
          <p:nvPr/>
        </p:nvSpPr>
        <p:spPr>
          <a:xfrm>
            <a:off x="10208797" y="3820025"/>
            <a:ext cx="27432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A53322-5FB7-479B-90E7-2F1CBAB903A1}"/>
              </a:ext>
            </a:extLst>
          </p:cNvPr>
          <p:cNvSpPr txBox="1"/>
          <p:nvPr/>
        </p:nvSpPr>
        <p:spPr>
          <a:xfrm>
            <a:off x="10537914" y="500695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modules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fr-CH" noProof="0" dirty="0"/>
              <a:t>Chaque </a:t>
            </a:r>
            <a:r>
              <a:rPr lang="fr-CH" i="1" noProof="0" dirty="0"/>
              <a:t>SKU</a:t>
            </a:r>
            <a:r>
              <a:rPr lang="fr-CH" noProof="0" dirty="0"/>
              <a:t> se compose de plusieurs </a:t>
            </a:r>
            <a:r>
              <a:rPr lang="fr-CH" b="1" noProof="0" dirty="0"/>
              <a:t>modules</a:t>
            </a:r>
            <a:r>
              <a:rPr lang="fr-CH" noProof="0" dirty="0"/>
              <a:t> interdépendants alliant différentes </a:t>
            </a:r>
            <a:r>
              <a:rPr lang="fr-CH" b="1" noProof="0" dirty="0"/>
              <a:t>technologies</a:t>
            </a:r>
            <a:endParaRPr lang="fr-CH" noProof="0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163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67972" y="730664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31097" y="201913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67972" y="2002683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97199" y="2010756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88621" y="1429753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21379" y="1445795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31576" y="1657872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77410" y="4731538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55695" y="2905627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72471" y="4731538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104618" y="5195142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20193" y="3326496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40842" y="332889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52411" y="2921669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64116" y="2897606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86598" y="4253704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68832" y="4068679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87190" y="4189703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67703" y="4146297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16424" y="4210102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23114" y="4210102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76281" y="3354875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0E8D4A-70EC-463F-A19E-B248BA034784}"/>
              </a:ext>
            </a:extLst>
          </p:cNvPr>
          <p:cNvSpPr txBox="1"/>
          <p:nvPr/>
        </p:nvSpPr>
        <p:spPr>
          <a:xfrm>
            <a:off x="5997348" y="5572635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25" name="Accolade fermante 24">
            <a:extLst>
              <a:ext uri="{FF2B5EF4-FFF2-40B4-BE49-F238E27FC236}">
                <a16:creationId xmlns:a16="http://schemas.microsoft.com/office/drawing/2014/main" id="{2A1DE534-F69C-476D-86D6-99F84FC8644A}"/>
              </a:ext>
            </a:extLst>
          </p:cNvPr>
          <p:cNvSpPr/>
          <p:nvPr/>
        </p:nvSpPr>
        <p:spPr>
          <a:xfrm>
            <a:off x="10372527" y="391025"/>
            <a:ext cx="274320" cy="26168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CEDC562-F027-4FC3-A27C-7BBA8A278940}"/>
              </a:ext>
            </a:extLst>
          </p:cNvPr>
          <p:cNvSpPr txBox="1"/>
          <p:nvPr/>
        </p:nvSpPr>
        <p:spPr>
          <a:xfrm>
            <a:off x="10701644" y="157795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5DBC2684-D9DC-4AAE-BF99-B80DC252C6B6}"/>
              </a:ext>
            </a:extLst>
          </p:cNvPr>
          <p:cNvSpPr/>
          <p:nvPr/>
        </p:nvSpPr>
        <p:spPr>
          <a:xfrm>
            <a:off x="10372527" y="3198767"/>
            <a:ext cx="274320" cy="2743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4DF5FB-6108-4692-A48C-902CDD930BC0}"/>
              </a:ext>
            </a:extLst>
          </p:cNvPr>
          <p:cNvSpPr txBox="1"/>
          <p:nvPr/>
        </p:nvSpPr>
        <p:spPr>
          <a:xfrm>
            <a:off x="10701644" y="438570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7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3645BB4-FAB3-4B47-9240-DF5BCFEEED85}"/>
              </a:ext>
            </a:extLst>
          </p:cNvPr>
          <p:cNvSpPr txBox="1"/>
          <p:nvPr/>
        </p:nvSpPr>
        <p:spPr>
          <a:xfrm>
            <a:off x="9540335" y="4911196"/>
            <a:ext cx="202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.NET Framework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5186708-584D-4E8E-8C1E-3C4DD69F48EC}"/>
              </a:ext>
            </a:extLst>
          </p:cNvPr>
          <p:cNvSpPr txBox="1"/>
          <p:nvPr/>
        </p:nvSpPr>
        <p:spPr>
          <a:xfrm>
            <a:off x="5985316" y="5049261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164006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85FBD8-3B1F-4E65-B736-99BC3B2D332A}"/>
              </a:ext>
            </a:extLst>
          </p:cNvPr>
          <p:cNvSpPr>
            <a:spLocks noChangeAspect="1"/>
          </p:cNvSpPr>
          <p:nvPr/>
        </p:nvSpPr>
        <p:spPr>
          <a:xfrm>
            <a:off x="3510970" y="379608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synchro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677FCDB-EC93-432D-88D7-0338DA7715F4}"/>
              </a:ext>
            </a:extLst>
          </p:cNvPr>
          <p:cNvSpPr>
            <a:spLocks noChangeAspect="1"/>
          </p:cNvSpPr>
          <p:nvPr/>
        </p:nvSpPr>
        <p:spPr>
          <a:xfrm>
            <a:off x="2384181" y="381856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banking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F2798C-4C2B-4EBA-8CE8-D453F23BED29}"/>
              </a:ext>
            </a:extLst>
          </p:cNvPr>
          <p:cNvCxnSpPr>
            <a:cxnSpLocks/>
          </p:cNvCxnSpPr>
          <p:nvPr/>
        </p:nvCxnSpPr>
        <p:spPr>
          <a:xfrm flipH="1">
            <a:off x="4355432" y="2181726"/>
            <a:ext cx="3304674" cy="18689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01814B-F833-43E5-9243-2319DCEDD026}"/>
              </a:ext>
            </a:extLst>
          </p:cNvPr>
          <p:cNvCxnSpPr>
            <a:cxnSpLocks/>
          </p:cNvCxnSpPr>
          <p:nvPr/>
        </p:nvCxnSpPr>
        <p:spPr>
          <a:xfrm flipH="1">
            <a:off x="4251158" y="2269958"/>
            <a:ext cx="1628274" cy="16603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0530F-2B1E-4D81-9244-58C696F11D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74574" y="2414337"/>
            <a:ext cx="188352" cy="13817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C75236E-02BC-43F2-A2BC-C746B6ACE54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175603" y="2197768"/>
            <a:ext cx="2671744" cy="1756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DEE4EC-4D19-4FE4-A4E6-2792DDD3E050}"/>
              </a:ext>
            </a:extLst>
          </p:cNvPr>
          <p:cNvSpPr>
            <a:spLocks noChangeAspect="1"/>
          </p:cNvSpPr>
          <p:nvPr/>
        </p:nvSpPr>
        <p:spPr>
          <a:xfrm>
            <a:off x="2762890" y="517075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69C3B7-2672-4E95-8AE2-7F4DE27628C5}"/>
              </a:ext>
            </a:extLst>
          </p:cNvPr>
          <p:cNvCxnSpPr>
            <a:cxnSpLocks/>
          </p:cNvCxnSpPr>
          <p:nvPr/>
        </p:nvCxnSpPr>
        <p:spPr>
          <a:xfrm>
            <a:off x="2967789" y="4740442"/>
            <a:ext cx="120316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5074741-2800-43A0-86D5-E90AC931E9CC}"/>
              </a:ext>
            </a:extLst>
          </p:cNvPr>
          <p:cNvCxnSpPr>
            <a:cxnSpLocks/>
          </p:cNvCxnSpPr>
          <p:nvPr/>
        </p:nvCxnSpPr>
        <p:spPr>
          <a:xfrm flipH="1">
            <a:off x="3392906" y="4668253"/>
            <a:ext cx="352926" cy="5534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3D0E483-852F-42E9-96E3-FF486853A9DF}"/>
              </a:ext>
            </a:extLst>
          </p:cNvPr>
          <p:cNvSpPr txBox="1"/>
          <p:nvPr/>
        </p:nvSpPr>
        <p:spPr>
          <a:xfrm>
            <a:off x="2061411" y="6208738"/>
            <a:ext cx="26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.NET Core, JavaScript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BF7E321-6A70-4738-9CB0-BF71C479FA89}"/>
              </a:ext>
            </a:extLst>
          </p:cNvPr>
          <p:cNvSpPr txBox="1"/>
          <p:nvPr/>
        </p:nvSpPr>
        <p:spPr>
          <a:xfrm>
            <a:off x="9540335" y="4911196"/>
            <a:ext cx="202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.NET Framework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292726F-AA2B-43BB-BD98-2B8F367B0095}"/>
              </a:ext>
            </a:extLst>
          </p:cNvPr>
          <p:cNvSpPr txBox="1"/>
          <p:nvPr/>
        </p:nvSpPr>
        <p:spPr>
          <a:xfrm>
            <a:off x="5985316" y="5049261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78895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contributeurs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Un </a:t>
            </a:r>
            <a:r>
              <a:rPr lang="fr-CH" b="1" dirty="0"/>
              <a:t>contributeur</a:t>
            </a:r>
            <a:r>
              <a:rPr lang="fr-CH" dirty="0"/>
              <a:t> peut modifier plusieurs modules</a:t>
            </a:r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783790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914</TotalTime>
  <Words>944</Words>
  <Application>Microsoft Office PowerPoint</Application>
  <PresentationFormat>Grand écran</PresentationFormat>
  <Paragraphs>369</Paragraphs>
  <Slides>31</Slides>
  <Notes>11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  <vt:variant>
        <vt:lpstr>Diaporamas personnalisés</vt:lpstr>
      </vt:variant>
      <vt:variant>
        <vt:i4>1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Wingdings 3</vt:lpstr>
      <vt:lpstr>Brin</vt:lpstr>
      <vt:lpstr>Commandes git pour zou flow</vt:lpstr>
      <vt:lpstr>De quoi va-t-on parler ?</vt:lpstr>
      <vt:lpstr>Ligne de production</vt:lpstr>
      <vt:lpstr>Les SKUs</vt:lpstr>
      <vt:lpstr>Les modules</vt:lpstr>
      <vt:lpstr>Présentation PowerPoint</vt:lpstr>
      <vt:lpstr>Présentation PowerPoint</vt:lpstr>
      <vt:lpstr>Présentation PowerPoint</vt:lpstr>
      <vt:lpstr>Les contributeurs</vt:lpstr>
      <vt:lpstr>Présentation PowerPoint</vt:lpstr>
      <vt:lpstr>Les contributeurs</vt:lpstr>
      <vt:lpstr>Présentation PowerPoint</vt:lpstr>
      <vt:lpstr>Résumé</vt:lpstr>
      <vt:lpstr>Comment évolue le logiciel ?</vt:lpstr>
      <vt:lpstr>Présentation PowerPoint</vt:lpstr>
      <vt:lpstr>Par contagion ascendante…</vt:lpstr>
      <vt:lpstr>Présentation PowerPoint</vt:lpstr>
      <vt:lpstr>Présentation PowerPoint</vt:lpstr>
      <vt:lpstr>Un deuxième contributeur ?</vt:lpstr>
      <vt:lpstr>Présentation PowerPoint</vt:lpstr>
      <vt:lpstr>git – gestion et partage du code source</vt:lpstr>
      <vt:lpstr>zou-flow – flux de développement</vt:lpstr>
      <vt:lpstr>zou-flow – gestion des SKUs</vt:lpstr>
      <vt:lpstr>git – quelques commandes</vt:lpstr>
      <vt:lpstr>Des questions ? </vt:lpstr>
      <vt:lpstr>git for – la boucle d’exécution </vt:lpstr>
      <vt:lpstr>git sync – faciliter la synchronisation</vt:lpstr>
      <vt:lpstr>git – petite nomenclature</vt:lpstr>
      <vt:lpstr>git - gestion et partage du code source</vt:lpstr>
      <vt:lpstr>zou flow – branches et conventions</vt:lpstr>
      <vt:lpstr>git select – se positionner</vt:lpstr>
      <vt:lpstr>Meeting 5.12.2018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Commandes git pour zou flow</dc:title>
  <dc:creator>Roger Vuistiner</dc:creator>
  <cp:lastModifiedBy>Roger Vuistiner</cp:lastModifiedBy>
  <cp:revision>95</cp:revision>
  <dcterms:created xsi:type="dcterms:W3CDTF">2018-12-02T16:26:32Z</dcterms:created>
  <dcterms:modified xsi:type="dcterms:W3CDTF">2018-12-04T17:20:17Z</dcterms:modified>
</cp:coreProperties>
</file>