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10"/>
  </p:notesMasterIdLst>
  <p:sldIdLst>
    <p:sldId id="256" r:id="rId2"/>
    <p:sldId id="258" r:id="rId3"/>
    <p:sldId id="260" r:id="rId4"/>
    <p:sldId id="257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7467" autoAdjust="0"/>
  </p:normalViewPr>
  <p:slideViewPr>
    <p:cSldViewPr snapToGrid="0">
      <p:cViewPr varScale="1">
        <p:scale>
          <a:sx n="91" d="100"/>
          <a:sy n="91" d="100"/>
        </p:scale>
        <p:origin x="108" y="16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4A2B-A2CA-4205-A6E5-D2F67E19B53C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FE22-D76B-4BF8-9362-6F70E03B5C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Que l’on peut assembler</a:t>
            </a:r>
            <a:r>
              <a:rPr lang="fr-FR" baseline="0" noProof="0" dirty="0" smtClean="0"/>
              <a:t> en différents </a:t>
            </a:r>
            <a:r>
              <a:rPr lang="en-US" b="1" i="1" baseline="0" noProof="0" dirty="0" smtClean="0"/>
              <a:t>SKU</a:t>
            </a:r>
            <a:r>
              <a:rPr lang="en-US" baseline="0" noProof="0" dirty="0" smtClean="0"/>
              <a:t>s</a:t>
            </a:r>
            <a:r>
              <a:rPr lang="en-US" noProof="0" dirty="0" smtClean="0"/>
              <a:t> (</a:t>
            </a:r>
            <a:r>
              <a:rPr lang="en-US" b="1" i="1" noProof="0" dirty="0" smtClean="0"/>
              <a:t>S</a:t>
            </a:r>
            <a:r>
              <a:rPr lang="en-US" i="1" noProof="0" dirty="0" smtClean="0"/>
              <a:t>tock </a:t>
            </a:r>
            <a:r>
              <a:rPr lang="en-US" b="1" i="1" noProof="0" dirty="0" smtClean="0"/>
              <a:t>K</a:t>
            </a:r>
            <a:r>
              <a:rPr lang="en-US" i="1" noProof="0" dirty="0" smtClean="0"/>
              <a:t>eeping </a:t>
            </a:r>
            <a:r>
              <a:rPr lang="en-US" b="1" i="1" noProof="0" dirty="0" smtClean="0"/>
              <a:t>U</a:t>
            </a:r>
            <a:r>
              <a:rPr lang="en-US" i="1" noProof="0" dirty="0" smtClean="0"/>
              <a:t>nit</a:t>
            </a:r>
            <a:r>
              <a:rPr lang="en-US" noProof="0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65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7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47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9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cap="none" noProof="0" dirty="0" smtClean="0"/>
              <a:t>Commandes </a:t>
            </a:r>
            <a:r>
              <a:rPr lang="fr-FR" sz="4400" i="1" cap="none" noProof="0" dirty="0" smtClean="0"/>
              <a:t>git</a:t>
            </a:r>
            <a:r>
              <a:rPr lang="fr-FR" sz="4400" cap="none" noProof="0" dirty="0" smtClean="0"/>
              <a:t> pour </a:t>
            </a:r>
            <a:r>
              <a:rPr lang="fr-FR" sz="4400" i="1" cap="none" noProof="0" dirty="0" smtClean="0"/>
              <a:t>zou flow</a:t>
            </a:r>
            <a:endParaRPr lang="fr-FR" sz="4400" i="1" cap="none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cap="none" noProof="0" dirty="0" smtClean="0"/>
              <a:t>Automatisation du processus de développement</a:t>
            </a:r>
          </a:p>
          <a:p>
            <a:endParaRPr lang="fr-FR" cap="none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9673734" y="6488668"/>
            <a:ext cx="251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Epsitec-RV 2.12.2018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On développe plusieurs </a:t>
            </a:r>
            <a:r>
              <a:rPr lang="fr-FR" b="1" noProof="0" dirty="0" smtClean="0"/>
              <a:t>produits</a:t>
            </a:r>
            <a:r>
              <a:rPr lang="fr-FR" noProof="0" dirty="0" smtClean="0"/>
              <a:t> (compta, facturation, salaires,</a:t>
            </a:r>
            <a:r>
              <a:rPr lang="fr-FR" baseline="0" noProof="0" dirty="0" smtClean="0"/>
              <a:t> …)</a:t>
            </a:r>
            <a:endParaRPr lang="fr-FR" noProof="0" dirty="0" smtClean="0"/>
          </a:p>
          <a:p>
            <a:r>
              <a:rPr lang="fr-CH" noProof="0" dirty="0" smtClean="0"/>
              <a:t>Chaque produit se compose de plusieurs modules interdépendants</a:t>
            </a:r>
          </a:p>
          <a:p>
            <a:r>
              <a:rPr lang="fr-CH" dirty="0" smtClean="0"/>
              <a:t>Certains modules sont partagés par plusieurs produits</a:t>
            </a:r>
          </a:p>
          <a:p>
            <a:r>
              <a:rPr lang="fr-CH" dirty="0"/>
              <a:t>Chaque module a sa propre histoire</a:t>
            </a:r>
          </a:p>
          <a:p>
            <a:r>
              <a:rPr lang="fr-CH" dirty="0" smtClean="0"/>
              <a:t>Un développeur peut travailler sur plusieurs modules</a:t>
            </a:r>
          </a:p>
          <a:p>
            <a:r>
              <a:rPr lang="fr-CH" noProof="0" dirty="0" smtClean="0"/>
              <a:t>Plusieurs développeurs peuvent modifier un même module simultanément</a:t>
            </a:r>
          </a:p>
          <a:p>
            <a:r>
              <a:rPr lang="fr-CH" dirty="0" smtClean="0"/>
              <a:t>Et finalement il faut livrer le produit tout beau tout propre</a:t>
            </a:r>
            <a:endParaRPr lang="fr-CH" noProof="0" dirty="0" smtClean="0"/>
          </a:p>
          <a:p>
            <a:pPr marL="0" indent="0">
              <a:buNone/>
            </a:pPr>
            <a:endParaRPr lang="fr-CH" noProof="0" dirty="0" smtClean="0"/>
          </a:p>
          <a:p>
            <a:pPr marL="0" indent="0">
              <a:buNone/>
            </a:pPr>
            <a:r>
              <a:rPr lang="fr-CH" noProof="0" dirty="0" smtClean="0"/>
              <a:t>Comment mettre fin au chaos ?</a:t>
            </a:r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1328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– petite nomenclature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 commit représente l’image du code source à un moment donné. Son extraction (</a:t>
            </a:r>
            <a:r>
              <a:rPr lang="fr-CH" dirty="0" err="1" smtClean="0"/>
              <a:t>checkout</a:t>
            </a:r>
            <a:r>
              <a:rPr lang="fr-CH" dirty="0" smtClean="0"/>
              <a:t>) permet de récupérer cette image dans le dossier de travail.</a:t>
            </a:r>
          </a:p>
          <a:p>
            <a:r>
              <a:rPr lang="fr-CH" dirty="0" smtClean="0"/>
              <a:t>Une branche représente une ligne de développement indépendante. Elle est formée d’une chaîne de </a:t>
            </a:r>
            <a:r>
              <a:rPr lang="fr-CH" dirty="0" err="1" smtClean="0"/>
              <a:t>commits</a:t>
            </a:r>
            <a:r>
              <a:rPr lang="fr-CH" dirty="0" smtClean="0"/>
              <a:t> et représente donc l’évolution du code pas à pas, son histoire</a:t>
            </a:r>
          </a:p>
          <a:p>
            <a:r>
              <a:rPr lang="fr-CH" dirty="0" smtClean="0"/>
              <a:t>Un sous-module permet d’intégrer dans un dépôt git un autre dépôt git. Il ouvre donc la voie au partage d’un projet et de son histoire.</a:t>
            </a:r>
          </a:p>
          <a:p>
            <a:r>
              <a:rPr lang="fr-CH" dirty="0" smtClean="0"/>
              <a:t>Un dépôt peut contenir plusieurs branches et plusieurs sous-modules.</a:t>
            </a:r>
          </a:p>
          <a:p>
            <a:r>
              <a:rPr lang="fr-CH" dirty="0" smtClean="0"/>
              <a:t>Le dépôt racine se nomme le super-projet ou bundle dans le jargon zou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cap="none" noProof="0" dirty="0" smtClean="0"/>
              <a:t>git - gestion et partage du code source</a:t>
            </a:r>
            <a:endParaRPr lang="fr-FR" sz="3200" cap="none" noProof="0" dirty="0"/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1980211" y="1942107"/>
            <a:ext cx="5089230" cy="4006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Cycle du </a:t>
            </a:r>
            <a:r>
              <a:rPr lang="en-US" sz="2400" dirty="0" smtClean="0"/>
              <a:t>code</a:t>
            </a:r>
            <a:endParaRPr lang="en-US" sz="2400" dirty="0"/>
          </a:p>
          <a:p>
            <a:r>
              <a:rPr lang="fr-CH" dirty="0" smtClean="0"/>
              <a:t>Le code est modifié </a:t>
            </a:r>
            <a:r>
              <a:rPr lang="fr-CH" dirty="0" smtClean="0">
                <a:latin typeface="Consolas" panose="020B0609020204030204" pitchFamily="49" charset="0"/>
              </a:rPr>
              <a:t>(</a:t>
            </a:r>
            <a:r>
              <a:rPr lang="fr-CH" dirty="0" err="1" smtClean="0">
                <a:latin typeface="Consolas" panose="020B0609020204030204" pitchFamily="49" charset="0"/>
              </a:rPr>
              <a:t>edit</a:t>
            </a:r>
            <a:r>
              <a:rPr lang="fr-CH" dirty="0" smtClean="0">
                <a:latin typeface="Consolas" panose="020B0609020204030204" pitchFamily="49" charset="0"/>
              </a:rPr>
              <a:t>) </a:t>
            </a:r>
            <a:r>
              <a:rPr lang="fr-CH" dirty="0" smtClean="0"/>
              <a:t>et indexé </a:t>
            </a:r>
            <a:r>
              <a:rPr lang="fr-CH" dirty="0" smtClean="0">
                <a:latin typeface="Consolas" panose="020B0609020204030204" pitchFamily="49" charset="0"/>
              </a:rPr>
              <a:t>(stage)</a:t>
            </a:r>
          </a:p>
          <a:p>
            <a:r>
              <a:rPr lang="fr-CH" dirty="0" smtClean="0"/>
              <a:t>Les modifications sont sauvées localement </a:t>
            </a:r>
            <a:r>
              <a:rPr lang="fr-CH" dirty="0" smtClean="0">
                <a:latin typeface="Consolas" panose="020B0609020204030204" pitchFamily="49" charset="0"/>
              </a:rPr>
              <a:t>(commit)</a:t>
            </a:r>
          </a:p>
          <a:p>
            <a:r>
              <a:rPr lang="fr-CH" dirty="0" smtClean="0"/>
              <a:t>Les modifications distantes sont récupérées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fetch</a:t>
            </a:r>
            <a:r>
              <a:rPr lang="fr-CH" dirty="0">
                <a:latin typeface="Consolas" panose="020B0609020204030204" pitchFamily="49" charset="0"/>
              </a:rPr>
              <a:t>) </a:t>
            </a:r>
            <a:r>
              <a:rPr lang="fr-CH" dirty="0" smtClean="0"/>
              <a:t>et fusionnées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merge</a:t>
            </a:r>
            <a:r>
              <a:rPr lang="fr-CH" dirty="0">
                <a:latin typeface="Consolas" panose="020B0609020204030204" pitchFamily="49" charset="0"/>
              </a:rPr>
              <a:t>) </a:t>
            </a:r>
            <a:r>
              <a:rPr lang="fr-CH" dirty="0" smtClean="0">
                <a:latin typeface="Consolas" panose="020B0609020204030204" pitchFamily="49" charset="0"/>
              </a:rPr>
              <a:t>(</a:t>
            </a:r>
            <a:r>
              <a:rPr lang="fr-CH" dirty="0" err="1" smtClean="0">
                <a:latin typeface="Consolas" panose="020B0609020204030204" pitchFamily="49" charset="0"/>
              </a:rPr>
              <a:t>fetch+merge</a:t>
            </a:r>
            <a:r>
              <a:rPr lang="fr-CH" dirty="0" smtClean="0">
                <a:latin typeface="Consolas" panose="020B0609020204030204" pitchFamily="49" charset="0"/>
              </a:rPr>
              <a:t> = pull</a:t>
            </a:r>
            <a:r>
              <a:rPr lang="fr-CH" dirty="0">
                <a:latin typeface="Consolas" panose="020B0609020204030204" pitchFamily="49" charset="0"/>
              </a:rPr>
              <a:t>)</a:t>
            </a:r>
          </a:p>
          <a:p>
            <a:r>
              <a:rPr lang="fr-CH" dirty="0" smtClean="0"/>
              <a:t>Les modifications fusionnées sont poussées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smtClean="0">
                <a:latin typeface="Consolas" panose="020B0609020204030204" pitchFamily="49" charset="0"/>
              </a:rPr>
              <a:t>push)</a:t>
            </a:r>
            <a:r>
              <a:rPr lang="fr-CH" dirty="0" smtClean="0"/>
              <a:t>vers le dépôt distant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((edit stage)+ </a:t>
            </a:r>
            <a:r>
              <a:rPr lang="en-US" dirty="0">
                <a:latin typeface="Consolas" panose="020B0609020204030204" pitchFamily="49" charset="0"/>
              </a:rPr>
              <a:t>commit</a:t>
            </a:r>
            <a:r>
              <a:rPr lang="en-US" dirty="0" smtClean="0">
                <a:latin typeface="Consolas" panose="020B0609020204030204" pitchFamily="49" charset="0"/>
              </a:rPr>
              <a:t>)+ </a:t>
            </a:r>
            <a:r>
              <a:rPr lang="en-US" dirty="0">
                <a:latin typeface="Consolas" panose="020B0609020204030204" pitchFamily="49" charset="0"/>
              </a:rPr>
              <a:t>pull push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grpSp>
        <p:nvGrpSpPr>
          <p:cNvPr id="55" name="Groupe 54"/>
          <p:cNvGrpSpPr>
            <a:grpSpLocks noChangeAspect="1"/>
          </p:cNvGrpSpPr>
          <p:nvPr/>
        </p:nvGrpSpPr>
        <p:grpSpPr>
          <a:xfrm>
            <a:off x="7138458" y="2011663"/>
            <a:ext cx="4821240" cy="4206240"/>
            <a:chOff x="7138458" y="2011663"/>
            <a:chExt cx="4794721" cy="4183103"/>
          </a:xfrm>
        </p:grpSpPr>
        <p:sp>
          <p:nvSpPr>
            <p:cNvPr id="47" name="ZoneTexte 46"/>
            <p:cNvSpPr txBox="1"/>
            <p:nvPr/>
          </p:nvSpPr>
          <p:spPr>
            <a:xfrm>
              <a:off x="7579495" y="2011663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commit</a:t>
              </a:r>
              <a:endParaRPr lang="fr-FR" sz="1400" dirty="0"/>
            </a:p>
          </p:txBody>
        </p:sp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8821652" y="3135687"/>
              <a:ext cx="1189203" cy="118872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GitLab</a:t>
              </a:r>
              <a:endParaRPr lang="fr-FR" sz="1600" dirty="0"/>
            </a:p>
          </p:txBody>
        </p:sp>
        <p:sp>
          <p:nvSpPr>
            <p:cNvPr id="24" name="Ellipse 23"/>
            <p:cNvSpPr>
              <a:spLocks noChangeAspect="1"/>
            </p:cNvSpPr>
            <p:nvPr/>
          </p:nvSpPr>
          <p:spPr>
            <a:xfrm>
              <a:off x="10589840" y="2733881"/>
              <a:ext cx="914772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Dev2</a:t>
              </a:r>
              <a:endParaRPr lang="fr-FR" sz="1400" dirty="0"/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8958867" y="4843899"/>
              <a:ext cx="914772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Dev3</a:t>
              </a:r>
              <a:endParaRPr lang="fr-FR" sz="1400" dirty="0"/>
            </a:p>
          </p:txBody>
        </p:sp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7508700" y="2507599"/>
              <a:ext cx="914772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Dev1</a:t>
              </a:r>
              <a:endParaRPr lang="fr-FR" sz="1400" dirty="0"/>
            </a:p>
          </p:txBody>
        </p:sp>
        <p:sp>
          <p:nvSpPr>
            <p:cNvPr id="29" name="Flèche droite 28"/>
            <p:cNvSpPr/>
            <p:nvPr/>
          </p:nvSpPr>
          <p:spPr>
            <a:xfrm rot="1687376">
              <a:off x="8549398" y="3028448"/>
              <a:ext cx="391858" cy="3110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droite 29"/>
            <p:cNvSpPr/>
            <p:nvPr/>
          </p:nvSpPr>
          <p:spPr>
            <a:xfrm rot="12449367">
              <a:off x="8339681" y="3316714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9786314">
              <a:off x="10121190" y="3492768"/>
              <a:ext cx="391858" cy="31102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droite 33"/>
            <p:cNvSpPr/>
            <p:nvPr/>
          </p:nvSpPr>
          <p:spPr>
            <a:xfrm rot="20548305">
              <a:off x="10065539" y="3140658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droite 35"/>
            <p:cNvSpPr/>
            <p:nvPr/>
          </p:nvSpPr>
          <p:spPr>
            <a:xfrm rot="5310428">
              <a:off x="9397448" y="4448573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droite 36"/>
            <p:cNvSpPr/>
            <p:nvPr/>
          </p:nvSpPr>
          <p:spPr>
            <a:xfrm rot="16072419">
              <a:off x="9043203" y="4408709"/>
              <a:ext cx="391858" cy="31102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 rot="1537712">
              <a:off x="8593865" y="27684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push</a:t>
              </a:r>
              <a:endParaRPr lang="fr-FR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943077">
              <a:off x="8133541" y="3597669"/>
              <a:ext cx="65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fetch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 rot="20452522">
              <a:off x="10155816" y="3700133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push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1089" y="45029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push</a:t>
              </a:r>
              <a:endParaRPr lang="fr-FR" sz="14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20607215">
              <a:off x="9904262" y="2817548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pull</a:t>
              </a:r>
              <a:endParaRPr lang="fr-FR" sz="14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9613901" y="4357555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pull</a:t>
              </a:r>
              <a:endParaRPr lang="fr-FR" sz="1400" dirty="0"/>
            </a:p>
          </p:txBody>
        </p:sp>
        <p:sp>
          <p:nvSpPr>
            <p:cNvPr id="46" name="Flèche courbée vers le bas 45"/>
            <p:cNvSpPr/>
            <p:nvPr/>
          </p:nvSpPr>
          <p:spPr>
            <a:xfrm>
              <a:off x="7807540" y="2322589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courbée vers le bas 47"/>
            <p:cNvSpPr/>
            <p:nvPr/>
          </p:nvSpPr>
          <p:spPr>
            <a:xfrm rot="3930932">
              <a:off x="11368969" y="2869625"/>
              <a:ext cx="351393" cy="169659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courbée vers le bas 48"/>
            <p:cNvSpPr/>
            <p:nvPr/>
          </p:nvSpPr>
          <p:spPr>
            <a:xfrm rot="10800000">
              <a:off x="9226111" y="5731307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 rot="3934164">
              <a:off x="11329047" y="2741711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commit</a:t>
              </a:r>
              <a:endParaRPr lang="fr-FR" sz="1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991428" y="5886989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commit</a:t>
              </a:r>
              <a:endParaRPr lang="fr-FR" sz="1400" dirty="0"/>
            </a:p>
          </p:txBody>
        </p:sp>
        <p:sp>
          <p:nvSpPr>
            <p:cNvPr id="52" name="Flèche courbée vers le bas 51"/>
            <p:cNvSpPr/>
            <p:nvPr/>
          </p:nvSpPr>
          <p:spPr>
            <a:xfrm rot="11059777">
              <a:off x="7753929" y="3426438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138458" y="3401314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merge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93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Consolas" panose="020B0609020204030204" pitchFamily="49" charset="0"/>
              </a:rPr>
              <a:t>git for </a:t>
            </a:r>
            <a:r>
              <a:rPr lang="fr-CH" dirty="0" smtClean="0"/>
              <a:t>– la boucle d’exécution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Permet d’exécuter une commande dans les divers dépôts d’un bundle</a:t>
            </a:r>
          </a:p>
          <a:p>
            <a:r>
              <a:rPr lang="fr-CH" dirty="0" smtClean="0"/>
              <a:t>Diverses options permettent de contrôler quels dépôts sont visités</a:t>
            </a:r>
          </a:p>
        </p:txBody>
      </p:sp>
    </p:spTree>
    <p:extLst>
      <p:ext uri="{BB962C8B-B14F-4D97-AF65-F5344CB8AC3E}">
        <p14:creationId xmlns:p14="http://schemas.microsoft.com/office/powerpoint/2010/main" val="161978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sync</a:t>
            </a:r>
            <a:r>
              <a:rPr lang="fr-CH" dirty="0" smtClean="0"/>
              <a:t> – faciliter la 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86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271752"/>
          </a:xfrm>
        </p:spPr>
        <p:txBody>
          <a:bodyPr>
            <a:normAutofit fontScale="92500"/>
          </a:bodyPr>
          <a:lstStyle/>
          <a:p>
            <a:r>
              <a:rPr lang="fr-CH" dirty="0" smtClean="0"/>
              <a:t>Le bundle permet de différentier les produits (</a:t>
            </a:r>
            <a:r>
              <a:rPr lang="fr-CH" dirty="0" err="1" smtClean="0"/>
              <a:t>SKUs</a:t>
            </a:r>
            <a:r>
              <a:rPr lang="fr-CH" dirty="0" smtClean="0"/>
              <a:t>) avec des branches git</a:t>
            </a:r>
          </a:p>
          <a:p>
            <a:r>
              <a:rPr lang="fr-CH" dirty="0" smtClean="0"/>
              <a:t>Les branches de développement suivent des conventions de nommage</a:t>
            </a:r>
          </a:p>
          <a:p>
            <a:r>
              <a:rPr lang="fr-CH" dirty="0" smtClean="0"/>
              <a:t>Les branches de production sont identifiées par la version mineure du produit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z</a:t>
            </a:r>
            <a:r>
              <a:rPr lang="fr-CH" dirty="0" smtClean="0"/>
              <a:t>ou flow – branches et conventions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25964"/>
              </p:ext>
            </p:extLst>
          </p:nvPr>
        </p:nvGraphicFramePr>
        <p:xfrm>
          <a:off x="2589212" y="377817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prod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err="1" smtClean="0"/>
                        <a:t>cresus-dev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smtClean="0"/>
                        <a:t>sku/sal/</a:t>
                      </a:r>
                      <a:r>
                        <a:rPr lang="fr-CH" b="1" dirty="0" err="1" smtClean="0"/>
                        <a:t>dev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smtClean="0"/>
                        <a:t>sku/sal/13.1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sal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sku/sal/</a:t>
                      </a:r>
                      <a:r>
                        <a:rPr lang="fr-CH" dirty="0" err="1" smtClean="0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13.1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libcsrf-ws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sku/</a:t>
                      </a:r>
                      <a:r>
                        <a:rPr lang="fr-CH" dirty="0" err="1" smtClean="0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7.1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swissdec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5.4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5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select – se positionner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3821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374</Words>
  <Application>Microsoft Office PowerPoint</Application>
  <PresentationFormat>Grand écran</PresentationFormat>
  <Paragraphs>66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 3</vt:lpstr>
      <vt:lpstr>Brin</vt:lpstr>
      <vt:lpstr>Commandes git pour zou flow</vt:lpstr>
      <vt:lpstr>Contexte</vt:lpstr>
      <vt:lpstr>git – petite nomenclature</vt:lpstr>
      <vt:lpstr>git - gestion et partage du code source</vt:lpstr>
      <vt:lpstr>git for – la boucle d’exécution </vt:lpstr>
      <vt:lpstr>git sync – faciliter la synchronisation</vt:lpstr>
      <vt:lpstr>zou flow – branches et conventions</vt:lpstr>
      <vt:lpstr>git select – se positionner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Commandes git pour zou flow</dc:title>
  <dc:creator>Roger Vuistiner</dc:creator>
  <cp:lastModifiedBy>Roger Vuistiner</cp:lastModifiedBy>
  <cp:revision>33</cp:revision>
  <dcterms:created xsi:type="dcterms:W3CDTF">2018-12-02T16:26:32Z</dcterms:created>
  <dcterms:modified xsi:type="dcterms:W3CDTF">2018-12-02T21:54:20Z</dcterms:modified>
</cp:coreProperties>
</file>