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14"/>
  </p:notesMasterIdLst>
  <p:sldIdLst>
    <p:sldId id="256" r:id="rId2"/>
    <p:sldId id="287" r:id="rId3"/>
    <p:sldId id="305" r:id="rId4"/>
    <p:sldId id="306" r:id="rId5"/>
    <p:sldId id="308" r:id="rId6"/>
    <p:sldId id="315" r:id="rId7"/>
    <p:sldId id="309" r:id="rId8"/>
    <p:sldId id="311" r:id="rId9"/>
    <p:sldId id="313" r:id="rId10"/>
    <p:sldId id="310" r:id="rId11"/>
    <p:sldId id="307" r:id="rId12"/>
    <p:sldId id="314" r:id="rId13"/>
  </p:sldIdLst>
  <p:sldSz cx="12192000" cy="6858000"/>
  <p:notesSz cx="6858000" cy="9144000"/>
  <p:custShowLst>
    <p:custShow name="Meeting 5.12.2018" id="0">
      <p:sldLst>
        <p:sld r:id="rId2"/>
        <p:sld r:id="rId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2379" autoAdjust="0"/>
  </p:normalViewPr>
  <p:slideViewPr>
    <p:cSldViewPr snapToGrid="0">
      <p:cViewPr varScale="1">
        <p:scale>
          <a:sx n="99" d="100"/>
          <a:sy n="99" d="100"/>
        </p:scale>
        <p:origin x="9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4A2B-A2CA-4205-A6E5-D2F67E19B5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FE22-D76B-4BF8-9362-6F70E03B5C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avions parler de la chaîne de production, de sa composition et des produits en bout de chaîne	, les </a:t>
            </a:r>
            <a:r>
              <a:rPr lang="fr-FR" dirty="0" err="1"/>
              <a:t>SKUs</a:t>
            </a:r>
            <a:endParaRPr lang="fr-FR" dirty="0"/>
          </a:p>
          <a:p>
            <a:r>
              <a:rPr lang="fr-FR" dirty="0"/>
              <a:t>Nous avions aussi parler de la manière dont on gère le code source et du déroulement des phases de développement dans un environnement </a:t>
            </a:r>
            <a:r>
              <a:rPr lang="fr-FR" dirty="0" err="1"/>
              <a:t>multi-utilisateursles</a:t>
            </a:r>
            <a:r>
              <a:rPr lang="fr-FR" dirty="0"/>
              <a:t> flux de développement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1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 la clé du succès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40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vous faites pas trop d’illusions, ce n’est pas de la clé du bonheur ou du prestige dont il est question… quoique.</a:t>
            </a:r>
          </a:p>
          <a:p>
            <a:r>
              <a:rPr lang="fr-FR" dirty="0"/>
              <a:t>Il a bien fallu cadrer un peu la définition du succès dans le contexte de cette présentation.</a:t>
            </a:r>
          </a:p>
          <a:p>
            <a:r>
              <a:rPr lang="fr-FR" dirty="0"/>
              <a:t>Disons que le but final est d’accélérer la chaîne de production tout en améliorant l’expérience développeur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8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34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Au départ, chaque projet a ses propres paramètres de configuration.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Comme ici par exemple, la version des outils C++ et la version minimale nécessaire de Windows.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Le bundle </a:t>
            </a:r>
            <a:r>
              <a:rPr lang="fr-CH" dirty="0" err="1"/>
              <a:t>cresus</a:t>
            </a:r>
            <a:r>
              <a:rPr lang="fr-CH" dirty="0"/>
              <a:t> comporte environ 120 projets C++.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Si on veut utiliser la dernière version des outils C++, il faut modifier une centaine de projets.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5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 solution: personnalisation, héritage et surcharge.</a:t>
            </a:r>
          </a:p>
          <a:p>
            <a:r>
              <a:rPr lang="fr-CH" dirty="0"/>
              <a:t>Les projets C++ ont été nettoyés une fois pour toute.</a:t>
            </a:r>
          </a:p>
          <a:p>
            <a:r>
              <a:rPr lang="fr-CH" dirty="0"/>
              <a:t>On y a inséré des </a:t>
            </a:r>
            <a:r>
              <a:rPr lang="fr-CH" dirty="0" err="1"/>
              <a:t>hooks</a:t>
            </a:r>
            <a:r>
              <a:rPr lang="fr-CH" dirty="0"/>
              <a:t> zou qui implémentent des propriétés polymorphiques.</a:t>
            </a:r>
          </a:p>
          <a:p>
            <a:r>
              <a:rPr lang="fr-CH" dirty="0"/>
              <a:t>Les valeurs par défaut sont stockées dans zou.</a:t>
            </a:r>
          </a:p>
          <a:p>
            <a:r>
              <a:rPr lang="fr-CH" dirty="0"/>
              <a:t>On peut surcharger ces propriétés:</a:t>
            </a:r>
          </a:p>
          <a:p>
            <a:pPr marL="171450" indent="-171450">
              <a:buFontTx/>
              <a:buChar char="-"/>
            </a:pPr>
            <a:r>
              <a:rPr lang="fr-CH" dirty="0"/>
              <a:t>soit au niveau du bundle – s’applique à tous les modules</a:t>
            </a:r>
          </a:p>
          <a:p>
            <a:pPr marL="171450" indent="-171450">
              <a:buFontTx/>
              <a:buChar char="-"/>
            </a:pPr>
            <a:r>
              <a:rPr lang="fr-CH" dirty="0"/>
              <a:t>soit au niveau du module – s’applique à tous les projets du module</a:t>
            </a:r>
          </a:p>
          <a:p>
            <a:pPr marL="0" indent="0">
              <a:buFontTx/>
              <a:buNone/>
            </a:pPr>
            <a:r>
              <a:rPr lang="fr-CH" dirty="0"/>
              <a:t>On peut aussi surcharger une solution si elle est dans un sous-dossier du module.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6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7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47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PSK4zZtzL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i="1" dirty="0">
                <a:solidFill>
                  <a:schemeClr val="accent6"/>
                </a:solidFill>
              </a:rPr>
              <a:t>zou</a:t>
            </a:r>
            <a:r>
              <a:rPr lang="fr-FR" sz="4400" dirty="0"/>
              <a:t> ou la recette du succès</a:t>
            </a:r>
            <a:endParaRPr lang="fr-FR" sz="4400" i="1" cap="none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Tout le monde savait que c'était impossible à faire. Puis un jour quelqu'un est arrivé qui ne le savait pas, et il l'a fait » - </a:t>
            </a:r>
            <a:r>
              <a:rPr lang="en-US" dirty="0"/>
              <a:t>Winston Churchill</a:t>
            </a:r>
            <a:endParaRPr lang="fr-FR" cap="none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9673734" y="6488668"/>
            <a:ext cx="25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Epsitec-RV 5.3.2019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1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1C79F-241F-4CCB-A458-7F7FD01B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r>
              <a:rPr lang="fr-CH" dirty="0"/>
              <a:t> time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F181C-6C48-4CE8-8F45-636B2DAA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r>
              <a:rPr lang="fr-CH" dirty="0"/>
              <a:t>Solution C++: salaires</a:t>
            </a:r>
          </a:p>
          <a:p>
            <a:pPr lvl="1"/>
            <a:r>
              <a:rPr lang="fr-CH" dirty="0"/>
              <a:t>Visualiser les propriétés des différents projets</a:t>
            </a:r>
          </a:p>
          <a:p>
            <a:pPr lvl="1"/>
            <a:r>
              <a:rPr lang="fr-CH" dirty="0"/>
              <a:t>Modifier la version des outils globalement</a:t>
            </a:r>
          </a:p>
          <a:p>
            <a:pPr lvl="1"/>
            <a:r>
              <a:rPr lang="fr-CH" dirty="0"/>
              <a:t>Modifier la version minimale de Windows pour </a:t>
            </a:r>
            <a:r>
              <a:rPr lang="fr-CH" i="1" dirty="0" err="1"/>
              <a:t>libsalaires</a:t>
            </a:r>
            <a:r>
              <a:rPr lang="fr-CH" dirty="0"/>
              <a:t> seulement.</a:t>
            </a:r>
            <a:endParaRPr lang="en-US" dirty="0"/>
          </a:p>
          <a:p>
            <a:r>
              <a:rPr lang="fr-CH" dirty="0"/>
              <a:t>S</a:t>
            </a:r>
            <a:r>
              <a:rPr lang="en-US" dirty="0" err="1"/>
              <a:t>olution</a:t>
            </a:r>
            <a:r>
              <a:rPr lang="en-US" dirty="0"/>
              <a:t> .NET Core: </a:t>
            </a:r>
            <a:r>
              <a:rPr lang="en-US" dirty="0" err="1"/>
              <a:t>cresus</a:t>
            </a:r>
            <a:r>
              <a:rPr lang="en-US" dirty="0"/>
              <a:t>/cresus.netcore.sln</a:t>
            </a:r>
          </a:p>
          <a:p>
            <a:pPr lvl="1"/>
            <a:r>
              <a:rPr lang="fr-CH" dirty="0"/>
              <a:t>V</a:t>
            </a:r>
            <a:r>
              <a:rPr lang="en-US" dirty="0" err="1"/>
              <a:t>isualiser</a:t>
            </a:r>
            <a:r>
              <a:rPr lang="en-US" dirty="0"/>
              <a:t> les </a:t>
            </a:r>
            <a:r>
              <a:rPr lang="en-US" dirty="0" err="1"/>
              <a:t>propriétés</a:t>
            </a:r>
            <a:r>
              <a:rPr lang="en-US" dirty="0"/>
              <a:t>, </a:t>
            </a:r>
            <a:r>
              <a:rPr lang="en-US" dirty="0" err="1"/>
              <a:t>volet</a:t>
            </a:r>
            <a:r>
              <a:rPr lang="en-US" dirty="0"/>
              <a:t> Package</a:t>
            </a:r>
          </a:p>
          <a:p>
            <a:pPr lvl="1"/>
            <a:r>
              <a:rPr lang="fr-CH" dirty="0"/>
              <a:t>M</a:t>
            </a:r>
            <a:r>
              <a:rPr lang="en-US" dirty="0" err="1"/>
              <a:t>odifier</a:t>
            </a:r>
            <a:r>
              <a:rPr lang="en-US" dirty="0"/>
              <a:t> </a:t>
            </a:r>
            <a:r>
              <a:rPr lang="en-US" dirty="0" err="1"/>
              <a:t>FirstCopyrightYear</a:t>
            </a:r>
            <a:r>
              <a:rPr lang="en-US" dirty="0"/>
              <a:t> dans Bcx</a:t>
            </a:r>
          </a:p>
          <a:p>
            <a:pPr lvl="1"/>
            <a:r>
              <a:rPr lang="fr-CH" dirty="0"/>
              <a:t>git c</a:t>
            </a:r>
            <a:r>
              <a:rPr lang="en-US" dirty="0" err="1"/>
              <a:t>ommit</a:t>
            </a:r>
            <a:r>
              <a:rPr lang="en-US" dirty="0"/>
              <a:t>, git </a:t>
            </a:r>
            <a:r>
              <a:rPr lang="en-US" dirty="0" err="1"/>
              <a:t>vstatus</a:t>
            </a:r>
            <a:r>
              <a:rPr lang="en-US" dirty="0"/>
              <a:t>, git publish</a:t>
            </a:r>
          </a:p>
          <a:p>
            <a:pPr lvl="1"/>
            <a:r>
              <a:rPr lang="fr-CH" dirty="0"/>
              <a:t>Vérifier la version dans le volet package.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950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FB492-5BC4-4209-A41A-24EF74D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chaîne rapide…</a:t>
            </a:r>
            <a:endParaRPr lang="en-US" dirty="0"/>
          </a:p>
        </p:txBody>
      </p:sp>
      <p:pic>
        <p:nvPicPr>
          <p:cNvPr id="4" name="Média en ligne 3" title="Chaplin Modern Times-Factory Scene (late afternoon)">
            <a:hlinkClick r:id="" action="ppaction://media"/>
            <a:extLst>
              <a:ext uri="{FF2B5EF4-FFF2-40B4-BE49-F238E27FC236}">
                <a16:creationId xmlns:a16="http://schemas.microsoft.com/office/drawing/2014/main" id="{C8CA9BF5-64F7-45FB-BDA9-00981FCFA49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07931" y="1905000"/>
            <a:ext cx="6361890" cy="4716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02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38EAA-C3F8-43C2-BC88-5E0C80B47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4800" dirty="0"/>
              <a:t>On rigolait pas à l’époque…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C83789-48D4-403C-A4DF-7BE3D70D8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Précédemment dans </a:t>
            </a:r>
            <a:r>
              <a:rPr lang="fr-FR" i="1" dirty="0">
                <a:solidFill>
                  <a:schemeClr val="accent6"/>
                </a:solidFill>
              </a:rPr>
              <a:t>zou</a:t>
            </a:r>
            <a:r>
              <a:rPr lang="fr-CH" noProof="0" dirty="0"/>
              <a:t>…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r>
              <a:rPr lang="fr-FR" noProof="0" dirty="0"/>
              <a:t>La </a:t>
            </a:r>
            <a:r>
              <a:rPr lang="fr-FR" noProof="0" dirty="0" err="1"/>
              <a:t>cha</a:t>
            </a:r>
            <a:r>
              <a:rPr lang="fr-CH" dirty="0" err="1"/>
              <a:t>îne</a:t>
            </a:r>
            <a:r>
              <a:rPr lang="fr-FR" noProof="0" dirty="0"/>
              <a:t> de production.</a:t>
            </a:r>
          </a:p>
          <a:p>
            <a:pPr lvl="1"/>
            <a:r>
              <a:rPr lang="fr-FR" dirty="0"/>
              <a:t>source -&gt; outils -&gt; produits (</a:t>
            </a:r>
            <a:r>
              <a:rPr lang="fr-FR" dirty="0" err="1"/>
              <a:t>SKUs</a:t>
            </a:r>
            <a:r>
              <a:rPr lang="fr-FR" dirty="0"/>
              <a:t>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Gestion du code source</a:t>
            </a:r>
          </a:p>
          <a:p>
            <a:pPr lvl="1"/>
            <a:r>
              <a:rPr lang="fr-FR" dirty="0"/>
              <a:t>phases de développement</a:t>
            </a:r>
          </a:p>
          <a:p>
            <a:pPr lvl="1"/>
            <a:r>
              <a:rPr lang="fr-FR" dirty="0"/>
              <a:t>flux de développement (zou-flow)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E07AC28-BDAB-4EC0-A043-412400ADF5D0}"/>
              </a:ext>
            </a:extLst>
          </p:cNvPr>
          <p:cNvGrpSpPr/>
          <p:nvPr/>
        </p:nvGrpSpPr>
        <p:grpSpPr>
          <a:xfrm>
            <a:off x="8262303" y="1905000"/>
            <a:ext cx="1497946" cy="1132204"/>
            <a:chOff x="4962295" y="4158916"/>
            <a:chExt cx="2712732" cy="205038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830AD65-0B08-4EC4-A10E-69BEC47BF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057" y="4158916"/>
              <a:ext cx="927208" cy="9272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00" dirty="0"/>
                <a:t>c</a:t>
              </a:r>
              <a:r>
                <a:rPr lang="en-US" sz="800" dirty="0"/>
                <a:t>re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9A68C3C-9AAC-4889-9590-A9175575C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7819" y="4793420"/>
              <a:ext cx="927208" cy="9272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05B936E-CA29-461F-AE67-3315B733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057" y="5282093"/>
              <a:ext cx="927208" cy="9272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44785DA-0983-470E-B102-4FC7408CB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2295" y="4851120"/>
              <a:ext cx="927208" cy="9272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00" dirty="0"/>
                <a:t>C</a:t>
              </a:r>
              <a:endParaRPr lang="en-US" sz="800" dirty="0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A4DF46F-D26C-46A4-B698-FD934E013347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5753717" y="4876189"/>
              <a:ext cx="135786" cy="11071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30909FA-0532-4420-B8FA-79026D4046A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646479" y="4776971"/>
              <a:ext cx="237126" cy="15223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E068A682-5762-48FD-8C7F-03ABB9B06AD9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6318661" y="5086124"/>
              <a:ext cx="0" cy="1959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742F4A4-09B5-49C9-B0C3-FA99420F4EB1}"/>
              </a:ext>
            </a:extLst>
          </p:cNvPr>
          <p:cNvGrpSpPr/>
          <p:nvPr/>
        </p:nvGrpSpPr>
        <p:grpSpPr>
          <a:xfrm>
            <a:off x="7516609" y="3954360"/>
            <a:ext cx="3036448" cy="1239613"/>
            <a:chOff x="2622880" y="2894331"/>
            <a:chExt cx="7429501" cy="3033051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171AC933-0228-4F2E-9951-AEAC38A313E4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3629924" y="4133323"/>
              <a:ext cx="6422457" cy="277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961F8C4-0FFE-426F-9EAD-83C37692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2676" y="404465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2EA1021-1384-4BA6-8D58-9954DDCF2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6915" y="4044658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AFBBBC0C-21B5-46BF-9CC2-BC653C8963F3}"/>
                </a:ext>
              </a:extLst>
            </p:cNvPr>
            <p:cNvSpPr/>
            <p:nvPr/>
          </p:nvSpPr>
          <p:spPr>
            <a:xfrm>
              <a:off x="2622881" y="4044658"/>
              <a:ext cx="1007043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534AA1-8AFC-4ADD-9184-72BC3EAABBB4}"/>
                </a:ext>
              </a:extLst>
            </p:cNvPr>
            <p:cNvCxnSpPr>
              <a:cxnSpLocks/>
              <a:stCxn id="27" idx="6"/>
              <a:endCxn id="41" idx="2"/>
            </p:cNvCxnSpPr>
            <p:nvPr/>
          </p:nvCxnSpPr>
          <p:spPr>
            <a:xfrm flipV="1">
              <a:off x="4906706" y="4133323"/>
              <a:ext cx="449080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3420363-96B8-482E-8C1C-7E274A515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2743" y="404465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CAE14A8-C1E2-4769-8861-101AD90A6175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>
              <a:off x="6230945" y="4136098"/>
              <a:ext cx="341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A6C60634-8212-4163-99C5-AA6232DEDD87}"/>
                </a:ext>
              </a:extLst>
            </p:cNvPr>
            <p:cNvSpPr/>
            <p:nvPr/>
          </p:nvSpPr>
          <p:spPr>
            <a:xfrm>
              <a:off x="2622880" y="4908617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5641990-3E10-4A76-9E5A-F6B6DA4FFA14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3629923" y="4984256"/>
              <a:ext cx="6422458" cy="158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948DD2B7-CE8D-4933-A360-0466D604C855}"/>
                </a:ext>
              </a:extLst>
            </p:cNvPr>
            <p:cNvSpPr/>
            <p:nvPr/>
          </p:nvSpPr>
          <p:spPr>
            <a:xfrm>
              <a:off x="2622880" y="5240859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73FEB98-8E85-4BEB-AA08-72A710D31F0D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3629923" y="5330870"/>
              <a:ext cx="6422458" cy="14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487E064-D3AA-4816-88FE-91F234053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0932" y="4902957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B3507FA-4678-4EBE-AB72-D45B407EEACF}"/>
                </a:ext>
              </a:extLst>
            </p:cNvPr>
            <p:cNvCxnSpPr>
              <a:cxnSpLocks/>
              <a:stCxn id="66" idx="5"/>
              <a:endCxn id="37" idx="1"/>
            </p:cNvCxnSpPr>
            <p:nvPr/>
          </p:nvCxnSpPr>
          <p:spPr>
            <a:xfrm>
              <a:off x="4536850" y="4690276"/>
              <a:ext cx="211033" cy="23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0704E12-322E-4D31-B4C2-F9B5F9A61E53}"/>
                </a:ext>
              </a:extLst>
            </p:cNvPr>
            <p:cNvSpPr/>
            <p:nvPr/>
          </p:nvSpPr>
          <p:spPr>
            <a:xfrm>
              <a:off x="4552130" y="5652546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C16803D9-5EEC-429A-9872-7826F413F89E}"/>
                </a:ext>
              </a:extLst>
            </p:cNvPr>
            <p:cNvCxnSpPr>
              <a:cxnSpLocks/>
              <a:stCxn id="39" idx="0"/>
              <a:endCxn id="37" idx="4"/>
            </p:cNvCxnSpPr>
            <p:nvPr/>
          </p:nvCxnSpPr>
          <p:spPr>
            <a:xfrm flipH="1" flipV="1">
              <a:off x="4812947" y="5085837"/>
              <a:ext cx="548" cy="56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3E0C8D1-FB01-4F09-8835-EF95F8841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5786" y="4041883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3ACFCC81-2BC4-43C9-80C8-78814B225B6F}"/>
                </a:ext>
              </a:extLst>
            </p:cNvPr>
            <p:cNvCxnSpPr>
              <a:cxnSpLocks/>
              <a:stCxn id="41" idx="6"/>
              <a:endCxn id="28" idx="2"/>
            </p:cNvCxnSpPr>
            <p:nvPr/>
          </p:nvCxnSpPr>
          <p:spPr>
            <a:xfrm>
              <a:off x="5539816" y="4133323"/>
              <a:ext cx="507099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D95BBBD-18D1-43D7-83FC-43B23A8DE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6306" y="4913383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666A2619-29C6-4FE4-8A32-C07620318D03}"/>
                </a:ext>
              </a:extLst>
            </p:cNvPr>
            <p:cNvSpPr/>
            <p:nvPr/>
          </p:nvSpPr>
          <p:spPr>
            <a:xfrm>
              <a:off x="5857504" y="5675004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EFC32675-AAB8-401C-9B03-46BE745C827F}"/>
                </a:ext>
              </a:extLst>
            </p:cNvPr>
            <p:cNvCxnSpPr>
              <a:cxnSpLocks/>
              <a:stCxn id="44" idx="0"/>
              <a:endCxn id="43" idx="4"/>
            </p:cNvCxnSpPr>
            <p:nvPr/>
          </p:nvCxnSpPr>
          <p:spPr>
            <a:xfrm flipH="1" flipV="1">
              <a:off x="6118321" y="5096263"/>
              <a:ext cx="548" cy="57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DD3E43CB-A1C7-431A-B36C-849D84EC7612}"/>
                </a:ext>
              </a:extLst>
            </p:cNvPr>
            <p:cNvCxnSpPr>
              <a:cxnSpLocks/>
              <a:stCxn id="67" idx="5"/>
              <a:endCxn id="43" idx="1"/>
            </p:cNvCxnSpPr>
            <p:nvPr/>
          </p:nvCxnSpPr>
          <p:spPr>
            <a:xfrm>
              <a:off x="5867103" y="4690276"/>
              <a:ext cx="186154" cy="249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13B44E0E-AA82-4F96-8522-4D6C789D8476}"/>
                </a:ext>
              </a:extLst>
            </p:cNvPr>
            <p:cNvCxnSpPr>
              <a:cxnSpLocks/>
              <a:stCxn id="37" idx="6"/>
              <a:endCxn id="61" idx="2"/>
            </p:cNvCxnSpPr>
            <p:nvPr/>
          </p:nvCxnSpPr>
          <p:spPr>
            <a:xfrm>
              <a:off x="4904962" y="4994397"/>
              <a:ext cx="461013" cy="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2B7B5CA-9336-4942-8E5B-79752CBEB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3025" y="5239430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D5E9B25D-485B-4427-BFAF-92E1C5F06EA9}"/>
                </a:ext>
              </a:extLst>
            </p:cNvPr>
            <p:cNvSpPr/>
            <p:nvPr/>
          </p:nvSpPr>
          <p:spPr>
            <a:xfrm>
              <a:off x="6894223" y="5652135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8416C883-987C-42E2-9BEB-C5B34B3CEC55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7155040" y="5422310"/>
              <a:ext cx="548" cy="229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BB605F9D-0485-4683-8002-53A301F7AD96}"/>
                </a:ext>
              </a:extLst>
            </p:cNvPr>
            <p:cNvCxnSpPr>
              <a:cxnSpLocks/>
              <a:stCxn id="70" idx="5"/>
              <a:endCxn id="48" idx="1"/>
            </p:cNvCxnSpPr>
            <p:nvPr/>
          </p:nvCxnSpPr>
          <p:spPr>
            <a:xfrm>
              <a:off x="6621534" y="4690276"/>
              <a:ext cx="468442" cy="575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977A99A8-7314-49A7-89C9-8C383BC1D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0193" y="5239430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7AFF879-BD33-45C2-945E-495FD1AA346D}"/>
                </a:ext>
              </a:extLst>
            </p:cNvPr>
            <p:cNvSpPr/>
            <p:nvPr/>
          </p:nvSpPr>
          <p:spPr>
            <a:xfrm>
              <a:off x="8141391" y="5652135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E76B1B10-D62E-43C6-880F-D186621A5C39}"/>
                </a:ext>
              </a:extLst>
            </p:cNvPr>
            <p:cNvCxnSpPr>
              <a:cxnSpLocks/>
              <a:stCxn id="53" idx="0"/>
              <a:endCxn id="52" idx="4"/>
            </p:cNvCxnSpPr>
            <p:nvPr/>
          </p:nvCxnSpPr>
          <p:spPr>
            <a:xfrm flipH="1" flipV="1">
              <a:off x="8402208" y="5422310"/>
              <a:ext cx="548" cy="229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BF229406-8B20-422A-B737-E34E21994E1C}"/>
                </a:ext>
              </a:extLst>
            </p:cNvPr>
            <p:cNvCxnSpPr>
              <a:cxnSpLocks/>
              <a:stCxn id="48" idx="6"/>
              <a:endCxn id="52" idx="2"/>
            </p:cNvCxnSpPr>
            <p:nvPr/>
          </p:nvCxnSpPr>
          <p:spPr>
            <a:xfrm>
              <a:off x="7247055" y="5330870"/>
              <a:ext cx="10631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0A5A437-BFBB-4C6D-9C01-0A7A565E4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9674" y="4046660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A7365137-1D36-4CEB-84A1-402F7A4D0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7146" y="404388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71BA9030-F8A0-49C6-BC76-C7D532F46332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7581176" y="4135325"/>
              <a:ext cx="278498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E0F9E92-FF0C-4AA9-AE32-C240FC9A5429}"/>
                </a:ext>
              </a:extLst>
            </p:cNvPr>
            <p:cNvCxnSpPr>
              <a:cxnSpLocks/>
              <a:stCxn id="31" idx="6"/>
              <a:endCxn id="57" idx="2"/>
            </p:cNvCxnSpPr>
            <p:nvPr/>
          </p:nvCxnSpPr>
          <p:spPr>
            <a:xfrm flipV="1">
              <a:off x="6756773" y="4135325"/>
              <a:ext cx="640373" cy="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4382BC1-F430-484C-8FCD-9DE7991B15D4}"/>
                </a:ext>
              </a:extLst>
            </p:cNvPr>
            <p:cNvCxnSpPr>
              <a:cxnSpLocks/>
              <a:stCxn id="74" idx="5"/>
              <a:endCxn id="52" idx="1"/>
            </p:cNvCxnSpPr>
            <p:nvPr/>
          </p:nvCxnSpPr>
          <p:spPr>
            <a:xfrm>
              <a:off x="7908465" y="4692278"/>
              <a:ext cx="428679" cy="57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0B0324C-E96E-4671-AA58-F9F9FD0B0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5975" y="4912213"/>
              <a:ext cx="184030" cy="1828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7EDE1B12-692B-4E74-9CE7-9F3FB1F2D869}"/>
                </a:ext>
              </a:extLst>
            </p:cNvPr>
            <p:cNvCxnSpPr>
              <a:cxnSpLocks/>
              <a:stCxn id="61" idx="6"/>
              <a:endCxn id="43" idx="2"/>
            </p:cNvCxnSpPr>
            <p:nvPr/>
          </p:nvCxnSpPr>
          <p:spPr>
            <a:xfrm>
              <a:off x="5550005" y="5003653"/>
              <a:ext cx="476301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5A3C5C6-8924-499C-8FA8-B9E5FB13F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0746" y="404595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234D9ABE-9CC7-4596-9749-9E396CDE5AEE}"/>
                </a:ext>
              </a:extLst>
            </p:cNvPr>
            <p:cNvCxnSpPr>
              <a:cxnSpLocks/>
              <a:stCxn id="63" idx="6"/>
              <a:endCxn id="27" idx="2"/>
            </p:cNvCxnSpPr>
            <p:nvPr/>
          </p:nvCxnSpPr>
          <p:spPr>
            <a:xfrm flipV="1">
              <a:off x="4434776" y="4136098"/>
              <a:ext cx="287900" cy="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C8DBD368-0808-472D-B6AC-BA180AF6687F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3629924" y="4622843"/>
              <a:ext cx="6422457" cy="277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5BAC8CDA-5F14-4BE0-A2B2-FDD9160B5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9771" y="453417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3244FA1-42CF-410B-B958-5E099666F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0024" y="4534178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56FF1E79-43F1-4A99-9630-807B0F296B48}"/>
                </a:ext>
              </a:extLst>
            </p:cNvPr>
            <p:cNvSpPr/>
            <p:nvPr/>
          </p:nvSpPr>
          <p:spPr>
            <a:xfrm>
              <a:off x="2622881" y="4534178"/>
              <a:ext cx="1007043" cy="1828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ED33129D-7496-49CE-B375-0B8018C08255}"/>
                </a:ext>
              </a:extLst>
            </p:cNvPr>
            <p:cNvCxnSpPr>
              <a:cxnSpLocks/>
              <a:stCxn id="66" idx="6"/>
              <a:endCxn id="72" idx="2"/>
            </p:cNvCxnSpPr>
            <p:nvPr/>
          </p:nvCxnSpPr>
          <p:spPr>
            <a:xfrm flipV="1">
              <a:off x="4563801" y="4622843"/>
              <a:ext cx="467126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9465447-4D32-4104-97D1-07F349FD1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455" y="4534178"/>
              <a:ext cx="184030" cy="18288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8C9F8BCF-05D8-46CB-A6CC-587895DCAC39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>
              <a:off x="5894054" y="4625618"/>
              <a:ext cx="570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3D03D9BC-4AB8-40AD-B763-0C4227C7D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0927" y="4531403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8FE6A7E0-2BA7-4825-B73A-4F4665DB3345}"/>
                </a:ext>
              </a:extLst>
            </p:cNvPr>
            <p:cNvCxnSpPr>
              <a:cxnSpLocks/>
              <a:stCxn id="72" idx="6"/>
              <a:endCxn id="67" idx="2"/>
            </p:cNvCxnSpPr>
            <p:nvPr/>
          </p:nvCxnSpPr>
          <p:spPr>
            <a:xfrm>
              <a:off x="5214957" y="4622843"/>
              <a:ext cx="495067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7BA3229-5BC6-4EA6-9CF0-304D32358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1386" y="4536180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1E04B088-95A6-4CCD-8694-ED0A7EE4C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0019" y="453340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04A79D3-259D-4BAD-B6B7-742A31B86510}"/>
                </a:ext>
              </a:extLst>
            </p:cNvPr>
            <p:cNvCxnSpPr>
              <a:cxnSpLocks/>
              <a:stCxn id="75" idx="6"/>
              <a:endCxn id="74" idx="2"/>
            </p:cNvCxnSpPr>
            <p:nvPr/>
          </p:nvCxnSpPr>
          <p:spPr>
            <a:xfrm>
              <a:off x="7154049" y="4624845"/>
              <a:ext cx="597337" cy="2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6BF5137B-42F6-4CCD-824B-700DED928E76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 flipV="1">
              <a:off x="6648485" y="4624845"/>
              <a:ext cx="321534" cy="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AC7CD3C-7125-43D6-A2E9-0ED97B9D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5967" y="4535475"/>
              <a:ext cx="18403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ED35C8B1-5E5B-4C65-8C51-2A07D1D90E70}"/>
                </a:ext>
              </a:extLst>
            </p:cNvPr>
            <p:cNvCxnSpPr>
              <a:cxnSpLocks/>
              <a:stCxn id="78" idx="6"/>
              <a:endCxn id="66" idx="2"/>
            </p:cNvCxnSpPr>
            <p:nvPr/>
          </p:nvCxnSpPr>
          <p:spPr>
            <a:xfrm flipV="1">
              <a:off x="4139997" y="4625618"/>
              <a:ext cx="239774" cy="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26BF18F2-F26A-42C5-8241-5B59F107ACCD}"/>
                </a:ext>
              </a:extLst>
            </p:cNvPr>
            <p:cNvCxnSpPr>
              <a:cxnSpLocks/>
              <a:stCxn id="78" idx="7"/>
              <a:endCxn id="63" idx="3"/>
            </p:cNvCxnSpPr>
            <p:nvPr/>
          </p:nvCxnSpPr>
          <p:spPr>
            <a:xfrm flipV="1">
              <a:off x="4113046" y="4202053"/>
              <a:ext cx="164651" cy="36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62534D6A-C718-4324-BFD1-895309F5CE76}"/>
                </a:ext>
              </a:extLst>
            </p:cNvPr>
            <p:cNvCxnSpPr>
              <a:cxnSpLocks/>
              <a:stCxn id="27" idx="5"/>
              <a:endCxn id="72" idx="1"/>
            </p:cNvCxnSpPr>
            <p:nvPr/>
          </p:nvCxnSpPr>
          <p:spPr>
            <a:xfrm>
              <a:off x="4879755" y="4200756"/>
              <a:ext cx="178123" cy="357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362EC1FC-7124-4E0D-8807-BEF351B752F5}"/>
                </a:ext>
              </a:extLst>
            </p:cNvPr>
            <p:cNvSpPr/>
            <p:nvPr/>
          </p:nvSpPr>
          <p:spPr>
            <a:xfrm>
              <a:off x="2622880" y="3695544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F8D33D0-78A9-43AB-98D6-D89133AE0503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3629923" y="3771183"/>
              <a:ext cx="6422458" cy="158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1B17C596-E66A-4E0D-950B-6026B3ECD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9849" y="3689884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CCB6A7FB-5DE9-420F-B0B2-5BF91B9B5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5223" y="3700310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0A72450-9EEB-4AC1-85C8-13A6D875F694}"/>
                </a:ext>
              </a:extLst>
            </p:cNvPr>
            <p:cNvCxnSpPr>
              <a:cxnSpLocks/>
              <a:stCxn id="84" idx="6"/>
              <a:endCxn id="87" idx="2"/>
            </p:cNvCxnSpPr>
            <p:nvPr/>
          </p:nvCxnSpPr>
          <p:spPr>
            <a:xfrm>
              <a:off x="5253879" y="3781324"/>
              <a:ext cx="461013" cy="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5ABE219-4C75-4857-B4EA-A033A2EE0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4892" y="3699140"/>
              <a:ext cx="184030" cy="1828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9B725465-1F41-4C0A-8F13-3AA0CE100813}"/>
                </a:ext>
              </a:extLst>
            </p:cNvPr>
            <p:cNvCxnSpPr>
              <a:cxnSpLocks/>
              <a:stCxn id="87" idx="6"/>
              <a:endCxn id="85" idx="2"/>
            </p:cNvCxnSpPr>
            <p:nvPr/>
          </p:nvCxnSpPr>
          <p:spPr>
            <a:xfrm>
              <a:off x="5898922" y="3790580"/>
              <a:ext cx="476301" cy="1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3370BE7E-9C65-434F-A5E5-09FF6C85F5DC}"/>
                </a:ext>
              </a:extLst>
            </p:cNvPr>
            <p:cNvCxnSpPr>
              <a:cxnSpLocks/>
              <a:stCxn id="27" idx="7"/>
              <a:endCxn id="84" idx="3"/>
            </p:cNvCxnSpPr>
            <p:nvPr/>
          </p:nvCxnSpPr>
          <p:spPr>
            <a:xfrm flipV="1">
              <a:off x="4879755" y="3845982"/>
              <a:ext cx="217045" cy="225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BB8CB3E1-D9B5-4E4C-BFC2-2D52BFB26F52}"/>
                </a:ext>
              </a:extLst>
            </p:cNvPr>
            <p:cNvCxnSpPr>
              <a:cxnSpLocks/>
              <a:stCxn id="28" idx="5"/>
              <a:endCxn id="70" idx="1"/>
            </p:cNvCxnSpPr>
            <p:nvPr/>
          </p:nvCxnSpPr>
          <p:spPr>
            <a:xfrm>
              <a:off x="6203994" y="4200756"/>
              <a:ext cx="287412" cy="36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54D609F1-D164-4460-B86B-26566C0D275D}"/>
                </a:ext>
              </a:extLst>
            </p:cNvPr>
            <p:cNvCxnSpPr>
              <a:stCxn id="28" idx="7"/>
              <a:endCxn id="85" idx="3"/>
            </p:cNvCxnSpPr>
            <p:nvPr/>
          </p:nvCxnSpPr>
          <p:spPr>
            <a:xfrm flipV="1">
              <a:off x="6203994" y="3856408"/>
              <a:ext cx="198180" cy="21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2A94A6BD-6BC3-488D-B918-2BF385CFCB21}"/>
                </a:ext>
              </a:extLst>
            </p:cNvPr>
            <p:cNvSpPr/>
            <p:nvPr/>
          </p:nvSpPr>
          <p:spPr>
            <a:xfrm>
              <a:off x="2622880" y="3366888"/>
              <a:ext cx="1007043" cy="1828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CC052239-4863-44E0-8616-FA404C2BE32C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 flipV="1">
              <a:off x="3629923" y="3442527"/>
              <a:ext cx="6422458" cy="158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FC65103D-2904-46A8-B22E-95EDE65C9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0647" y="3363152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8C50F359-FCA4-4EB5-88AF-4BF504D49E3F}"/>
                </a:ext>
              </a:extLst>
            </p:cNvPr>
            <p:cNvCxnSpPr>
              <a:cxnSpLocks/>
              <a:stCxn id="94" idx="6"/>
              <a:endCxn id="96" idx="2"/>
            </p:cNvCxnSpPr>
            <p:nvPr/>
          </p:nvCxnSpPr>
          <p:spPr>
            <a:xfrm flipV="1">
              <a:off x="7414677" y="3449892"/>
              <a:ext cx="1073503" cy="4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F0E0D8F6-0888-46BF-B343-6A7E65D31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8180" y="3358452"/>
              <a:ext cx="184030" cy="1828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06125FDF-73DA-474A-A353-7A7440928313}"/>
                </a:ext>
              </a:extLst>
            </p:cNvPr>
            <p:cNvCxnSpPr>
              <a:stCxn id="31" idx="7"/>
              <a:endCxn id="94" idx="3"/>
            </p:cNvCxnSpPr>
            <p:nvPr/>
          </p:nvCxnSpPr>
          <p:spPr>
            <a:xfrm flipV="1">
              <a:off x="6729822" y="3519250"/>
              <a:ext cx="527776" cy="55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4CD461D3-556B-495C-A958-E9EFD54E0DC5}"/>
                </a:ext>
              </a:extLst>
            </p:cNvPr>
            <p:cNvCxnSpPr>
              <a:cxnSpLocks/>
              <a:stCxn id="56" idx="7"/>
              <a:endCxn id="96" idx="3"/>
            </p:cNvCxnSpPr>
            <p:nvPr/>
          </p:nvCxnSpPr>
          <p:spPr>
            <a:xfrm flipV="1">
              <a:off x="8016753" y="3514550"/>
              <a:ext cx="498378" cy="558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5E68CFF7-6EDE-4CA8-9898-D9B748E4D558}"/>
                </a:ext>
              </a:extLst>
            </p:cNvPr>
            <p:cNvSpPr/>
            <p:nvPr/>
          </p:nvSpPr>
          <p:spPr>
            <a:xfrm>
              <a:off x="4897585" y="2894742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DE0CD4BA-E4B6-4D62-821A-ECBE7509F1F7}"/>
                </a:ext>
              </a:extLst>
            </p:cNvPr>
            <p:cNvSpPr/>
            <p:nvPr/>
          </p:nvSpPr>
          <p:spPr>
            <a:xfrm>
              <a:off x="6196942" y="2917200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BFE4FF5E-4401-4066-9BA7-947B5946221C}"/>
                </a:ext>
              </a:extLst>
            </p:cNvPr>
            <p:cNvSpPr/>
            <p:nvPr/>
          </p:nvSpPr>
          <p:spPr>
            <a:xfrm>
              <a:off x="7059201" y="2894331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455EA131-BEF9-4C6C-8AAA-27ADFE3A02B1}"/>
                </a:ext>
              </a:extLst>
            </p:cNvPr>
            <p:cNvSpPr/>
            <p:nvPr/>
          </p:nvSpPr>
          <p:spPr>
            <a:xfrm>
              <a:off x="8318401" y="2894331"/>
              <a:ext cx="522730" cy="25237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2874B0D9-F73E-4F32-8B21-C0A9FBF77C78}"/>
                </a:ext>
              </a:extLst>
            </p:cNvPr>
            <p:cNvCxnSpPr>
              <a:stCxn id="99" idx="2"/>
              <a:endCxn id="84" idx="0"/>
            </p:cNvCxnSpPr>
            <p:nvPr/>
          </p:nvCxnSpPr>
          <p:spPr>
            <a:xfrm>
              <a:off x="5158950" y="3147120"/>
              <a:ext cx="2914" cy="54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2D50F0BC-1D99-4BC5-B2E9-9CD27853A766}"/>
                </a:ext>
              </a:extLst>
            </p:cNvPr>
            <p:cNvCxnSpPr>
              <a:stCxn id="100" idx="2"/>
              <a:endCxn id="85" idx="0"/>
            </p:cNvCxnSpPr>
            <p:nvPr/>
          </p:nvCxnSpPr>
          <p:spPr>
            <a:xfrm>
              <a:off x="6458307" y="3169578"/>
              <a:ext cx="8931" cy="530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AD5B498-2EE4-4051-A22A-B93F74CE9054}"/>
                </a:ext>
              </a:extLst>
            </p:cNvPr>
            <p:cNvCxnSpPr>
              <a:stCxn id="101" idx="2"/>
              <a:endCxn id="94" idx="0"/>
            </p:cNvCxnSpPr>
            <p:nvPr/>
          </p:nvCxnSpPr>
          <p:spPr>
            <a:xfrm>
              <a:off x="7320566" y="3146709"/>
              <a:ext cx="2096" cy="216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2CFE8DBF-6B60-4E17-90A1-2F78A72EC158}"/>
                </a:ext>
              </a:extLst>
            </p:cNvPr>
            <p:cNvCxnSpPr>
              <a:stCxn id="102" idx="2"/>
              <a:endCxn id="96" idx="0"/>
            </p:cNvCxnSpPr>
            <p:nvPr/>
          </p:nvCxnSpPr>
          <p:spPr>
            <a:xfrm>
              <a:off x="8579766" y="3146709"/>
              <a:ext cx="429" cy="21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01E199EF-F068-443A-BA31-48A5434D83CC}"/>
                </a:ext>
              </a:extLst>
            </p:cNvPr>
            <p:cNvCxnSpPr>
              <a:stCxn id="75" idx="7"/>
              <a:endCxn id="57" idx="3"/>
            </p:cNvCxnSpPr>
            <p:nvPr/>
          </p:nvCxnSpPr>
          <p:spPr>
            <a:xfrm flipV="1">
              <a:off x="7127098" y="4199983"/>
              <a:ext cx="296999" cy="36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4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De quoi va-t-on parler ?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r>
              <a:rPr lang="fr-FR" noProof="0" dirty="0"/>
              <a:t>De la clé du succès.</a:t>
            </a:r>
          </a:p>
          <a:p>
            <a:r>
              <a:rPr lang="fr-FR" dirty="0"/>
              <a:t>Des moyens pour y arriver.</a:t>
            </a:r>
          </a:p>
          <a:p>
            <a:r>
              <a:rPr lang="fr-FR" noProof="0" dirty="0"/>
              <a:t>Quelques exemples.</a:t>
            </a:r>
          </a:p>
          <a:p>
            <a:pPr lvl="1"/>
            <a:r>
              <a:rPr lang="fr-FR" dirty="0"/>
              <a:t>zou-</a:t>
            </a:r>
            <a:r>
              <a:rPr lang="fr-FR" dirty="0" err="1"/>
              <a:t>build</a:t>
            </a:r>
            <a:endParaRPr lang="fr-FR" dirty="0"/>
          </a:p>
          <a:p>
            <a:pPr lvl="1"/>
            <a:r>
              <a:rPr lang="fr-FR" dirty="0"/>
              <a:t>zou-flow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7372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clé du succès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i="1" dirty="0"/>
              <a:t>On connaît le succès dans la mesure où le but qu’on s’est fixé est atteint.</a:t>
            </a:r>
            <a:r>
              <a:rPr lang="fr-FR" dirty="0"/>
              <a:t> » – Jean-Guy Leboeuf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Accélérer la chaîne de production.</a:t>
            </a:r>
          </a:p>
          <a:p>
            <a:r>
              <a:rPr lang="fr-FR" dirty="0"/>
              <a:t>Améliorer l’expérience développeur.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94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0C5CA-0B83-4637-89D1-9B9CBB4F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accélérer la chaîne de production?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FF4A2-0580-40A7-8969-927C974F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En</a:t>
            </a:r>
            <a:r>
              <a:rPr lang="fr-CH" b="1" dirty="0"/>
              <a:t> nivelant </a:t>
            </a:r>
            <a:r>
              <a:rPr lang="fr-CH" dirty="0"/>
              <a:t>les bosses et en supprimant les obstacles (gros nettoyage)</a:t>
            </a:r>
          </a:p>
          <a:p>
            <a:pPr lvl="1"/>
            <a:r>
              <a:rPr lang="fr-CH" dirty="0"/>
              <a:t>Car il est difficile d’accélérer sur une route encombrée</a:t>
            </a:r>
          </a:p>
          <a:p>
            <a:r>
              <a:rPr lang="fr-FR" dirty="0"/>
              <a:t>Pour cela, il faut bien </a:t>
            </a:r>
            <a:r>
              <a:rPr lang="fr-FR" b="1" dirty="0"/>
              <a:t>connaître</a:t>
            </a:r>
            <a:r>
              <a:rPr lang="fr-FR" dirty="0"/>
              <a:t> les outils qui interviennent dans la chaîne</a:t>
            </a:r>
            <a:endParaRPr lang="fr-FR" b="1" dirty="0"/>
          </a:p>
          <a:p>
            <a:r>
              <a:rPr lang="fr-FR" dirty="0"/>
              <a:t>Afin de les </a:t>
            </a:r>
            <a:r>
              <a:rPr lang="fr-FR" b="1" dirty="0"/>
              <a:t>personnaliser</a:t>
            </a:r>
            <a:r>
              <a:rPr lang="fr-FR" dirty="0"/>
              <a:t>…</a:t>
            </a:r>
          </a:p>
          <a:p>
            <a:r>
              <a:rPr lang="fr-CH" dirty="0"/>
              <a:t>Pour </a:t>
            </a:r>
            <a:r>
              <a:rPr lang="fr-CH" b="1" dirty="0"/>
              <a:t>normaliser</a:t>
            </a:r>
            <a:r>
              <a:rPr lang="fr-CH" dirty="0"/>
              <a:t> et </a:t>
            </a:r>
            <a:r>
              <a:rPr lang="fr-CH" b="1" dirty="0"/>
              <a:t>centraliser</a:t>
            </a:r>
            <a:r>
              <a:rPr lang="fr-CH" dirty="0"/>
              <a:t> les paramètres de contrôle de la chaîne</a:t>
            </a:r>
          </a:p>
          <a:p>
            <a:pPr lvl="1"/>
            <a:r>
              <a:rPr lang="fr-CH" dirty="0"/>
              <a:t>Tout en conservant de la </a:t>
            </a:r>
            <a:r>
              <a:rPr lang="fr-CH" b="1" dirty="0"/>
              <a:t>souplesse</a:t>
            </a:r>
            <a:endParaRPr lang="fr-CH" dirty="0"/>
          </a:p>
          <a:p>
            <a:r>
              <a:rPr lang="fr-CH" dirty="0"/>
              <a:t>Pour </a:t>
            </a:r>
            <a:r>
              <a:rPr lang="fr-CH" b="1" dirty="0"/>
              <a:t>contrôler</a:t>
            </a:r>
            <a:r>
              <a:rPr lang="fr-CH" dirty="0"/>
              <a:t> la disposition des dossiers de sortie</a:t>
            </a:r>
          </a:p>
          <a:p>
            <a:pPr lvl="1"/>
            <a:r>
              <a:rPr lang="fr-CH" dirty="0"/>
              <a:t>Synergie développement / déploiement</a:t>
            </a:r>
          </a:p>
          <a:p>
            <a:r>
              <a:rPr lang="fr-CH" dirty="0"/>
              <a:t>Pour </a:t>
            </a:r>
            <a:r>
              <a:rPr lang="fr-CH" b="1" dirty="0"/>
              <a:t>créer</a:t>
            </a:r>
            <a:r>
              <a:rPr lang="fr-CH" dirty="0"/>
              <a:t> des outils d’aide au développement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706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F2DDF-C490-438B-9A9A-DB660A92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Processus de </a:t>
            </a:r>
            <a:r>
              <a:rPr lang="fr-CH" dirty="0" err="1"/>
              <a:t>zouification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CEBFE-F8DF-40D3-B644-905929B3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err="1"/>
              <a:t>zouification</a:t>
            </a:r>
            <a:r>
              <a:rPr lang="fr-CH" dirty="0"/>
              <a:t> C++</a:t>
            </a:r>
          </a:p>
          <a:p>
            <a:pPr lvl="1"/>
            <a:r>
              <a:rPr lang="fr-CH" dirty="0"/>
              <a:t>Nettoyage et hameçonnage des projets C++ (processus manuel)</a:t>
            </a:r>
          </a:p>
          <a:p>
            <a:pPr lvl="1"/>
            <a:r>
              <a:rPr lang="fr-CH" dirty="0"/>
              <a:t>Surcharge des propriétés dans un dossier de configuration (</a:t>
            </a:r>
            <a:r>
              <a:rPr lang="fr-CH" dirty="0" err="1"/>
              <a:t>zou.cfg</a:t>
            </a:r>
            <a:r>
              <a:rPr lang="fr-CH" dirty="0"/>
              <a:t>)</a:t>
            </a:r>
          </a:p>
          <a:p>
            <a:r>
              <a:rPr lang="fr-CH" dirty="0" err="1"/>
              <a:t>zouification</a:t>
            </a:r>
            <a:r>
              <a:rPr lang="fr-CH" dirty="0"/>
              <a:t> .NET</a:t>
            </a:r>
          </a:p>
          <a:p>
            <a:pPr lvl="1"/>
            <a:r>
              <a:rPr lang="fr-CH" dirty="0"/>
              <a:t>Les projets C# </a:t>
            </a:r>
            <a:r>
              <a:rPr lang="fr-CH" i="1" dirty="0"/>
              <a:t>nouveau style </a:t>
            </a:r>
            <a:r>
              <a:rPr lang="fr-CH" dirty="0"/>
              <a:t>supporte le hameçonnage nativement</a:t>
            </a:r>
          </a:p>
          <a:p>
            <a:pPr lvl="1"/>
            <a:r>
              <a:rPr lang="fr-CH" dirty="0"/>
              <a:t>Migration des projets .NET Framework de l’ancien style au nouveau style</a:t>
            </a:r>
          </a:p>
          <a:p>
            <a:pPr lvl="2"/>
            <a:r>
              <a:rPr lang="fr-CH" dirty="0"/>
              <a:t>Modification manuelle des </a:t>
            </a:r>
            <a:r>
              <a:rPr lang="fr-CH" dirty="0" err="1"/>
              <a:t>GUIDs</a:t>
            </a:r>
            <a:r>
              <a:rPr lang="fr-CH" dirty="0"/>
              <a:t> dans les solutions</a:t>
            </a:r>
          </a:p>
          <a:p>
            <a:pPr lvl="2"/>
            <a:r>
              <a:rPr lang="fr-CH" dirty="0"/>
              <a:t>Les projets </a:t>
            </a:r>
            <a:r>
              <a:rPr lang="fr-CH" dirty="0" err="1"/>
              <a:t>WinForms</a:t>
            </a:r>
            <a:r>
              <a:rPr lang="fr-CH" dirty="0"/>
              <a:t> et WPF ne supportent pas encore le nouveau style, il faudra attendre l’arrivée du .NET SDK 3.0</a:t>
            </a:r>
          </a:p>
          <a:p>
            <a:pPr lvl="1"/>
            <a:r>
              <a:rPr lang="fr-CH" dirty="0"/>
              <a:t>Création des fichiers de hameçonnage (module-&gt;bundle-&gt;zou)</a:t>
            </a:r>
          </a:p>
          <a:p>
            <a:r>
              <a:rPr lang="fr-CH" dirty="0" err="1"/>
              <a:t>Zouification</a:t>
            </a:r>
            <a:r>
              <a:rPr lang="fr-CH" dirty="0"/>
              <a:t> JavaScript et go</a:t>
            </a:r>
          </a:p>
          <a:p>
            <a:pPr lvl="1"/>
            <a:r>
              <a:rPr lang="fr-CH" dirty="0"/>
              <a:t>Création de scripts </a:t>
            </a:r>
            <a:r>
              <a:rPr lang="fr-CH" dirty="0" err="1"/>
              <a:t>MSBuild</a:t>
            </a:r>
            <a:r>
              <a:rPr lang="fr-CH" dirty="0"/>
              <a:t> particuliers</a:t>
            </a:r>
          </a:p>
        </p:txBody>
      </p:sp>
    </p:spTree>
    <p:extLst>
      <p:ext uri="{BB962C8B-B14F-4D97-AF65-F5344CB8AC3E}">
        <p14:creationId xmlns:p14="http://schemas.microsoft.com/office/powerpoint/2010/main" val="351778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avec coin rogné 62">
            <a:extLst>
              <a:ext uri="{FF2B5EF4-FFF2-40B4-BE49-F238E27FC236}">
                <a16:creationId xmlns:a16="http://schemas.microsoft.com/office/drawing/2014/main" id="{91135BB6-B898-4ACA-973E-D70300F124FD}"/>
              </a:ext>
            </a:extLst>
          </p:cNvPr>
          <p:cNvSpPr/>
          <p:nvPr/>
        </p:nvSpPr>
        <p:spPr>
          <a:xfrm>
            <a:off x="5101113" y="3965013"/>
            <a:ext cx="1989774" cy="738350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2" name="Organigramme : Document 61">
            <a:extLst>
              <a:ext uri="{FF2B5EF4-FFF2-40B4-BE49-F238E27FC236}">
                <a16:creationId xmlns:a16="http://schemas.microsoft.com/office/drawing/2014/main" id="{D9EEDBFE-3656-47DA-A746-B3D5DC97B303}"/>
              </a:ext>
            </a:extLst>
          </p:cNvPr>
          <p:cNvSpPr/>
          <p:nvPr/>
        </p:nvSpPr>
        <p:spPr>
          <a:xfrm>
            <a:off x="5101113" y="5003563"/>
            <a:ext cx="1989774" cy="1039529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9B0F5-6FD1-4834-9213-17FCBF7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C++ avant </a:t>
            </a:r>
            <a:r>
              <a:rPr lang="fr-CH" dirty="0" err="1"/>
              <a:t>zouification</a:t>
            </a:r>
            <a:br>
              <a:rPr lang="fr-CH" dirty="0"/>
            </a:br>
            <a:endParaRPr lang="en-US" i="1" dirty="0"/>
          </a:p>
        </p:txBody>
      </p:sp>
      <p:sp>
        <p:nvSpPr>
          <p:cNvPr id="36" name="Rectangle : avec coin rogné 35">
            <a:extLst>
              <a:ext uri="{FF2B5EF4-FFF2-40B4-BE49-F238E27FC236}">
                <a16:creationId xmlns:a16="http://schemas.microsoft.com/office/drawing/2014/main" id="{B4AAEE51-CA9A-4847-8016-71C3235CB76B}"/>
              </a:ext>
            </a:extLst>
          </p:cNvPr>
          <p:cNvSpPr/>
          <p:nvPr/>
        </p:nvSpPr>
        <p:spPr>
          <a:xfrm>
            <a:off x="5014874" y="2910491"/>
            <a:ext cx="1989774" cy="7383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bundle (</a:t>
            </a:r>
            <a:r>
              <a:rPr lang="fr-CH" sz="1200" dirty="0" err="1"/>
              <a:t>cresus</a:t>
            </a:r>
            <a:r>
              <a:rPr lang="fr-CH" sz="1200" dirty="0"/>
              <a:t>-dev)</a:t>
            </a:r>
            <a:endParaRPr lang="en-US" sz="1200" dirty="0"/>
          </a:p>
        </p:txBody>
      </p:sp>
      <p:sp>
        <p:nvSpPr>
          <p:cNvPr id="39" name="Rectangle : avec coin rogné 38">
            <a:extLst>
              <a:ext uri="{FF2B5EF4-FFF2-40B4-BE49-F238E27FC236}">
                <a16:creationId xmlns:a16="http://schemas.microsoft.com/office/drawing/2014/main" id="{2B857DDA-7AB6-4136-8001-DD1AD88F9C95}"/>
              </a:ext>
            </a:extLst>
          </p:cNvPr>
          <p:cNvSpPr/>
          <p:nvPr/>
        </p:nvSpPr>
        <p:spPr>
          <a:xfrm>
            <a:off x="5014874" y="3830823"/>
            <a:ext cx="1989774" cy="73835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module (salaires)</a:t>
            </a:r>
            <a:endParaRPr lang="en-US" sz="1200" dirty="0"/>
          </a:p>
        </p:txBody>
      </p:sp>
      <p:sp>
        <p:nvSpPr>
          <p:cNvPr id="49" name="Organigramme : Document 48">
            <a:extLst>
              <a:ext uri="{FF2B5EF4-FFF2-40B4-BE49-F238E27FC236}">
                <a16:creationId xmlns:a16="http://schemas.microsoft.com/office/drawing/2014/main" id="{081DC8F4-17DD-4967-8DF1-DB60130B2F7B}"/>
              </a:ext>
            </a:extLst>
          </p:cNvPr>
          <p:cNvSpPr/>
          <p:nvPr/>
        </p:nvSpPr>
        <p:spPr>
          <a:xfrm>
            <a:off x="5014874" y="4866656"/>
            <a:ext cx="1989774" cy="1039529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/>
              <a:t>projet</a:t>
            </a:r>
            <a:br>
              <a:rPr lang="fr-CH" sz="1200" dirty="0"/>
            </a:br>
            <a:r>
              <a:rPr lang="fr-CH" sz="1200" dirty="0"/>
              <a:t>C++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4DE0DE-290F-4D36-9923-FA42069B7718}"/>
              </a:ext>
            </a:extLst>
          </p:cNvPr>
          <p:cNvSpPr/>
          <p:nvPr/>
        </p:nvSpPr>
        <p:spPr>
          <a:xfrm>
            <a:off x="5751666" y="4968827"/>
            <a:ext cx="1109055" cy="2312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F8EB66-1F19-4B11-8B2F-6C1DD181C258}"/>
              </a:ext>
            </a:extLst>
          </p:cNvPr>
          <p:cNvSpPr/>
          <p:nvPr/>
        </p:nvSpPr>
        <p:spPr>
          <a:xfrm>
            <a:off x="5751666" y="5268167"/>
            <a:ext cx="1109055" cy="2312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Windows 7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549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avec coin rogné 62">
            <a:extLst>
              <a:ext uri="{FF2B5EF4-FFF2-40B4-BE49-F238E27FC236}">
                <a16:creationId xmlns:a16="http://schemas.microsoft.com/office/drawing/2014/main" id="{91135BB6-B898-4ACA-973E-D70300F124FD}"/>
              </a:ext>
            </a:extLst>
          </p:cNvPr>
          <p:cNvSpPr/>
          <p:nvPr/>
        </p:nvSpPr>
        <p:spPr>
          <a:xfrm>
            <a:off x="5101113" y="3965013"/>
            <a:ext cx="1989774" cy="738350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62" name="Organigramme : Document 61">
            <a:extLst>
              <a:ext uri="{FF2B5EF4-FFF2-40B4-BE49-F238E27FC236}">
                <a16:creationId xmlns:a16="http://schemas.microsoft.com/office/drawing/2014/main" id="{D9EEDBFE-3656-47DA-A746-B3D5DC97B303}"/>
              </a:ext>
            </a:extLst>
          </p:cNvPr>
          <p:cNvSpPr/>
          <p:nvPr/>
        </p:nvSpPr>
        <p:spPr>
          <a:xfrm>
            <a:off x="5101113" y="5003563"/>
            <a:ext cx="1989774" cy="1039529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9B0F5-6FD1-4834-9213-17FCBF77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zouification</a:t>
            </a:r>
            <a:r>
              <a:rPr lang="fr-CH" dirty="0"/>
              <a:t> C++</a:t>
            </a:r>
            <a:br>
              <a:rPr lang="fr-CH" dirty="0"/>
            </a:br>
            <a:r>
              <a:rPr lang="fr-CH" dirty="0"/>
              <a:t>hameçonnage polymorphique</a:t>
            </a:r>
            <a:endParaRPr lang="en-US" i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7A85B8AD-2854-42EA-83D6-4931BBE6B3AE}"/>
              </a:ext>
            </a:extLst>
          </p:cNvPr>
          <p:cNvGrpSpPr/>
          <p:nvPr/>
        </p:nvGrpSpPr>
        <p:grpSpPr>
          <a:xfrm>
            <a:off x="5007791" y="1990159"/>
            <a:ext cx="1989773" cy="738350"/>
            <a:chOff x="5007791" y="1990159"/>
            <a:chExt cx="1989773" cy="738350"/>
          </a:xfrm>
        </p:grpSpPr>
        <p:sp>
          <p:nvSpPr>
            <p:cNvPr id="34" name="Rectangle : avec coin rogné 33">
              <a:extLst>
                <a:ext uri="{FF2B5EF4-FFF2-40B4-BE49-F238E27FC236}">
                  <a16:creationId xmlns:a16="http://schemas.microsoft.com/office/drawing/2014/main" id="{A59BEB50-4E15-47FF-B9FE-8987257AFC6E}"/>
                </a:ext>
              </a:extLst>
            </p:cNvPr>
            <p:cNvSpPr/>
            <p:nvPr/>
          </p:nvSpPr>
          <p:spPr>
            <a:xfrm>
              <a:off x="5007791" y="1990159"/>
              <a:ext cx="1989773" cy="738350"/>
            </a:xfrm>
            <a:prstGeom prst="snip1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/>
                <a:t>zou</a:t>
              </a:r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A7DC66-A2F0-47AE-87C0-A4C8F4AA74D4}"/>
                </a:ext>
              </a:extLst>
            </p:cNvPr>
            <p:cNvSpPr/>
            <p:nvPr/>
          </p:nvSpPr>
          <p:spPr>
            <a:xfrm>
              <a:off x="5751668" y="2121981"/>
              <a:ext cx="1109055" cy="2312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 err="1"/>
                <a:t>toolset</a:t>
              </a:r>
              <a:r>
                <a:rPr lang="fr-CH" sz="1000" dirty="0"/>
                <a:t>: v141</a:t>
              </a:r>
              <a:endParaRPr lang="en-US" sz="10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25367A-F5F2-4E16-8744-1CFBC2865FF5}"/>
                </a:ext>
              </a:extLst>
            </p:cNvPr>
            <p:cNvSpPr/>
            <p:nvPr/>
          </p:nvSpPr>
          <p:spPr>
            <a:xfrm>
              <a:off x="5751668" y="2411100"/>
              <a:ext cx="1109055" cy="2312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00" dirty="0"/>
                <a:t>Windows Vista</a:t>
              </a:r>
              <a:endParaRPr lang="en-US" sz="1000" dirty="0"/>
            </a:p>
          </p:txBody>
        </p:sp>
      </p:grpSp>
      <p:sp>
        <p:nvSpPr>
          <p:cNvPr id="36" name="Rectangle : avec coin rogné 35">
            <a:extLst>
              <a:ext uri="{FF2B5EF4-FFF2-40B4-BE49-F238E27FC236}">
                <a16:creationId xmlns:a16="http://schemas.microsoft.com/office/drawing/2014/main" id="{B4AAEE51-CA9A-4847-8016-71C3235CB76B}"/>
              </a:ext>
            </a:extLst>
          </p:cNvPr>
          <p:cNvSpPr/>
          <p:nvPr/>
        </p:nvSpPr>
        <p:spPr>
          <a:xfrm>
            <a:off x="5014874" y="2910491"/>
            <a:ext cx="1989774" cy="73835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bundle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E65799-5A50-4C39-91D3-EB1BD8F64500}"/>
              </a:ext>
            </a:extLst>
          </p:cNvPr>
          <p:cNvSpPr/>
          <p:nvPr/>
        </p:nvSpPr>
        <p:spPr>
          <a:xfrm>
            <a:off x="5751668" y="3031564"/>
            <a:ext cx="1109055" cy="23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6EC7EE-E768-48DF-9DFD-1E14216A3CC9}"/>
              </a:ext>
            </a:extLst>
          </p:cNvPr>
          <p:cNvSpPr/>
          <p:nvPr/>
        </p:nvSpPr>
        <p:spPr>
          <a:xfrm>
            <a:off x="5751668" y="3329159"/>
            <a:ext cx="1109055" cy="2312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000" dirty="0"/>
              <a:t>Windows Vista</a:t>
            </a:r>
            <a:endParaRPr lang="en-US" sz="1000" dirty="0"/>
          </a:p>
        </p:txBody>
      </p:sp>
      <p:sp>
        <p:nvSpPr>
          <p:cNvPr id="39" name="Rectangle : avec coin rogné 38">
            <a:extLst>
              <a:ext uri="{FF2B5EF4-FFF2-40B4-BE49-F238E27FC236}">
                <a16:creationId xmlns:a16="http://schemas.microsoft.com/office/drawing/2014/main" id="{2B857DDA-7AB6-4136-8001-DD1AD88F9C95}"/>
              </a:ext>
            </a:extLst>
          </p:cNvPr>
          <p:cNvSpPr/>
          <p:nvPr/>
        </p:nvSpPr>
        <p:spPr>
          <a:xfrm>
            <a:off x="5014874" y="3830823"/>
            <a:ext cx="1989774" cy="73835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/>
              <a:t>module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8F84F-6A4D-43F8-BA09-690B753BD4FD}"/>
              </a:ext>
            </a:extLst>
          </p:cNvPr>
          <p:cNvSpPr/>
          <p:nvPr/>
        </p:nvSpPr>
        <p:spPr>
          <a:xfrm>
            <a:off x="5751668" y="4243829"/>
            <a:ext cx="1109055" cy="2312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Windows 7</a:t>
            </a:r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DA5E27-1DFA-4B2C-AA5B-9CC4B49DD0DC}"/>
              </a:ext>
            </a:extLst>
          </p:cNvPr>
          <p:cNvSpPr/>
          <p:nvPr/>
        </p:nvSpPr>
        <p:spPr>
          <a:xfrm>
            <a:off x="5751667" y="3966458"/>
            <a:ext cx="1109055" cy="2312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49" name="Organigramme : Document 48">
            <a:extLst>
              <a:ext uri="{FF2B5EF4-FFF2-40B4-BE49-F238E27FC236}">
                <a16:creationId xmlns:a16="http://schemas.microsoft.com/office/drawing/2014/main" id="{081DC8F4-17DD-4967-8DF1-DB60130B2F7B}"/>
              </a:ext>
            </a:extLst>
          </p:cNvPr>
          <p:cNvSpPr/>
          <p:nvPr/>
        </p:nvSpPr>
        <p:spPr>
          <a:xfrm>
            <a:off x="5014874" y="4866656"/>
            <a:ext cx="1989774" cy="1039529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200" dirty="0"/>
              <a:t>projet</a:t>
            </a:r>
            <a:br>
              <a:rPr lang="fr-CH" sz="1200" dirty="0"/>
            </a:br>
            <a:r>
              <a:rPr lang="fr-CH" sz="1200" dirty="0"/>
              <a:t>C++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4DE0DE-290F-4D36-9923-FA42069B7718}"/>
              </a:ext>
            </a:extLst>
          </p:cNvPr>
          <p:cNvSpPr/>
          <p:nvPr/>
        </p:nvSpPr>
        <p:spPr>
          <a:xfrm>
            <a:off x="5751666" y="4968827"/>
            <a:ext cx="1109055" cy="2312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000" dirty="0" err="1"/>
              <a:t>toolset</a:t>
            </a:r>
            <a:r>
              <a:rPr lang="fr-CH" sz="1000" dirty="0"/>
              <a:t>: v140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F8EB66-1F19-4B11-8B2F-6C1DD181C258}"/>
              </a:ext>
            </a:extLst>
          </p:cNvPr>
          <p:cNvSpPr/>
          <p:nvPr/>
        </p:nvSpPr>
        <p:spPr>
          <a:xfrm>
            <a:off x="5751666" y="5306667"/>
            <a:ext cx="1109055" cy="231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Windows 7</a:t>
            </a:r>
            <a:endParaRPr lang="en-US" sz="800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4E599A4-EB9B-4880-8F8C-13DC1A912BA5}"/>
              </a:ext>
            </a:extLst>
          </p:cNvPr>
          <p:cNvSpPr/>
          <p:nvPr/>
        </p:nvSpPr>
        <p:spPr>
          <a:xfrm>
            <a:off x="7655202" y="4831413"/>
            <a:ext cx="1166746" cy="9395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1DD965-D411-477B-B0EC-56BD12BC94DC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6997566" y="5293512"/>
            <a:ext cx="1139175" cy="38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C75B4260-2710-4967-99E8-B0143F6C9ACC}"/>
              </a:ext>
            </a:extLst>
          </p:cNvPr>
          <p:cNvCxnSpPr>
            <a:cxnSpLocks/>
            <a:stCxn id="69" idx="0"/>
            <a:endCxn id="34" idx="0"/>
          </p:cNvCxnSpPr>
          <p:nvPr/>
        </p:nvCxnSpPr>
        <p:spPr>
          <a:xfrm rot="16200000" flipV="1">
            <a:off x="6245077" y="3111821"/>
            <a:ext cx="2785134" cy="1280160"/>
          </a:xfrm>
          <a:prstGeom prst="bentConnector2">
            <a:avLst/>
          </a:prstGeom>
          <a:ln w="25400">
            <a:solidFill>
              <a:schemeClr val="accent5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C6DEEA0C-9640-4A9D-8487-68388C43103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860723" y="4359443"/>
            <a:ext cx="1031993" cy="472439"/>
          </a:xfrm>
          <a:prstGeom prst="bentConnector3">
            <a:avLst>
              <a:gd name="adj1" fmla="val 100365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0ED5505-8469-48B6-A630-6BF514CF37B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860723" y="3147178"/>
            <a:ext cx="1176372" cy="168470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F0DECD94-174F-4BD9-AC12-0210EA65EB4F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 flipV="1">
            <a:off x="6860722" y="4831881"/>
            <a:ext cx="1051245" cy="590399"/>
          </a:xfrm>
          <a:prstGeom prst="bentConnector3">
            <a:avLst>
              <a:gd name="adj1" fmla="val 1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EB01B12A-C3DD-4C2D-ACC5-79ED3636A0E4}"/>
              </a:ext>
            </a:extLst>
          </p:cNvPr>
          <p:cNvCxnSpPr>
            <a:cxnSpLocks/>
            <a:endCxn id="50" idx="3"/>
          </p:cNvCxnSpPr>
          <p:nvPr/>
        </p:nvCxnSpPr>
        <p:spPr>
          <a:xfrm rot="10800000" flipV="1">
            <a:off x="6860722" y="4831881"/>
            <a:ext cx="1185999" cy="252559"/>
          </a:xfrm>
          <a:prstGeom prst="bentConnector3">
            <a:avLst>
              <a:gd name="adj1" fmla="val 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ED9FE42F-39BC-47D3-A79C-786AE61312EF}"/>
              </a:ext>
            </a:extLst>
          </p:cNvPr>
          <p:cNvSpPr/>
          <p:nvPr/>
        </p:nvSpPr>
        <p:spPr>
          <a:xfrm>
            <a:off x="8136741" y="5144468"/>
            <a:ext cx="281965" cy="298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9BA581C-39CD-49FA-8DAC-4AE270F1331A}"/>
              </a:ext>
            </a:extLst>
          </p:cNvPr>
          <p:cNvCxnSpPr>
            <a:cxnSpLocks/>
            <a:stCxn id="69" idx="0"/>
            <a:endCxn id="36" idx="0"/>
          </p:cNvCxnSpPr>
          <p:nvPr/>
        </p:nvCxnSpPr>
        <p:spPr>
          <a:xfrm rot="16200000" flipV="1">
            <a:off x="6708785" y="3575529"/>
            <a:ext cx="1864802" cy="1273076"/>
          </a:xfrm>
          <a:prstGeom prst="bentConnector2">
            <a:avLst/>
          </a:prstGeom>
          <a:ln w="25400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9722AF95-5401-4C88-813E-C14833AD1A56}"/>
              </a:ext>
            </a:extLst>
          </p:cNvPr>
          <p:cNvCxnSpPr>
            <a:cxnSpLocks/>
            <a:stCxn id="69" idx="0"/>
            <a:endCxn id="39" idx="0"/>
          </p:cNvCxnSpPr>
          <p:nvPr/>
        </p:nvCxnSpPr>
        <p:spPr>
          <a:xfrm rot="16200000" flipV="1">
            <a:off x="7168951" y="4035695"/>
            <a:ext cx="944470" cy="1273076"/>
          </a:xfrm>
          <a:prstGeom prst="bentConnector2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3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FE7C9-6349-4727-9B1B-2C19E30C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Hooks</a:t>
            </a:r>
            <a:r>
              <a:rPr lang="fr-CH" dirty="0"/>
              <a:t> polymorphiques</a:t>
            </a:r>
            <a:br>
              <a:rPr lang="fr-CH" dirty="0"/>
            </a:br>
            <a:r>
              <a:rPr lang="fr-CH" dirty="0"/>
              <a:t>Exemple: .NET Core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1077A-BB92-4001-A353-67B14864678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r>
              <a:rPr lang="fr-CH" sz="1200" dirty="0">
                <a:latin typeface="Consolas" panose="020B0609020204030204" pitchFamily="49" charset="0"/>
              </a:rPr>
              <a:t>Module\</a:t>
            </a:r>
            <a:r>
              <a:rPr lang="fr-CH" sz="1200" dirty="0" err="1">
                <a:latin typeface="Consolas" panose="020B0609020204030204" pitchFamily="49" charset="0"/>
              </a:rPr>
              <a:t>Directory.Build.props</a:t>
            </a:r>
            <a:endParaRPr lang="fr-CH" sz="1200" dirty="0">
              <a:latin typeface="Consolas" panose="020B0609020204030204" pitchFamily="49" charset="0"/>
            </a:endParaRPr>
          </a:p>
          <a:p>
            <a:pPr lvl="1"/>
            <a:r>
              <a:rPr lang="fr-CH" sz="1200" dirty="0">
                <a:latin typeface="Consolas" panose="020B0609020204030204" pitchFamily="49" charset="0"/>
              </a:rPr>
              <a:t>Module\</a:t>
            </a:r>
            <a:r>
              <a:rPr lang="fr-CH" sz="1200" dirty="0" err="1">
                <a:latin typeface="Consolas" panose="020B0609020204030204" pitchFamily="49" charset="0"/>
              </a:rPr>
              <a:t>Version.props</a:t>
            </a:r>
            <a:endParaRPr lang="fr-CH" sz="1200" dirty="0">
              <a:latin typeface="Consolas" panose="020B0609020204030204" pitchFamily="49" charset="0"/>
            </a:endParaRPr>
          </a:p>
          <a:p>
            <a:pPr lvl="2"/>
            <a:r>
              <a:rPr lang="fr-CH" sz="1200" dirty="0">
                <a:solidFill>
                  <a:schemeClr val="accent1"/>
                </a:solidFill>
                <a:latin typeface="Consolas" panose="020B0609020204030204" pitchFamily="49" charset="0"/>
              </a:rPr>
              <a:t>Version</a:t>
            </a:r>
          </a:p>
          <a:p>
            <a:pPr lvl="1"/>
            <a:r>
              <a:rPr lang="fr-CH" sz="1200" dirty="0">
                <a:latin typeface="Consolas" panose="020B0609020204030204" pitchFamily="49" charset="0"/>
              </a:rPr>
              <a:t>Bundle\</a:t>
            </a:r>
            <a:r>
              <a:rPr lang="fr-CH" sz="1200" dirty="0" err="1">
                <a:latin typeface="Consolas" panose="020B0609020204030204" pitchFamily="49" charset="0"/>
              </a:rPr>
              <a:t>Directory.Build.props</a:t>
            </a:r>
            <a:endParaRPr lang="fr-CH" sz="1200" dirty="0">
              <a:latin typeface="Consolas" panose="020B0609020204030204" pitchFamily="49" charset="0"/>
            </a:endParaRPr>
          </a:p>
          <a:p>
            <a:pPr lvl="2"/>
            <a:r>
              <a:rPr lang="en-US" sz="1200" dirty="0" err="1">
                <a:latin typeface="Consolas" panose="020B0609020204030204" pitchFamily="49" charset="0"/>
              </a:rPr>
              <a:t>zou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Directory.Build.Default.props</a:t>
            </a:r>
            <a:endParaRPr lang="en-US" sz="1200" dirty="0">
              <a:latin typeface="Consolas" panose="020B0609020204030204" pitchFamily="49" charset="0"/>
            </a:endParaRPr>
          </a:p>
          <a:p>
            <a:pPr lvl="3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RuntimeIdentifiers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, Company, </a:t>
            </a:r>
            <a:r>
              <a:rPr lang="fr-CH" dirty="0">
                <a:solidFill>
                  <a:schemeClr val="accent6"/>
                </a:solidFill>
                <a:latin typeface="Consolas" panose="020B0609020204030204" pitchFamily="49" charset="0"/>
              </a:rPr>
              <a:t>Version, </a:t>
            </a:r>
            <a:r>
              <a:rPr lang="fr-CH" dirty="0" err="1">
                <a:solidFill>
                  <a:schemeClr val="accent6"/>
                </a:solidFill>
                <a:latin typeface="Consolas" panose="020B0609020204030204" pitchFamily="49" charset="0"/>
              </a:rPr>
              <a:t>LangVersion</a:t>
            </a:r>
            <a:r>
              <a:rPr lang="fr-CH" dirty="0">
                <a:solidFill>
                  <a:schemeClr val="accent6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TargetFramework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RuntimeIdentifiers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PackageTags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fr-CH" sz="1200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uthors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 Product,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FirstCopyrightYear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PackageProjectUrl</a:t>
            </a:r>
            <a:r>
              <a:rPr lang="en-US" sz="1200" dirty="0">
                <a:solidFill>
                  <a:schemeClr val="accent1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fr-CH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28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1664</TotalTime>
  <Words>677</Words>
  <Application>Microsoft Office PowerPoint</Application>
  <PresentationFormat>Grand écran</PresentationFormat>
  <Paragraphs>121</Paragraphs>
  <Slides>12</Slides>
  <Notes>6</Notes>
  <HiddenSlides>0</HiddenSlides>
  <MMClips>1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  <vt:variant>
        <vt:lpstr>Diaporamas personnalisés</vt:lpstr>
      </vt:variant>
      <vt:variant>
        <vt:i4>1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 3</vt:lpstr>
      <vt:lpstr>Brin</vt:lpstr>
      <vt:lpstr>zou ou la recette du succès</vt:lpstr>
      <vt:lpstr>Précédemment dans zou…</vt:lpstr>
      <vt:lpstr>De quoi va-t-on parler ?</vt:lpstr>
      <vt:lpstr>La clé du succès</vt:lpstr>
      <vt:lpstr>Comment accélérer la chaîne de production?</vt:lpstr>
      <vt:lpstr>Processus de zouification</vt:lpstr>
      <vt:lpstr>C++ avant zouification </vt:lpstr>
      <vt:lpstr>zouification C++ hameçonnage polymorphique</vt:lpstr>
      <vt:lpstr>Hooks polymorphiques Exemple: .NET Core</vt:lpstr>
      <vt:lpstr>Demo time</vt:lpstr>
      <vt:lpstr>Une chaîne rapide…</vt:lpstr>
      <vt:lpstr>On rigolait pas à l’époque…</vt:lpstr>
      <vt:lpstr>Meeting 5.12.2018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Commandes git pour zou flow</dc:title>
  <dc:creator>Roger Vuistiner</dc:creator>
  <cp:lastModifiedBy>Roger Vuistiner</cp:lastModifiedBy>
  <cp:revision>165</cp:revision>
  <dcterms:created xsi:type="dcterms:W3CDTF">2018-12-02T16:26:32Z</dcterms:created>
  <dcterms:modified xsi:type="dcterms:W3CDTF">2019-03-05T19:24:27Z</dcterms:modified>
</cp:coreProperties>
</file>