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0"/>
  <c:chart>
    <c:title>
      <c:tx>
        <c:rich>
          <a:bodyPr/>
          <a:lstStyle/>
          <a:p>
            <a:r>
              <a:t>Cumulative ARR Growth Over Time</a:t>
            </a:r>
          </a:p>
        </c:rich>
      </c:tx>
      <c:layout/>
      <c:overlay val="0"/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Cumulative ARR (€)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300000</c:v>
                </c:pt>
                <c:pt idx="1">
                  <c:v>1000000</c:v>
                </c:pt>
                <c:pt idx="2">
                  <c:v>3000000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01159928"/>
        <c:axId val="-2100718248"/>
      </c:areaChart>
      <c:catAx>
        <c:axId val="-210115992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Year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0718248"/>
        <c:crosses val="autoZero"/>
        <c:auto val="1"/>
        <c:lblAlgn val="ctr"/>
        <c:lblOffset val="100"/>
        <c:noMultiLvlLbl val="0"/>
      </c:catAx>
      <c:valAx>
        <c:axId val="-2100718248"/>
        <c:scaling>
          <c:orientation val="minMax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ARR (€)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-2101159928"/>
        <c:crosses val="autoZero"/>
        <c:crossBetween val="midCat"/>
      </c:valAx>
    </c:plotArea>
    <c:legend>
      <c:legendPos val="r"/>
      <c:layout/>
      <c:overlay val="0"/>
    </c:legend>
    <c:plotVisOnly val="1"/>
    <c:dispBlanksAs val="zero"/>
    <c:showDLblsOverMax val="0"/>
  </c:chart>
  <c:txPr>
    <a:bodyPr/>
    <a:lstStyle/>
    <a:p>
      <a:pPr>
        <a:defRPr sz="1800"/>
      </a:pPr>
      <a:endParaRPr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3-Year Roadmap &amp; Revenue Impact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8229600" cy="457200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463040"/>
            <a:ext cx="1280160" cy="109728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rgbClr val="FFFFFF"/>
                </a:solidFill>
              </a:rPr>
              <a:t>Year 1 Q1–Q2</a:t>
            </a:r>
          </a:p>
          <a:p>
            <a:r>
              <a:rPr sz="1000">
                <a:solidFill>
                  <a:srgbClr val="FFFFFF"/>
                </a:solidFill>
              </a:rPr>
              <a:t>Privacy policy changes</a:t>
            </a:r>
          </a:p>
          <a:p>
            <a:r>
              <a:rPr sz="1000">
                <a:solidFill>
                  <a:srgbClr val="FFFFFF"/>
                </a:solidFill>
              </a:rPr>
              <a:t>Data ingestion pipeline</a:t>
            </a:r>
          </a:p>
          <a:p>
            <a:r>
              <a:rPr sz="1000">
                <a:solidFill>
                  <a:srgbClr val="FFFFFF"/>
                </a:solidFill>
              </a:rPr>
              <a:t>Compliance dashboard v1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1463040"/>
            <a:ext cx="1280160" cy="109728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rgbClr val="FFFFFF"/>
                </a:solidFill>
              </a:rPr>
              <a:t>Year 1 Q3–Q4</a:t>
            </a:r>
          </a:p>
          <a:p>
            <a:r>
              <a:rPr sz="1000">
                <a:solidFill>
                  <a:srgbClr val="FFFFFF"/>
                </a:solidFill>
              </a:rPr>
              <a:t>Deploy dashboard</a:t>
            </a:r>
          </a:p>
          <a:p>
            <a:r>
              <a:rPr sz="1000">
                <a:solidFill>
                  <a:srgbClr val="FFFFFF"/>
                </a:solidFill>
              </a:rPr>
              <a:t>UX improvements</a:t>
            </a:r>
          </a:p>
          <a:p>
            <a:r>
              <a:rPr sz="1000">
                <a:solidFill>
                  <a:srgbClr val="FFFFFF"/>
                </a:solidFill>
              </a:rPr>
              <a:t>LLM doc assistant</a:t>
            </a:r>
          </a:p>
          <a:p>
            <a:r>
              <a:rPr sz="1000">
                <a:solidFill>
                  <a:srgbClr val="FFFFFF"/>
                </a:solidFill>
              </a:rPr>
              <a:t>€300k ARR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200400" y="1463040"/>
            <a:ext cx="1280160" cy="109728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rgbClr val="FFFFFF"/>
                </a:solidFill>
              </a:rPr>
              <a:t>Year 2 Q1–Q2</a:t>
            </a:r>
          </a:p>
          <a:p>
            <a:r>
              <a:rPr sz="1000">
                <a:solidFill>
                  <a:srgbClr val="FFFFFF"/>
                </a:solidFill>
              </a:rPr>
              <a:t>Fraud model training</a:t>
            </a:r>
          </a:p>
          <a:p>
            <a:r>
              <a:rPr sz="1000">
                <a:solidFill>
                  <a:srgbClr val="FFFFFF"/>
                </a:solidFill>
              </a:rPr>
              <a:t>Pilot rules engine</a:t>
            </a:r>
          </a:p>
          <a:p>
            <a:r>
              <a:rPr sz="1000">
                <a:solidFill>
                  <a:srgbClr val="FFFFFF"/>
                </a:solidFill>
              </a:rPr>
              <a:t>Anomaly detection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1463040"/>
            <a:ext cx="1280160" cy="109728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rgbClr val="FFFFFF"/>
                </a:solidFill>
              </a:rPr>
              <a:t>Year 2 Q3–Q4</a:t>
            </a:r>
          </a:p>
          <a:p>
            <a:r>
              <a:rPr sz="1000">
                <a:solidFill>
                  <a:srgbClr val="FFFFFF"/>
                </a:solidFill>
              </a:rPr>
              <a:t>Real-time fraud scoring</a:t>
            </a:r>
          </a:p>
          <a:p>
            <a:r>
              <a:rPr sz="1000">
                <a:solidFill>
                  <a:srgbClr val="FFFFFF"/>
                </a:solidFill>
              </a:rPr>
              <a:t>Auto-approval (20–30%)</a:t>
            </a:r>
          </a:p>
          <a:p>
            <a:r>
              <a:rPr sz="1000">
                <a:solidFill>
                  <a:srgbClr val="FFFFFF"/>
                </a:solidFill>
              </a:rPr>
              <a:t>€1M ARR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943600" y="1463040"/>
            <a:ext cx="1280160" cy="109728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rgbClr val="FFFFFF"/>
                </a:solidFill>
              </a:rPr>
              <a:t>Year 3 Q1–Q2</a:t>
            </a:r>
          </a:p>
          <a:p>
            <a:r>
              <a:rPr sz="1000">
                <a:solidFill>
                  <a:srgbClr val="FFFFFF"/>
                </a:solidFill>
              </a:rPr>
              <a:t>Graph fraud rings</a:t>
            </a:r>
          </a:p>
          <a:p>
            <a:r>
              <a:rPr sz="1000">
                <a:solidFill>
                  <a:srgbClr val="FFFFFF"/>
                </a:solidFill>
              </a:rPr>
              <a:t>Scale automation (60–70%)</a:t>
            </a:r>
          </a:p>
          <a:p>
            <a:r>
              <a:rPr sz="1000">
                <a:solidFill>
                  <a:srgbClr val="FFFFFF"/>
                </a:solidFill>
              </a:rPr>
              <a:t>Predictive dashboards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315200" y="1463040"/>
            <a:ext cx="1280160" cy="1097280"/>
          </a:xfrm>
          <a:prstGeom prst="round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rgbClr val="FFFFFF"/>
                </a:solidFill>
              </a:rPr>
              <a:t>Year 3 Q3–Q4</a:t>
            </a:r>
          </a:p>
          <a:p>
            <a:r>
              <a:rPr sz="1000">
                <a:solidFill>
                  <a:srgbClr val="FFFFFF"/>
                </a:solidFill>
              </a:rPr>
              <a:t>Instant reimbursements</a:t>
            </a:r>
          </a:p>
          <a:p>
            <a:r>
              <a:rPr sz="1000">
                <a:solidFill>
                  <a:srgbClr val="FFFFFF"/>
                </a:solidFill>
              </a:rPr>
              <a:t>Insurance wallet cards</a:t>
            </a:r>
          </a:p>
          <a:p>
            <a:r>
              <a:rPr sz="1000">
                <a:solidFill>
                  <a:srgbClr val="FFFFFF"/>
                </a:solidFill>
              </a:rPr>
              <a:t>Platform rebuild</a:t>
            </a:r>
          </a:p>
          <a:p>
            <a:r>
              <a:rPr sz="1000">
                <a:solidFill>
                  <a:srgbClr val="FFFFFF"/>
                </a:solidFill>
              </a:rPr>
              <a:t>€2.5–3M ARR</a:t>
            </a:r>
          </a:p>
        </p:txBody>
      </p:sp>
      <p:graphicFrame>
        <p:nvGraphicFramePr>
          <p:cNvPr id="10" name="Chart 9"/>
          <p:cNvGraphicFramePr>
            <a:graphicFrameLocks noGrp="1"/>
          </p:cNvGraphicFramePr>
          <p:nvPr/>
        </p:nvGraphicFramePr>
        <p:xfrm>
          <a:off x="457200" y="2926080"/>
          <a:ext cx="50292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