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5" r:id="rId4"/>
    <p:sldId id="267" r:id="rId5"/>
    <p:sldId id="266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BD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S\Desktop\&#44053;&#51032;\&#51088;&#47308;&#44396;&#51312;%20&#48143;%20&#50508;&#44256;&#47532;&#51608;\term%20pj%20&#49457;&#45733;&#52404;&#5335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S\Desktop\&#44053;&#51032;\&#51088;&#47308;&#44396;&#51312;%20&#48143;%20&#50508;&#44256;&#47532;&#51608;\term%20pj%20&#49457;&#45733;&#52404;&#5335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580927384077"/>
          <c:y val="5.0925925925925923E-2"/>
          <c:w val="0.83722462817147869"/>
          <c:h val="0.6251322482885515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Sheet2!$A$8</c:f>
              <c:strCache>
                <c:ptCount val="1"/>
                <c:pt idx="0">
                  <c:v>개선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Sheet2!$A$10:$A$14</c:f>
              <c:numCache>
                <c:formatCode>General</c:formatCode>
                <c:ptCount val="5"/>
                <c:pt idx="0">
                  <c:v>100000</c:v>
                </c:pt>
                <c:pt idx="1">
                  <c:v>150000</c:v>
                </c:pt>
                <c:pt idx="2">
                  <c:v>200000</c:v>
                </c:pt>
                <c:pt idx="3">
                  <c:v>300000</c:v>
                </c:pt>
                <c:pt idx="4">
                  <c:v>500000</c:v>
                </c:pt>
              </c:numCache>
            </c:numRef>
          </c:xVal>
          <c:yVal>
            <c:numRef>
              <c:f>Sheet2!$C$10:$C$14</c:f>
              <c:numCache>
                <c:formatCode>General</c:formatCode>
                <c:ptCount val="5"/>
                <c:pt idx="0">
                  <c:v>1403</c:v>
                </c:pt>
                <c:pt idx="1">
                  <c:v>3213</c:v>
                </c:pt>
                <c:pt idx="2">
                  <c:v>5735</c:v>
                </c:pt>
                <c:pt idx="3">
                  <c:v>12778</c:v>
                </c:pt>
                <c:pt idx="4">
                  <c:v>35926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BE6-44AD-8A40-FAD73C31EA5E}"/>
            </c:ext>
          </c:extLst>
        </c:ser>
        <c:ser>
          <c:idx val="1"/>
          <c:order val="1"/>
          <c:tx>
            <c:strRef>
              <c:f>Sheet2!$A$1</c:f>
              <c:strCache>
                <c:ptCount val="1"/>
                <c:pt idx="0">
                  <c:v>기존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Sheet2!$A$3:$A$7</c:f>
              <c:numCache>
                <c:formatCode>General</c:formatCode>
                <c:ptCount val="5"/>
                <c:pt idx="0">
                  <c:v>100000</c:v>
                </c:pt>
                <c:pt idx="1">
                  <c:v>150000</c:v>
                </c:pt>
                <c:pt idx="2">
                  <c:v>200000</c:v>
                </c:pt>
                <c:pt idx="3">
                  <c:v>300000</c:v>
                </c:pt>
                <c:pt idx="4">
                  <c:v>500000</c:v>
                </c:pt>
              </c:numCache>
            </c:numRef>
          </c:xVal>
          <c:yVal>
            <c:numRef>
              <c:f>Sheet2!$C$3:$C$7</c:f>
              <c:numCache>
                <c:formatCode>General</c:formatCode>
                <c:ptCount val="5"/>
                <c:pt idx="0">
                  <c:v>2678</c:v>
                </c:pt>
                <c:pt idx="1">
                  <c:v>6133</c:v>
                </c:pt>
                <c:pt idx="2">
                  <c:v>11335</c:v>
                </c:pt>
                <c:pt idx="3">
                  <c:v>27747</c:v>
                </c:pt>
                <c:pt idx="4">
                  <c:v>94066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BE6-44AD-8A40-FAD73C31EA5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779165839"/>
        <c:axId val="1934252991"/>
      </c:scatterChart>
      <c:valAx>
        <c:axId val="1779165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4252991"/>
        <c:crosses val="autoZero"/>
        <c:crossBetween val="midCat"/>
      </c:valAx>
      <c:valAx>
        <c:axId val="193425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791658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6472222222222279E-2"/>
          <c:y val="0.79558574830208062"/>
          <c:w val="0.35779547480846968"/>
          <c:h val="0.20441411839493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Sheet2!$A$8</c:f>
              <c:strCache>
                <c:ptCount val="1"/>
                <c:pt idx="0">
                  <c:v>개선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Sheet2!$E$10:$E$14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Sheet2!$F$10:$F$14</c:f>
              <c:numCache>
                <c:formatCode>General</c:formatCode>
                <c:ptCount val="5"/>
                <c:pt idx="0">
                  <c:v>1154</c:v>
                </c:pt>
                <c:pt idx="1">
                  <c:v>1482</c:v>
                </c:pt>
                <c:pt idx="2">
                  <c:v>2825</c:v>
                </c:pt>
                <c:pt idx="3">
                  <c:v>2855</c:v>
                </c:pt>
                <c:pt idx="4">
                  <c:v>3782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1E-4950-8C3F-2F9837B8A657}"/>
            </c:ext>
          </c:extLst>
        </c:ser>
        <c:ser>
          <c:idx val="1"/>
          <c:order val="1"/>
          <c:tx>
            <c:strRef>
              <c:f>Sheet2!$A$1</c:f>
              <c:strCache>
                <c:ptCount val="1"/>
                <c:pt idx="0">
                  <c:v>기존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Sheet2!$E$10:$E$14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Sheet2!$F$3:$F$7</c:f>
              <c:numCache>
                <c:formatCode>General</c:formatCode>
                <c:ptCount val="5"/>
                <c:pt idx="0">
                  <c:v>2660</c:v>
                </c:pt>
                <c:pt idx="1">
                  <c:v>2689</c:v>
                </c:pt>
                <c:pt idx="2">
                  <c:v>2981</c:v>
                </c:pt>
                <c:pt idx="3">
                  <c:v>6055</c:v>
                </c:pt>
                <c:pt idx="4">
                  <c:v>35091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1E-4950-8C3F-2F9837B8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94976"/>
        <c:axId val="209462192"/>
      </c:lineChart>
      <c:catAx>
        <c:axId val="20399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462192"/>
        <c:crosses val="autoZero"/>
        <c:auto val="1"/>
        <c:lblAlgn val="ctr"/>
        <c:lblOffset val="100"/>
        <c:noMultiLvlLbl val="0"/>
      </c:catAx>
      <c:valAx>
        <c:axId val="2094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99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55555555555555"/>
          <c:y val="0.89872630504520268"/>
          <c:w val="0.3133333333333333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9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1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4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954777" y="2473962"/>
            <a:ext cx="4629793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6000" b="1" kern="0" dirty="0" err="1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TermProject</a:t>
            </a:r>
            <a:endParaRPr lang="en-US" altLang="ko-KR" sz="6000" b="1" kern="0" dirty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schemeClr val="bg1"/>
                </a:solidFill>
              </a:rPr>
              <a:t>자료구조</a:t>
            </a:r>
            <a:r>
              <a:rPr lang="en-US" altLang="ko-KR" sz="1400" kern="0" dirty="0">
                <a:solidFill>
                  <a:schemeClr val="bg1"/>
                </a:solidFill>
              </a:rPr>
              <a:t> </a:t>
            </a:r>
            <a:r>
              <a:rPr lang="ko-KR" altLang="en-US" sz="1400" kern="0" dirty="0">
                <a:solidFill>
                  <a:schemeClr val="bg1"/>
                </a:solidFill>
              </a:rPr>
              <a:t>및 알고리즘 </a:t>
            </a:r>
            <a:endParaRPr lang="en-US" altLang="ko-KR" sz="1400" kern="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668251-6E0B-4891-B959-D28463CD37E9}"/>
              </a:ext>
            </a:extLst>
          </p:cNvPr>
          <p:cNvSpPr/>
          <p:nvPr/>
        </p:nvSpPr>
        <p:spPr>
          <a:xfrm>
            <a:off x="9366872" y="6282491"/>
            <a:ext cx="300800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법학과 </a:t>
            </a:r>
            <a:r>
              <a:rPr lang="en-US" altLang="ko-KR" sz="1400" b="1" dirty="0">
                <a:solidFill>
                  <a:schemeClr val="bg1"/>
                </a:solidFill>
              </a:rPr>
              <a:t>2015110607 </a:t>
            </a:r>
            <a:r>
              <a:rPr lang="ko-KR" altLang="en-US" sz="1400" b="1" dirty="0">
                <a:solidFill>
                  <a:schemeClr val="bg1"/>
                </a:solidFill>
              </a:rPr>
              <a:t>이예성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9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08083" y="0"/>
            <a:ext cx="284885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err="1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TermProject</a:t>
            </a:r>
            <a:endParaRPr lang="en-US" altLang="ko-KR" sz="3600" b="1" kern="0" dirty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자료구조 및 알고리즘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34106" y="2516826"/>
            <a:ext cx="2961526" cy="1283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  <a:latin typeface="+mn-ea"/>
              </a:rPr>
              <a:t>기존 알고리즘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최소값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최대값의 합계를 구함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이중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for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문으로 중복 제거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비효율적 배열 사용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34106" y="4626370"/>
            <a:ext cx="245279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  <a:latin typeface="+mn-ea"/>
              </a:rPr>
              <a:t>분할정복</a:t>
            </a: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  <a:latin typeface="+mn-ea"/>
              </a:rPr>
              <a:t>-</a:t>
            </a:r>
            <a:r>
              <a:rPr lang="ko-KR" altLang="en-US" b="1" dirty="0" err="1">
                <a:solidFill>
                  <a:srgbClr val="44546A">
                    <a:lumMod val="75000"/>
                  </a:srgbClr>
                </a:solidFill>
                <a:latin typeface="+mn-ea"/>
              </a:rPr>
              <a:t>퀵정렬</a:t>
            </a:r>
            <a:endParaRPr lang="en-US" altLang="ko-KR" b="1" dirty="0">
              <a:solidFill>
                <a:srgbClr val="44546A">
                  <a:lumMod val="75000"/>
                </a:srgb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6A7F10-864E-4198-ABE4-35501617A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9" y="2516826"/>
            <a:ext cx="4794308" cy="283387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3FCD3E-E2E1-4FBF-A69C-95D377ED522B}"/>
              </a:ext>
            </a:extLst>
          </p:cNvPr>
          <p:cNvSpPr/>
          <p:nvPr/>
        </p:nvSpPr>
        <p:spPr>
          <a:xfrm>
            <a:off x="7034106" y="3874199"/>
            <a:ext cx="22265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  <a:latin typeface="+mn-ea"/>
              </a:rPr>
              <a:t>세그먼트 트리</a:t>
            </a:r>
            <a:endParaRPr lang="en-US" altLang="ko-KR" b="1" dirty="0">
              <a:solidFill>
                <a:srgbClr val="44546A">
                  <a:lumMod val="75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69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08083" y="0"/>
            <a:ext cx="284885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err="1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TermProject</a:t>
            </a:r>
            <a:endParaRPr lang="en-US" altLang="ko-KR" sz="3600" b="1" kern="0" dirty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자료구조 및 알고리즘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E98A1F-BCD1-4AEB-B1D5-452C7ACF4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89" y="1683327"/>
            <a:ext cx="5490391" cy="463804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86BFD2-6864-470C-BA78-8A1938E58774}"/>
              </a:ext>
            </a:extLst>
          </p:cNvPr>
          <p:cNvSpPr/>
          <p:nvPr/>
        </p:nvSpPr>
        <p:spPr>
          <a:xfrm>
            <a:off x="7405243" y="3019387"/>
            <a:ext cx="3107421" cy="9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  <a:latin typeface="+mn-ea"/>
              </a:rPr>
              <a:t>분할정복</a:t>
            </a: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  <a:latin typeface="+mn-ea"/>
              </a:rPr>
              <a:t>-</a:t>
            </a:r>
            <a:r>
              <a:rPr lang="ko-KR" altLang="en-US" b="1" dirty="0" err="1">
                <a:solidFill>
                  <a:srgbClr val="44546A">
                    <a:lumMod val="75000"/>
                  </a:srgbClr>
                </a:solidFill>
                <a:latin typeface="+mn-ea"/>
              </a:rPr>
              <a:t>퀵정렬</a:t>
            </a: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  <a:latin typeface="+mn-ea"/>
              </a:rPr>
              <a:t> 문제</a:t>
            </a:r>
            <a:endParaRPr lang="en-US" altLang="ko-KR" b="1" dirty="0">
              <a:solidFill>
                <a:srgbClr val="44546A">
                  <a:lumMod val="75000"/>
                </a:srgb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rgbClr val="44546A">
                    <a:lumMod val="75000"/>
                  </a:srgbClr>
                </a:solidFill>
                <a:latin typeface="+mn-ea"/>
              </a:rPr>
              <a:t>Pivot,</a:t>
            </a:r>
            <a:r>
              <a:rPr lang="ko-KR" altLang="en-US" sz="1100" dirty="0">
                <a:solidFill>
                  <a:srgbClr val="44546A">
                    <a:lumMod val="75000"/>
                  </a:srgbClr>
                </a:solidFill>
                <a:latin typeface="+mn-ea"/>
              </a:rPr>
              <a:t> 불균형 분할이 될 수 있다</a:t>
            </a:r>
            <a:endParaRPr lang="en-US" altLang="ko-KR" sz="1100" dirty="0">
              <a:solidFill>
                <a:srgbClr val="44546A">
                  <a:lumMod val="75000"/>
                </a:srgb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dirty="0" err="1">
                <a:solidFill>
                  <a:srgbClr val="44546A">
                    <a:lumMod val="75000"/>
                  </a:srgbClr>
                </a:solidFill>
                <a:latin typeface="+mn-ea"/>
              </a:rPr>
              <a:t>합병정렬로</a:t>
            </a:r>
            <a:r>
              <a:rPr lang="ko-KR" altLang="en-US" sz="1100" dirty="0">
                <a:solidFill>
                  <a:srgbClr val="44546A">
                    <a:lumMod val="75000"/>
                  </a:srgbClr>
                </a:solidFill>
                <a:latin typeface="+mn-ea"/>
              </a:rPr>
              <a:t> 개선</a:t>
            </a:r>
            <a:endParaRPr lang="en-US" altLang="ko-KR" sz="1100" dirty="0">
              <a:solidFill>
                <a:srgbClr val="44546A">
                  <a:lumMod val="75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220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08083" y="0"/>
            <a:ext cx="284885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err="1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TermProject</a:t>
            </a:r>
            <a:endParaRPr lang="en-US" altLang="ko-KR" sz="3600" b="1" kern="0" dirty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자료구조 및 알고리즘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1E72559-0F53-4A56-8E08-6744248F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28" y="2421253"/>
            <a:ext cx="4053366" cy="3532919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0424654-6A05-4013-BFA6-DEDB34F01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43922"/>
              </p:ext>
            </p:extLst>
          </p:nvPr>
        </p:nvGraphicFramePr>
        <p:xfrm>
          <a:off x="6269794" y="2275599"/>
          <a:ext cx="4896972" cy="1686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162">
                  <a:extLst>
                    <a:ext uri="{9D8B030D-6E8A-4147-A177-3AD203B41FA5}">
                      <a16:colId xmlns:a16="http://schemas.microsoft.com/office/drawing/2014/main" val="2822338608"/>
                    </a:ext>
                  </a:extLst>
                </a:gridCol>
                <a:gridCol w="816162">
                  <a:extLst>
                    <a:ext uri="{9D8B030D-6E8A-4147-A177-3AD203B41FA5}">
                      <a16:colId xmlns:a16="http://schemas.microsoft.com/office/drawing/2014/main" val="1610446631"/>
                    </a:ext>
                  </a:extLst>
                </a:gridCol>
                <a:gridCol w="816162">
                  <a:extLst>
                    <a:ext uri="{9D8B030D-6E8A-4147-A177-3AD203B41FA5}">
                      <a16:colId xmlns:a16="http://schemas.microsoft.com/office/drawing/2014/main" val="4213991700"/>
                    </a:ext>
                  </a:extLst>
                </a:gridCol>
                <a:gridCol w="816162">
                  <a:extLst>
                    <a:ext uri="{9D8B030D-6E8A-4147-A177-3AD203B41FA5}">
                      <a16:colId xmlns:a16="http://schemas.microsoft.com/office/drawing/2014/main" val="2876426399"/>
                    </a:ext>
                  </a:extLst>
                </a:gridCol>
                <a:gridCol w="816162">
                  <a:extLst>
                    <a:ext uri="{9D8B030D-6E8A-4147-A177-3AD203B41FA5}">
                      <a16:colId xmlns:a16="http://schemas.microsoft.com/office/drawing/2014/main" val="587330266"/>
                    </a:ext>
                  </a:extLst>
                </a:gridCol>
                <a:gridCol w="816162">
                  <a:extLst>
                    <a:ext uri="{9D8B030D-6E8A-4147-A177-3AD203B41FA5}">
                      <a16:colId xmlns:a16="http://schemas.microsoft.com/office/drawing/2014/main" val="2252853704"/>
                    </a:ext>
                  </a:extLst>
                </a:gridCol>
              </a:tblGrid>
              <a:tr h="2810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8874878"/>
                  </a:ext>
                </a:extLst>
              </a:tr>
              <a:tr h="2810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2678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2660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2175072"/>
                  </a:ext>
                </a:extLst>
              </a:tr>
              <a:tr h="2810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6133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2689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8951283"/>
                  </a:ext>
                </a:extLst>
              </a:tr>
              <a:tr h="2810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11335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2981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0305063"/>
                  </a:ext>
                </a:extLst>
              </a:tr>
              <a:tr h="2810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27747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6055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5700435"/>
                  </a:ext>
                </a:extLst>
              </a:tr>
              <a:tr h="2810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94066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35091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448745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43E8FC7-3AE5-4474-A6D0-EC570F78F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7963"/>
              </p:ext>
            </p:extLst>
          </p:nvPr>
        </p:nvGraphicFramePr>
        <p:xfrm>
          <a:off x="6269794" y="4438360"/>
          <a:ext cx="4896972" cy="1734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162">
                  <a:extLst>
                    <a:ext uri="{9D8B030D-6E8A-4147-A177-3AD203B41FA5}">
                      <a16:colId xmlns:a16="http://schemas.microsoft.com/office/drawing/2014/main" val="872096953"/>
                    </a:ext>
                  </a:extLst>
                </a:gridCol>
                <a:gridCol w="816162">
                  <a:extLst>
                    <a:ext uri="{9D8B030D-6E8A-4147-A177-3AD203B41FA5}">
                      <a16:colId xmlns:a16="http://schemas.microsoft.com/office/drawing/2014/main" val="872511582"/>
                    </a:ext>
                  </a:extLst>
                </a:gridCol>
                <a:gridCol w="816162">
                  <a:extLst>
                    <a:ext uri="{9D8B030D-6E8A-4147-A177-3AD203B41FA5}">
                      <a16:colId xmlns:a16="http://schemas.microsoft.com/office/drawing/2014/main" val="2282696753"/>
                    </a:ext>
                  </a:extLst>
                </a:gridCol>
                <a:gridCol w="816162">
                  <a:extLst>
                    <a:ext uri="{9D8B030D-6E8A-4147-A177-3AD203B41FA5}">
                      <a16:colId xmlns:a16="http://schemas.microsoft.com/office/drawing/2014/main" val="1375532982"/>
                    </a:ext>
                  </a:extLst>
                </a:gridCol>
                <a:gridCol w="816162">
                  <a:extLst>
                    <a:ext uri="{9D8B030D-6E8A-4147-A177-3AD203B41FA5}">
                      <a16:colId xmlns:a16="http://schemas.microsoft.com/office/drawing/2014/main" val="2084964192"/>
                    </a:ext>
                  </a:extLst>
                </a:gridCol>
                <a:gridCol w="816162">
                  <a:extLst>
                    <a:ext uri="{9D8B030D-6E8A-4147-A177-3AD203B41FA5}">
                      <a16:colId xmlns:a16="http://schemas.microsoft.com/office/drawing/2014/main" val="3026619662"/>
                    </a:ext>
                  </a:extLst>
                </a:gridCol>
              </a:tblGrid>
              <a:tr h="2890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3383552"/>
                  </a:ext>
                </a:extLst>
              </a:tr>
              <a:tr h="2890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1492930"/>
                  </a:ext>
                </a:extLst>
              </a:tr>
              <a:tr h="2890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2783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210736"/>
                  </a:ext>
                </a:extLst>
              </a:tr>
              <a:tr h="2890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5735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4626973"/>
                  </a:ext>
                </a:extLst>
              </a:tr>
              <a:tr h="2890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8515141"/>
                  </a:ext>
                </a:extLst>
              </a:tr>
              <a:tr h="2890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35926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3782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848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8F2683-598D-4AA4-BBBB-D49FB227BDB7}"/>
              </a:ext>
            </a:extLst>
          </p:cNvPr>
          <p:cNvSpPr/>
          <p:nvPr/>
        </p:nvSpPr>
        <p:spPr>
          <a:xfrm>
            <a:off x="5482195" y="1826410"/>
            <a:ext cx="22265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기존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5C40C8-6885-4A30-8ED7-351A44FC9184}"/>
              </a:ext>
            </a:extLst>
          </p:cNvPr>
          <p:cNvSpPr/>
          <p:nvPr/>
        </p:nvSpPr>
        <p:spPr>
          <a:xfrm>
            <a:off x="5482194" y="4000771"/>
            <a:ext cx="22265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개선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FC3366F-5CE1-495F-9BC9-7502797B3EE7}"/>
              </a:ext>
            </a:extLst>
          </p:cNvPr>
          <p:cNvCxnSpPr>
            <a:cxnSpLocks/>
          </p:cNvCxnSpPr>
          <p:nvPr/>
        </p:nvCxnSpPr>
        <p:spPr>
          <a:xfrm>
            <a:off x="4426527" y="4722661"/>
            <a:ext cx="1669473" cy="493575"/>
          </a:xfrm>
          <a:prstGeom prst="straightConnector1">
            <a:avLst/>
          </a:prstGeom>
          <a:ln>
            <a:solidFill>
              <a:srgbClr val="43CB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08083" y="0"/>
            <a:ext cx="284885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err="1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TermProject</a:t>
            </a:r>
            <a:endParaRPr lang="en-US" altLang="ko-KR" sz="3600" b="1" kern="0" dirty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자료구조 및 알고리즘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382947" y="4985141"/>
            <a:ext cx="2529980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  <a:latin typeface="+mn-ea"/>
              </a:rPr>
              <a:t>N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+mn-ea"/>
              </a:rPr>
              <a:t>고정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K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가 일정 이하 값에서 차이가 미비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573895" y="5018741"/>
            <a:ext cx="2226533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  <a:latin typeface="+mn-ea"/>
              </a:rPr>
              <a:t>K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+mn-ea"/>
              </a:rPr>
              <a:t>고정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퀵정렬로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실행시간 개선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FD4A1226-C467-4D8C-8077-9461F34F9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887418"/>
              </p:ext>
            </p:extLst>
          </p:nvPr>
        </p:nvGraphicFramePr>
        <p:xfrm>
          <a:off x="1279968" y="2241547"/>
          <a:ext cx="4562724" cy="2625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3020D1ED-DEB5-4DD5-BF86-96BC8FAC1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294951"/>
              </p:ext>
            </p:extLst>
          </p:nvPr>
        </p:nvGraphicFramePr>
        <p:xfrm>
          <a:off x="6315635" y="2241547"/>
          <a:ext cx="4378609" cy="241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A040AE-8002-440C-8887-EA0CA737F7AE}"/>
              </a:ext>
            </a:extLst>
          </p:cNvPr>
          <p:cNvSpPr txBox="1"/>
          <p:nvPr/>
        </p:nvSpPr>
        <p:spPr>
          <a:xfrm>
            <a:off x="5643283" y="4313534"/>
            <a:ext cx="233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DB68C-E1FB-4479-A5C4-3941C66D22FF}"/>
              </a:ext>
            </a:extLst>
          </p:cNvPr>
          <p:cNvSpPr txBox="1"/>
          <p:nvPr/>
        </p:nvSpPr>
        <p:spPr>
          <a:xfrm>
            <a:off x="10386820" y="4313534"/>
            <a:ext cx="233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AD8B6-6AFF-422A-83AE-DF610F395A96}"/>
              </a:ext>
            </a:extLst>
          </p:cNvPr>
          <p:cNvSpPr txBox="1"/>
          <p:nvPr/>
        </p:nvSpPr>
        <p:spPr>
          <a:xfrm>
            <a:off x="6328366" y="2090271"/>
            <a:ext cx="4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T(</a:t>
            </a:r>
            <a:r>
              <a:rPr lang="en-US" altLang="ko-KR" sz="900" b="1" dirty="0" err="1"/>
              <a:t>ms</a:t>
            </a:r>
            <a:r>
              <a:rPr lang="en-US" altLang="ko-KR" sz="900" b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EA9F5-B771-4D07-B5A6-63DF50983530}"/>
              </a:ext>
            </a:extLst>
          </p:cNvPr>
          <p:cNvSpPr txBox="1"/>
          <p:nvPr/>
        </p:nvSpPr>
        <p:spPr>
          <a:xfrm>
            <a:off x="1252482" y="2090271"/>
            <a:ext cx="4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T(</a:t>
            </a:r>
            <a:r>
              <a:rPr lang="en-US" altLang="ko-KR" sz="900" b="1" dirty="0" err="1"/>
              <a:t>ms</a:t>
            </a:r>
            <a:r>
              <a:rPr lang="en-US" altLang="ko-KR" sz="9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92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4253737" y="2473962"/>
            <a:ext cx="4031873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60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b="1" kern="0" dirty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schemeClr val="bg1"/>
                </a:solidFill>
              </a:rPr>
              <a:t>자료구조</a:t>
            </a:r>
            <a:r>
              <a:rPr lang="en-US" altLang="ko-KR" sz="1400" kern="0" dirty="0">
                <a:solidFill>
                  <a:schemeClr val="bg1"/>
                </a:solidFill>
              </a:rPr>
              <a:t> </a:t>
            </a:r>
            <a:r>
              <a:rPr lang="ko-KR" altLang="en-US" sz="1400" kern="0" dirty="0">
                <a:solidFill>
                  <a:schemeClr val="bg1"/>
                </a:solidFill>
              </a:rPr>
              <a:t>및 알고리즘 </a:t>
            </a:r>
            <a:endParaRPr lang="en-US" altLang="ko-KR" sz="14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173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142</Words>
  <Application>Microsoft Office PowerPoint</Application>
  <PresentationFormat>와이드스크린</PresentationFormat>
  <Paragraphs>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이예성</cp:lastModifiedBy>
  <cp:revision>16</cp:revision>
  <dcterms:created xsi:type="dcterms:W3CDTF">2019-10-04T04:09:33Z</dcterms:created>
  <dcterms:modified xsi:type="dcterms:W3CDTF">2020-12-16T16:02:16Z</dcterms:modified>
</cp:coreProperties>
</file>