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2" r:id="rId6"/>
    <p:sldId id="265" r:id="rId7"/>
    <p:sldId id="260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EFE"/>
    <a:srgbClr val="E1F5FB"/>
    <a:srgbClr val="2873A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9" autoAdjust="0"/>
    <p:restoredTop sz="94660"/>
  </p:normalViewPr>
  <p:slideViewPr>
    <p:cSldViewPr snapToGrid="0">
      <p:cViewPr varScale="1">
        <p:scale>
          <a:sx n="51" d="100"/>
          <a:sy n="51" d="100"/>
        </p:scale>
        <p:origin x="38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0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4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2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8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4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50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2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4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0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887548-CF7A-4273-AF16-59BF50079A34}"/>
              </a:ext>
            </a:extLst>
          </p:cNvPr>
          <p:cNvGrpSpPr/>
          <p:nvPr/>
        </p:nvGrpSpPr>
        <p:grpSpPr>
          <a:xfrm>
            <a:off x="174627" y="228601"/>
            <a:ext cx="11814175" cy="6502399"/>
            <a:chOff x="174627" y="228601"/>
            <a:chExt cx="11814175" cy="65023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BA7299-B6C1-4BD2-8B4C-E41A3C48DF5D}"/>
                </a:ext>
              </a:extLst>
            </p:cNvPr>
            <p:cNvSpPr/>
            <p:nvPr/>
          </p:nvSpPr>
          <p:spPr>
            <a:xfrm>
              <a:off x="282577" y="330200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6FBEFE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320EFD8-7C67-495E-9B22-D3E9899E856F}"/>
                </a:ext>
              </a:extLst>
            </p:cNvPr>
            <p:cNvSpPr/>
            <p:nvPr/>
          </p:nvSpPr>
          <p:spPr>
            <a:xfrm>
              <a:off x="174627" y="228601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E1F5FB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B211D5EF-8FDA-4456-8816-1A8FF48B13BE}"/>
                </a:ext>
              </a:extLst>
            </p:cNvPr>
            <p:cNvSpPr/>
            <p:nvPr/>
          </p:nvSpPr>
          <p:spPr>
            <a:xfrm flipV="1">
              <a:off x="11323665" y="517550"/>
              <a:ext cx="296864" cy="4886711"/>
            </a:xfrm>
            <a:custGeom>
              <a:avLst/>
              <a:gdLst>
                <a:gd name="connsiteX0" fmla="*/ 0 w 296864"/>
                <a:gd name="connsiteY0" fmla="*/ 2911450 h 2911450"/>
                <a:gd name="connsiteX1" fmla="*/ 0 w 296864"/>
                <a:gd name="connsiteY1" fmla="*/ 0 h 2911450"/>
                <a:gd name="connsiteX2" fmla="*/ 296864 w 296864"/>
                <a:gd name="connsiteY2" fmla="*/ 2911450 h 2911450"/>
                <a:gd name="connsiteX3" fmla="*/ 0 w 296864"/>
                <a:gd name="connsiteY3" fmla="*/ 2911450 h 2911450"/>
                <a:gd name="connsiteX0" fmla="*/ 0 w 296864"/>
                <a:gd name="connsiteY0" fmla="*/ 3290140 h 3290140"/>
                <a:gd name="connsiteX1" fmla="*/ 203200 w 296864"/>
                <a:gd name="connsiteY1" fmla="*/ 0 h 3290140"/>
                <a:gd name="connsiteX2" fmla="*/ 296864 w 296864"/>
                <a:gd name="connsiteY2" fmla="*/ 3290140 h 3290140"/>
                <a:gd name="connsiteX3" fmla="*/ 0 w 296864"/>
                <a:gd name="connsiteY3" fmla="*/ 3290140 h 3290140"/>
                <a:gd name="connsiteX0" fmla="*/ 0 w 296864"/>
                <a:gd name="connsiteY0" fmla="*/ 4886711 h 4886711"/>
                <a:gd name="connsiteX1" fmla="*/ 232229 w 296864"/>
                <a:gd name="connsiteY1" fmla="*/ 0 h 4886711"/>
                <a:gd name="connsiteX2" fmla="*/ 296864 w 296864"/>
                <a:gd name="connsiteY2" fmla="*/ 4886711 h 4886711"/>
                <a:gd name="connsiteX3" fmla="*/ 0 w 296864"/>
                <a:gd name="connsiteY3" fmla="*/ 4886711 h 48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64" h="4886711">
                  <a:moveTo>
                    <a:pt x="0" y="4886711"/>
                  </a:moveTo>
                  <a:lnTo>
                    <a:pt x="232229" y="0"/>
                  </a:lnTo>
                  <a:lnTo>
                    <a:pt x="296864" y="4886711"/>
                  </a:lnTo>
                  <a:lnTo>
                    <a:pt x="0" y="4886711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7E0EEE-1FD2-42E6-8EB3-9CB760C80319}"/>
                </a:ext>
              </a:extLst>
            </p:cNvPr>
            <p:cNvSpPr/>
            <p:nvPr/>
          </p:nvSpPr>
          <p:spPr>
            <a:xfrm>
              <a:off x="407990" y="370106"/>
              <a:ext cx="11171238" cy="6071944"/>
            </a:xfrm>
            <a:custGeom>
              <a:avLst/>
              <a:gdLst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22860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0993438 w 11399838"/>
                <a:gd name="connsiteY1" fmla="*/ 2159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0993438"/>
                <a:gd name="connsiteY0" fmla="*/ 0 h 6200750"/>
                <a:gd name="connsiteX1" fmla="*/ 10993438 w 10993438"/>
                <a:gd name="connsiteY1" fmla="*/ 215900 h 6200750"/>
                <a:gd name="connsiteX2" fmla="*/ 10637838 w 10993438"/>
                <a:gd name="connsiteY2" fmla="*/ 6200750 h 6200750"/>
                <a:gd name="connsiteX3" fmla="*/ 0 w 10993438"/>
                <a:gd name="connsiteY3" fmla="*/ 5908650 h 6200750"/>
                <a:gd name="connsiteX4" fmla="*/ 0 w 10993438"/>
                <a:gd name="connsiteY4" fmla="*/ 0 h 6200750"/>
                <a:gd name="connsiteX0" fmla="*/ 0 w 11171238"/>
                <a:gd name="connsiteY0" fmla="*/ 0 h 6200750"/>
                <a:gd name="connsiteX1" fmla="*/ 11171238 w 11171238"/>
                <a:gd name="connsiteY1" fmla="*/ 215900 h 6200750"/>
                <a:gd name="connsiteX2" fmla="*/ 10637838 w 11171238"/>
                <a:gd name="connsiteY2" fmla="*/ 6200750 h 6200750"/>
                <a:gd name="connsiteX3" fmla="*/ 0 w 11171238"/>
                <a:gd name="connsiteY3" fmla="*/ 5908650 h 6200750"/>
                <a:gd name="connsiteX4" fmla="*/ 0 w 11171238"/>
                <a:gd name="connsiteY4" fmla="*/ 0 h 62007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48961 h 6275111"/>
                <a:gd name="connsiteX1" fmla="*/ 11171238 w 11171238"/>
                <a:gd name="connsiteY1" fmla="*/ 264861 h 6275111"/>
                <a:gd name="connsiteX2" fmla="*/ 10993438 w 11171238"/>
                <a:gd name="connsiteY2" fmla="*/ 6275111 h 6275111"/>
                <a:gd name="connsiteX3" fmla="*/ 0 w 11171238"/>
                <a:gd name="connsiteY3" fmla="*/ 5957611 h 6275111"/>
                <a:gd name="connsiteX4" fmla="*/ 0 w 11171238"/>
                <a:gd name="connsiteY4" fmla="*/ 48961 h 6275111"/>
                <a:gd name="connsiteX0" fmla="*/ 0 w 11171238"/>
                <a:gd name="connsiteY0" fmla="*/ 168996 h 6395146"/>
                <a:gd name="connsiteX1" fmla="*/ 11171238 w 11171238"/>
                <a:gd name="connsiteY1" fmla="*/ 384896 h 6395146"/>
                <a:gd name="connsiteX2" fmla="*/ 10993438 w 11171238"/>
                <a:gd name="connsiteY2" fmla="*/ 6395146 h 6395146"/>
                <a:gd name="connsiteX3" fmla="*/ 0 w 11171238"/>
                <a:gd name="connsiteY3" fmla="*/ 6077646 h 6395146"/>
                <a:gd name="connsiteX4" fmla="*/ 0 w 11171238"/>
                <a:gd name="connsiteY4" fmla="*/ 168996 h 6395146"/>
                <a:gd name="connsiteX0" fmla="*/ 0 w 11171238"/>
                <a:gd name="connsiteY0" fmla="*/ 99692 h 6325842"/>
                <a:gd name="connsiteX1" fmla="*/ 11171238 w 11171238"/>
                <a:gd name="connsiteY1" fmla="*/ 315592 h 6325842"/>
                <a:gd name="connsiteX2" fmla="*/ 10993438 w 11171238"/>
                <a:gd name="connsiteY2" fmla="*/ 6325842 h 6325842"/>
                <a:gd name="connsiteX3" fmla="*/ 0 w 11171238"/>
                <a:gd name="connsiteY3" fmla="*/ 6008342 h 6325842"/>
                <a:gd name="connsiteX4" fmla="*/ 0 w 11171238"/>
                <a:gd name="connsiteY4" fmla="*/ 99692 h 6325842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069638"/>
                <a:gd name="connsiteY0" fmla="*/ 265362 h 6491512"/>
                <a:gd name="connsiteX1" fmla="*/ 11069638 w 11069638"/>
                <a:gd name="connsiteY1" fmla="*/ 62162 h 6491512"/>
                <a:gd name="connsiteX2" fmla="*/ 10993438 w 11069638"/>
                <a:gd name="connsiteY2" fmla="*/ 6491512 h 6491512"/>
                <a:gd name="connsiteX3" fmla="*/ 0 w 11069638"/>
                <a:gd name="connsiteY3" fmla="*/ 6174012 h 6491512"/>
                <a:gd name="connsiteX4" fmla="*/ 0 w 11069638"/>
                <a:gd name="connsiteY4" fmla="*/ 265362 h 64915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56938"/>
                <a:gd name="connsiteY0" fmla="*/ 163294 h 6071944"/>
                <a:gd name="connsiteX1" fmla="*/ 11056938 w 11056938"/>
                <a:gd name="connsiteY1" fmla="*/ 74394 h 6071944"/>
                <a:gd name="connsiteX2" fmla="*/ 10968038 w 11056938"/>
                <a:gd name="connsiteY2" fmla="*/ 5513144 h 6071944"/>
                <a:gd name="connsiteX3" fmla="*/ 0 w 11056938"/>
                <a:gd name="connsiteY3" fmla="*/ 6071944 h 6071944"/>
                <a:gd name="connsiteX4" fmla="*/ 0 w 11056938"/>
                <a:gd name="connsiteY4" fmla="*/ 163294 h 6071944"/>
                <a:gd name="connsiteX0" fmla="*/ 0 w 11171238"/>
                <a:gd name="connsiteY0" fmla="*/ 163294 h 6104106"/>
                <a:gd name="connsiteX1" fmla="*/ 11056938 w 11171238"/>
                <a:gd name="connsiteY1" fmla="*/ 74394 h 6104106"/>
                <a:gd name="connsiteX2" fmla="*/ 11171238 w 11171238"/>
                <a:gd name="connsiteY2" fmla="*/ 6046544 h 6104106"/>
                <a:gd name="connsiteX3" fmla="*/ 0 w 11171238"/>
                <a:gd name="connsiteY3" fmla="*/ 6071944 h 6104106"/>
                <a:gd name="connsiteX4" fmla="*/ 0 w 11171238"/>
                <a:gd name="connsiteY4" fmla="*/ 163294 h 6104106"/>
                <a:gd name="connsiteX0" fmla="*/ 0 w 11171238"/>
                <a:gd name="connsiteY0" fmla="*/ 163294 h 6071944"/>
                <a:gd name="connsiteX1" fmla="*/ 11056938 w 11171238"/>
                <a:gd name="connsiteY1" fmla="*/ 74394 h 6071944"/>
                <a:gd name="connsiteX2" fmla="*/ 11171238 w 11171238"/>
                <a:gd name="connsiteY2" fmla="*/ 6046544 h 6071944"/>
                <a:gd name="connsiteX3" fmla="*/ 0 w 11171238"/>
                <a:gd name="connsiteY3" fmla="*/ 6071944 h 6071944"/>
                <a:gd name="connsiteX4" fmla="*/ 0 w 11171238"/>
                <a:gd name="connsiteY4" fmla="*/ 163294 h 60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238" h="6071944">
                  <a:moveTo>
                    <a:pt x="0" y="163294"/>
                  </a:moveTo>
                  <a:cubicBezTo>
                    <a:pt x="6115579" y="264894"/>
                    <a:pt x="6414559" y="-166906"/>
                    <a:pt x="11056938" y="74394"/>
                  </a:cubicBezTo>
                  <a:lnTo>
                    <a:pt x="11171238" y="6046544"/>
                  </a:lnTo>
                  <a:cubicBezTo>
                    <a:pt x="5974292" y="5868744"/>
                    <a:pt x="3825346" y="6021144"/>
                    <a:pt x="0" y="6071944"/>
                  </a:cubicBezTo>
                  <a:lnTo>
                    <a:pt x="0" y="163294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365D63-4F08-434D-9E35-213AD0B63CE4}"/>
                </a:ext>
              </a:extLst>
            </p:cNvPr>
            <p:cNvGrpSpPr/>
            <p:nvPr/>
          </p:nvGrpSpPr>
          <p:grpSpPr>
            <a:xfrm>
              <a:off x="307977" y="1257300"/>
              <a:ext cx="225425" cy="4343400"/>
              <a:chOff x="498475" y="1257300"/>
              <a:chExt cx="225425" cy="43434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639EB85-952B-4598-956C-79C55F5DFEE8}"/>
                  </a:ext>
                </a:extLst>
              </p:cNvPr>
              <p:cNvSpPr/>
              <p:nvPr/>
            </p:nvSpPr>
            <p:spPr>
              <a:xfrm>
                <a:off x="498475" y="1257300"/>
                <a:ext cx="225425" cy="4343400"/>
              </a:xfrm>
              <a:prstGeom prst="roundRect">
                <a:avLst>
                  <a:gd name="adj" fmla="val 50000"/>
                </a:avLst>
              </a:prstGeom>
              <a:solidFill>
                <a:srgbClr val="6FBEFE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88E9CD9-727B-44DD-A65D-4495DF3B399C}"/>
                  </a:ext>
                </a:extLst>
              </p:cNvPr>
              <p:cNvSpPr/>
              <p:nvPr/>
            </p:nvSpPr>
            <p:spPr>
              <a:xfrm>
                <a:off x="557187" y="1403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304915-981B-4BD6-91E6-858473398373}"/>
                  </a:ext>
                </a:extLst>
              </p:cNvPr>
              <p:cNvSpPr/>
              <p:nvPr/>
            </p:nvSpPr>
            <p:spPr>
              <a:xfrm>
                <a:off x="557187" y="53466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18C7DA9-EA94-4D81-B49C-416237C126FF}"/>
                </a:ext>
              </a:extLst>
            </p:cNvPr>
            <p:cNvSpPr/>
            <p:nvPr/>
          </p:nvSpPr>
          <p:spPr>
            <a:xfrm>
              <a:off x="9975851" y="6221731"/>
              <a:ext cx="844550" cy="26669"/>
            </a:xfrm>
            <a:custGeom>
              <a:avLst/>
              <a:gdLst>
                <a:gd name="connsiteX0" fmla="*/ 0 w 1181100"/>
                <a:gd name="connsiteY0" fmla="*/ 0 h 38100"/>
                <a:gd name="connsiteX1" fmla="*/ 749300 w 1181100"/>
                <a:gd name="connsiteY1" fmla="*/ 12700 h 38100"/>
                <a:gd name="connsiteX2" fmla="*/ 1181100 w 1181100"/>
                <a:gd name="connsiteY2" fmla="*/ 38100 h 38100"/>
                <a:gd name="connsiteX0" fmla="*/ 0 w 1184439"/>
                <a:gd name="connsiteY0" fmla="*/ 4118 h 26343"/>
                <a:gd name="connsiteX1" fmla="*/ 752639 w 1184439"/>
                <a:gd name="connsiteY1" fmla="*/ 943 h 26343"/>
                <a:gd name="connsiteX2" fmla="*/ 1184439 w 1184439"/>
                <a:gd name="connsiteY2" fmla="*/ 26343 h 26343"/>
                <a:gd name="connsiteX0" fmla="*/ 0 w 1184439"/>
                <a:gd name="connsiteY0" fmla="*/ 0 h 22225"/>
                <a:gd name="connsiteX1" fmla="*/ 769338 w 1184439"/>
                <a:gd name="connsiteY1" fmla="*/ 6747 h 22225"/>
                <a:gd name="connsiteX2" fmla="*/ 1184439 w 1184439"/>
                <a:gd name="connsiteY2" fmla="*/ 22225 h 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439" h="22225">
                  <a:moveTo>
                    <a:pt x="0" y="0"/>
                  </a:moveTo>
                  <a:lnTo>
                    <a:pt x="769338" y="6747"/>
                  </a:lnTo>
                  <a:cubicBezTo>
                    <a:pt x="966188" y="13097"/>
                    <a:pt x="1066964" y="12700"/>
                    <a:pt x="1184439" y="22225"/>
                  </a:cubicBezTo>
                </a:path>
              </a:pathLst>
            </a:custGeom>
            <a:noFill/>
            <a:ln w="25400" cap="rnd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44AFBD-93D5-48AC-A83C-AD14B63FEE68}"/>
                </a:ext>
              </a:extLst>
            </p:cNvPr>
            <p:cNvSpPr/>
            <p:nvPr/>
          </p:nvSpPr>
          <p:spPr>
            <a:xfrm>
              <a:off x="10904540" y="6253163"/>
              <a:ext cx="266910" cy="20882"/>
            </a:xfrm>
            <a:custGeom>
              <a:avLst/>
              <a:gdLst>
                <a:gd name="connsiteX0" fmla="*/ 0 w 266910"/>
                <a:gd name="connsiteY0" fmla="*/ 0 h 20882"/>
                <a:gd name="connsiteX1" fmla="*/ 223837 w 266910"/>
                <a:gd name="connsiteY1" fmla="*/ 19050 h 20882"/>
                <a:gd name="connsiteX2" fmla="*/ 266700 w 266910"/>
                <a:gd name="connsiteY2" fmla="*/ 19050 h 2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910" h="20882">
                  <a:moveTo>
                    <a:pt x="0" y="0"/>
                  </a:moveTo>
                  <a:lnTo>
                    <a:pt x="223837" y="19050"/>
                  </a:lnTo>
                  <a:cubicBezTo>
                    <a:pt x="268287" y="22225"/>
                    <a:pt x="267493" y="20637"/>
                    <a:pt x="266700" y="19050"/>
                  </a:cubicBezTo>
                </a:path>
              </a:pathLst>
            </a:custGeom>
            <a:noFill/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2666939" y="1953601"/>
            <a:ext cx="6778752" cy="1349280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 err="1">
                <a:solidFill>
                  <a:srgbClr val="2873AE"/>
                </a:solidFill>
              </a:rPr>
              <a:t>TermProject</a:t>
            </a:r>
            <a:r>
              <a:rPr lang="en-US" altLang="ko-KR" sz="4800" b="1" i="1" kern="0" dirty="0">
                <a:solidFill>
                  <a:srgbClr val="2873AE"/>
                </a:solidFill>
              </a:rPr>
              <a:t> </a:t>
            </a:r>
            <a:r>
              <a:rPr lang="ko-KR" altLang="en-US" sz="4800" b="1" i="1" kern="0" dirty="0">
                <a:solidFill>
                  <a:srgbClr val="2873AE"/>
                </a:solidFill>
              </a:rPr>
              <a:t>발표</a:t>
            </a:r>
            <a:endParaRPr lang="en-US" altLang="ko-KR" b="1" i="1" kern="0" dirty="0">
              <a:solidFill>
                <a:srgbClr val="2873A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srgbClr val="2873AE"/>
                </a:solidFill>
              </a:rPr>
              <a:t>데이터베이스 </a:t>
            </a:r>
            <a:r>
              <a:rPr lang="ko-KR" altLang="en-US" sz="1200" kern="0" dirty="0" err="1">
                <a:solidFill>
                  <a:srgbClr val="2873AE"/>
                </a:solidFill>
              </a:rPr>
              <a:t>최창락</a:t>
            </a:r>
            <a:r>
              <a:rPr lang="ko-KR" altLang="en-US" sz="1200" kern="0" dirty="0">
                <a:solidFill>
                  <a:srgbClr val="2873AE"/>
                </a:solidFill>
              </a:rPr>
              <a:t> 교수님</a:t>
            </a:r>
            <a:endParaRPr lang="en-US" altLang="ko-KR" sz="1200" kern="0" dirty="0">
              <a:solidFill>
                <a:srgbClr val="2873AE"/>
              </a:solidFill>
            </a:endParaRPr>
          </a:p>
        </p:txBody>
      </p:sp>
      <p:sp>
        <p:nvSpPr>
          <p:cNvPr id="15" name="사각형: 둥근 모서리 18">
            <a:extLst>
              <a:ext uri="{FF2B5EF4-FFF2-40B4-BE49-F238E27FC236}">
                <a16:creationId xmlns:a16="http://schemas.microsoft.com/office/drawing/2014/main" id="{E5ADA131-AFA1-4E8F-BD68-1C9EE5D13A2B}"/>
              </a:ext>
            </a:extLst>
          </p:cNvPr>
          <p:cNvSpPr/>
          <p:nvPr/>
        </p:nvSpPr>
        <p:spPr>
          <a:xfrm>
            <a:off x="4760119" y="3689096"/>
            <a:ext cx="2671762" cy="381000"/>
          </a:xfrm>
          <a:prstGeom prst="roundRect">
            <a:avLst>
              <a:gd name="adj" fmla="val 50000"/>
            </a:avLst>
          </a:prstGeom>
          <a:solidFill>
            <a:srgbClr val="6FBEFE"/>
          </a:solidFill>
          <a:ln w="25400">
            <a:solidFill>
              <a:srgbClr val="287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법학과 </a:t>
            </a:r>
            <a:r>
              <a:rPr lang="en-US" altLang="ko-KR" sz="1200" kern="0" dirty="0">
                <a:solidFill>
                  <a:prstClr val="white"/>
                </a:solidFill>
              </a:rPr>
              <a:t>2015110607 </a:t>
            </a:r>
            <a:r>
              <a:rPr lang="ko-KR" altLang="en-US" sz="1200" kern="0" dirty="0">
                <a:solidFill>
                  <a:prstClr val="white"/>
                </a:solidFill>
              </a:rPr>
              <a:t>이예성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3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887548-CF7A-4273-AF16-59BF50079A34}"/>
              </a:ext>
            </a:extLst>
          </p:cNvPr>
          <p:cNvGrpSpPr/>
          <p:nvPr/>
        </p:nvGrpSpPr>
        <p:grpSpPr>
          <a:xfrm>
            <a:off x="174627" y="228601"/>
            <a:ext cx="11814175" cy="6502399"/>
            <a:chOff x="174627" y="228601"/>
            <a:chExt cx="11814175" cy="65023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BA7299-B6C1-4BD2-8B4C-E41A3C48DF5D}"/>
                </a:ext>
              </a:extLst>
            </p:cNvPr>
            <p:cNvSpPr/>
            <p:nvPr/>
          </p:nvSpPr>
          <p:spPr>
            <a:xfrm>
              <a:off x="282577" y="330200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6FBEFE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320EFD8-7C67-495E-9B22-D3E9899E856F}"/>
                </a:ext>
              </a:extLst>
            </p:cNvPr>
            <p:cNvSpPr/>
            <p:nvPr/>
          </p:nvSpPr>
          <p:spPr>
            <a:xfrm>
              <a:off x="174627" y="228601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E1F5FB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B211D5EF-8FDA-4456-8816-1A8FF48B13BE}"/>
                </a:ext>
              </a:extLst>
            </p:cNvPr>
            <p:cNvSpPr/>
            <p:nvPr/>
          </p:nvSpPr>
          <p:spPr>
            <a:xfrm flipV="1">
              <a:off x="11323665" y="517550"/>
              <a:ext cx="296864" cy="4886711"/>
            </a:xfrm>
            <a:custGeom>
              <a:avLst/>
              <a:gdLst>
                <a:gd name="connsiteX0" fmla="*/ 0 w 296864"/>
                <a:gd name="connsiteY0" fmla="*/ 2911450 h 2911450"/>
                <a:gd name="connsiteX1" fmla="*/ 0 w 296864"/>
                <a:gd name="connsiteY1" fmla="*/ 0 h 2911450"/>
                <a:gd name="connsiteX2" fmla="*/ 296864 w 296864"/>
                <a:gd name="connsiteY2" fmla="*/ 2911450 h 2911450"/>
                <a:gd name="connsiteX3" fmla="*/ 0 w 296864"/>
                <a:gd name="connsiteY3" fmla="*/ 2911450 h 2911450"/>
                <a:gd name="connsiteX0" fmla="*/ 0 w 296864"/>
                <a:gd name="connsiteY0" fmla="*/ 3290140 h 3290140"/>
                <a:gd name="connsiteX1" fmla="*/ 203200 w 296864"/>
                <a:gd name="connsiteY1" fmla="*/ 0 h 3290140"/>
                <a:gd name="connsiteX2" fmla="*/ 296864 w 296864"/>
                <a:gd name="connsiteY2" fmla="*/ 3290140 h 3290140"/>
                <a:gd name="connsiteX3" fmla="*/ 0 w 296864"/>
                <a:gd name="connsiteY3" fmla="*/ 3290140 h 3290140"/>
                <a:gd name="connsiteX0" fmla="*/ 0 w 296864"/>
                <a:gd name="connsiteY0" fmla="*/ 4886711 h 4886711"/>
                <a:gd name="connsiteX1" fmla="*/ 232229 w 296864"/>
                <a:gd name="connsiteY1" fmla="*/ 0 h 4886711"/>
                <a:gd name="connsiteX2" fmla="*/ 296864 w 296864"/>
                <a:gd name="connsiteY2" fmla="*/ 4886711 h 4886711"/>
                <a:gd name="connsiteX3" fmla="*/ 0 w 296864"/>
                <a:gd name="connsiteY3" fmla="*/ 4886711 h 48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64" h="4886711">
                  <a:moveTo>
                    <a:pt x="0" y="4886711"/>
                  </a:moveTo>
                  <a:lnTo>
                    <a:pt x="232229" y="0"/>
                  </a:lnTo>
                  <a:lnTo>
                    <a:pt x="296864" y="4886711"/>
                  </a:lnTo>
                  <a:lnTo>
                    <a:pt x="0" y="4886711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7E0EEE-1FD2-42E6-8EB3-9CB760C80319}"/>
                </a:ext>
              </a:extLst>
            </p:cNvPr>
            <p:cNvSpPr/>
            <p:nvPr/>
          </p:nvSpPr>
          <p:spPr>
            <a:xfrm>
              <a:off x="407990" y="370106"/>
              <a:ext cx="11171238" cy="6071944"/>
            </a:xfrm>
            <a:custGeom>
              <a:avLst/>
              <a:gdLst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22860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0993438 w 11399838"/>
                <a:gd name="connsiteY1" fmla="*/ 2159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0993438"/>
                <a:gd name="connsiteY0" fmla="*/ 0 h 6200750"/>
                <a:gd name="connsiteX1" fmla="*/ 10993438 w 10993438"/>
                <a:gd name="connsiteY1" fmla="*/ 215900 h 6200750"/>
                <a:gd name="connsiteX2" fmla="*/ 10637838 w 10993438"/>
                <a:gd name="connsiteY2" fmla="*/ 6200750 h 6200750"/>
                <a:gd name="connsiteX3" fmla="*/ 0 w 10993438"/>
                <a:gd name="connsiteY3" fmla="*/ 5908650 h 6200750"/>
                <a:gd name="connsiteX4" fmla="*/ 0 w 10993438"/>
                <a:gd name="connsiteY4" fmla="*/ 0 h 6200750"/>
                <a:gd name="connsiteX0" fmla="*/ 0 w 11171238"/>
                <a:gd name="connsiteY0" fmla="*/ 0 h 6200750"/>
                <a:gd name="connsiteX1" fmla="*/ 11171238 w 11171238"/>
                <a:gd name="connsiteY1" fmla="*/ 215900 h 6200750"/>
                <a:gd name="connsiteX2" fmla="*/ 10637838 w 11171238"/>
                <a:gd name="connsiteY2" fmla="*/ 6200750 h 6200750"/>
                <a:gd name="connsiteX3" fmla="*/ 0 w 11171238"/>
                <a:gd name="connsiteY3" fmla="*/ 5908650 h 6200750"/>
                <a:gd name="connsiteX4" fmla="*/ 0 w 11171238"/>
                <a:gd name="connsiteY4" fmla="*/ 0 h 62007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48961 h 6275111"/>
                <a:gd name="connsiteX1" fmla="*/ 11171238 w 11171238"/>
                <a:gd name="connsiteY1" fmla="*/ 264861 h 6275111"/>
                <a:gd name="connsiteX2" fmla="*/ 10993438 w 11171238"/>
                <a:gd name="connsiteY2" fmla="*/ 6275111 h 6275111"/>
                <a:gd name="connsiteX3" fmla="*/ 0 w 11171238"/>
                <a:gd name="connsiteY3" fmla="*/ 5957611 h 6275111"/>
                <a:gd name="connsiteX4" fmla="*/ 0 w 11171238"/>
                <a:gd name="connsiteY4" fmla="*/ 48961 h 6275111"/>
                <a:gd name="connsiteX0" fmla="*/ 0 w 11171238"/>
                <a:gd name="connsiteY0" fmla="*/ 168996 h 6395146"/>
                <a:gd name="connsiteX1" fmla="*/ 11171238 w 11171238"/>
                <a:gd name="connsiteY1" fmla="*/ 384896 h 6395146"/>
                <a:gd name="connsiteX2" fmla="*/ 10993438 w 11171238"/>
                <a:gd name="connsiteY2" fmla="*/ 6395146 h 6395146"/>
                <a:gd name="connsiteX3" fmla="*/ 0 w 11171238"/>
                <a:gd name="connsiteY3" fmla="*/ 6077646 h 6395146"/>
                <a:gd name="connsiteX4" fmla="*/ 0 w 11171238"/>
                <a:gd name="connsiteY4" fmla="*/ 168996 h 6395146"/>
                <a:gd name="connsiteX0" fmla="*/ 0 w 11171238"/>
                <a:gd name="connsiteY0" fmla="*/ 99692 h 6325842"/>
                <a:gd name="connsiteX1" fmla="*/ 11171238 w 11171238"/>
                <a:gd name="connsiteY1" fmla="*/ 315592 h 6325842"/>
                <a:gd name="connsiteX2" fmla="*/ 10993438 w 11171238"/>
                <a:gd name="connsiteY2" fmla="*/ 6325842 h 6325842"/>
                <a:gd name="connsiteX3" fmla="*/ 0 w 11171238"/>
                <a:gd name="connsiteY3" fmla="*/ 6008342 h 6325842"/>
                <a:gd name="connsiteX4" fmla="*/ 0 w 11171238"/>
                <a:gd name="connsiteY4" fmla="*/ 99692 h 6325842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069638"/>
                <a:gd name="connsiteY0" fmla="*/ 265362 h 6491512"/>
                <a:gd name="connsiteX1" fmla="*/ 11069638 w 11069638"/>
                <a:gd name="connsiteY1" fmla="*/ 62162 h 6491512"/>
                <a:gd name="connsiteX2" fmla="*/ 10993438 w 11069638"/>
                <a:gd name="connsiteY2" fmla="*/ 6491512 h 6491512"/>
                <a:gd name="connsiteX3" fmla="*/ 0 w 11069638"/>
                <a:gd name="connsiteY3" fmla="*/ 6174012 h 6491512"/>
                <a:gd name="connsiteX4" fmla="*/ 0 w 11069638"/>
                <a:gd name="connsiteY4" fmla="*/ 265362 h 64915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56938"/>
                <a:gd name="connsiteY0" fmla="*/ 163294 h 6071944"/>
                <a:gd name="connsiteX1" fmla="*/ 11056938 w 11056938"/>
                <a:gd name="connsiteY1" fmla="*/ 74394 h 6071944"/>
                <a:gd name="connsiteX2" fmla="*/ 10968038 w 11056938"/>
                <a:gd name="connsiteY2" fmla="*/ 5513144 h 6071944"/>
                <a:gd name="connsiteX3" fmla="*/ 0 w 11056938"/>
                <a:gd name="connsiteY3" fmla="*/ 6071944 h 6071944"/>
                <a:gd name="connsiteX4" fmla="*/ 0 w 11056938"/>
                <a:gd name="connsiteY4" fmla="*/ 163294 h 6071944"/>
                <a:gd name="connsiteX0" fmla="*/ 0 w 11171238"/>
                <a:gd name="connsiteY0" fmla="*/ 163294 h 6104106"/>
                <a:gd name="connsiteX1" fmla="*/ 11056938 w 11171238"/>
                <a:gd name="connsiteY1" fmla="*/ 74394 h 6104106"/>
                <a:gd name="connsiteX2" fmla="*/ 11171238 w 11171238"/>
                <a:gd name="connsiteY2" fmla="*/ 6046544 h 6104106"/>
                <a:gd name="connsiteX3" fmla="*/ 0 w 11171238"/>
                <a:gd name="connsiteY3" fmla="*/ 6071944 h 6104106"/>
                <a:gd name="connsiteX4" fmla="*/ 0 w 11171238"/>
                <a:gd name="connsiteY4" fmla="*/ 163294 h 6104106"/>
                <a:gd name="connsiteX0" fmla="*/ 0 w 11171238"/>
                <a:gd name="connsiteY0" fmla="*/ 163294 h 6071944"/>
                <a:gd name="connsiteX1" fmla="*/ 11056938 w 11171238"/>
                <a:gd name="connsiteY1" fmla="*/ 74394 h 6071944"/>
                <a:gd name="connsiteX2" fmla="*/ 11171238 w 11171238"/>
                <a:gd name="connsiteY2" fmla="*/ 6046544 h 6071944"/>
                <a:gd name="connsiteX3" fmla="*/ 0 w 11171238"/>
                <a:gd name="connsiteY3" fmla="*/ 6071944 h 6071944"/>
                <a:gd name="connsiteX4" fmla="*/ 0 w 11171238"/>
                <a:gd name="connsiteY4" fmla="*/ 163294 h 60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238" h="6071944">
                  <a:moveTo>
                    <a:pt x="0" y="163294"/>
                  </a:moveTo>
                  <a:cubicBezTo>
                    <a:pt x="6115579" y="264894"/>
                    <a:pt x="6414559" y="-166906"/>
                    <a:pt x="11056938" y="74394"/>
                  </a:cubicBezTo>
                  <a:lnTo>
                    <a:pt x="11171238" y="6046544"/>
                  </a:lnTo>
                  <a:cubicBezTo>
                    <a:pt x="5974292" y="5868744"/>
                    <a:pt x="3825346" y="6021144"/>
                    <a:pt x="0" y="6071944"/>
                  </a:cubicBezTo>
                  <a:lnTo>
                    <a:pt x="0" y="163294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365D63-4F08-434D-9E35-213AD0B63CE4}"/>
                </a:ext>
              </a:extLst>
            </p:cNvPr>
            <p:cNvGrpSpPr/>
            <p:nvPr/>
          </p:nvGrpSpPr>
          <p:grpSpPr>
            <a:xfrm>
              <a:off x="307977" y="1257300"/>
              <a:ext cx="225425" cy="4343400"/>
              <a:chOff x="498475" y="1257300"/>
              <a:chExt cx="225425" cy="43434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639EB85-952B-4598-956C-79C55F5DFEE8}"/>
                  </a:ext>
                </a:extLst>
              </p:cNvPr>
              <p:cNvSpPr/>
              <p:nvPr/>
            </p:nvSpPr>
            <p:spPr>
              <a:xfrm>
                <a:off x="498475" y="1257300"/>
                <a:ext cx="225425" cy="4343400"/>
              </a:xfrm>
              <a:prstGeom prst="roundRect">
                <a:avLst>
                  <a:gd name="adj" fmla="val 50000"/>
                </a:avLst>
              </a:prstGeom>
              <a:solidFill>
                <a:srgbClr val="6FBEFE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88E9CD9-727B-44DD-A65D-4495DF3B399C}"/>
                  </a:ext>
                </a:extLst>
              </p:cNvPr>
              <p:cNvSpPr/>
              <p:nvPr/>
            </p:nvSpPr>
            <p:spPr>
              <a:xfrm>
                <a:off x="557187" y="1403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304915-981B-4BD6-91E6-858473398373}"/>
                  </a:ext>
                </a:extLst>
              </p:cNvPr>
              <p:cNvSpPr/>
              <p:nvPr/>
            </p:nvSpPr>
            <p:spPr>
              <a:xfrm>
                <a:off x="557187" y="53466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18C7DA9-EA94-4D81-B49C-416237C126FF}"/>
                </a:ext>
              </a:extLst>
            </p:cNvPr>
            <p:cNvSpPr/>
            <p:nvPr/>
          </p:nvSpPr>
          <p:spPr>
            <a:xfrm>
              <a:off x="9975851" y="6221731"/>
              <a:ext cx="844550" cy="26669"/>
            </a:xfrm>
            <a:custGeom>
              <a:avLst/>
              <a:gdLst>
                <a:gd name="connsiteX0" fmla="*/ 0 w 1181100"/>
                <a:gd name="connsiteY0" fmla="*/ 0 h 38100"/>
                <a:gd name="connsiteX1" fmla="*/ 749300 w 1181100"/>
                <a:gd name="connsiteY1" fmla="*/ 12700 h 38100"/>
                <a:gd name="connsiteX2" fmla="*/ 1181100 w 1181100"/>
                <a:gd name="connsiteY2" fmla="*/ 38100 h 38100"/>
                <a:gd name="connsiteX0" fmla="*/ 0 w 1184439"/>
                <a:gd name="connsiteY0" fmla="*/ 4118 h 26343"/>
                <a:gd name="connsiteX1" fmla="*/ 752639 w 1184439"/>
                <a:gd name="connsiteY1" fmla="*/ 943 h 26343"/>
                <a:gd name="connsiteX2" fmla="*/ 1184439 w 1184439"/>
                <a:gd name="connsiteY2" fmla="*/ 26343 h 26343"/>
                <a:gd name="connsiteX0" fmla="*/ 0 w 1184439"/>
                <a:gd name="connsiteY0" fmla="*/ 0 h 22225"/>
                <a:gd name="connsiteX1" fmla="*/ 769338 w 1184439"/>
                <a:gd name="connsiteY1" fmla="*/ 6747 h 22225"/>
                <a:gd name="connsiteX2" fmla="*/ 1184439 w 1184439"/>
                <a:gd name="connsiteY2" fmla="*/ 22225 h 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439" h="22225">
                  <a:moveTo>
                    <a:pt x="0" y="0"/>
                  </a:moveTo>
                  <a:lnTo>
                    <a:pt x="769338" y="6747"/>
                  </a:lnTo>
                  <a:cubicBezTo>
                    <a:pt x="966188" y="13097"/>
                    <a:pt x="1066964" y="12700"/>
                    <a:pt x="1184439" y="22225"/>
                  </a:cubicBezTo>
                </a:path>
              </a:pathLst>
            </a:custGeom>
            <a:noFill/>
            <a:ln w="25400" cap="rnd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44AFBD-93D5-48AC-A83C-AD14B63FEE68}"/>
                </a:ext>
              </a:extLst>
            </p:cNvPr>
            <p:cNvSpPr/>
            <p:nvPr/>
          </p:nvSpPr>
          <p:spPr>
            <a:xfrm>
              <a:off x="10904540" y="6253163"/>
              <a:ext cx="266910" cy="20882"/>
            </a:xfrm>
            <a:custGeom>
              <a:avLst/>
              <a:gdLst>
                <a:gd name="connsiteX0" fmla="*/ 0 w 266910"/>
                <a:gd name="connsiteY0" fmla="*/ 0 h 20882"/>
                <a:gd name="connsiteX1" fmla="*/ 223837 w 266910"/>
                <a:gd name="connsiteY1" fmla="*/ 19050 h 20882"/>
                <a:gd name="connsiteX2" fmla="*/ 266700 w 266910"/>
                <a:gd name="connsiteY2" fmla="*/ 19050 h 2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910" h="20882">
                  <a:moveTo>
                    <a:pt x="0" y="0"/>
                  </a:moveTo>
                  <a:lnTo>
                    <a:pt x="223837" y="19050"/>
                  </a:lnTo>
                  <a:cubicBezTo>
                    <a:pt x="268287" y="22225"/>
                    <a:pt x="267493" y="20637"/>
                    <a:pt x="266700" y="19050"/>
                  </a:cubicBezTo>
                </a:path>
              </a:pathLst>
            </a:custGeom>
            <a:noFill/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953682" y="695095"/>
            <a:ext cx="4135845" cy="807209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2873AE"/>
                </a:solidFill>
              </a:rPr>
              <a:t>E-R </a:t>
            </a:r>
            <a:r>
              <a:rPr lang="ko-KR" altLang="en-US" sz="2800" b="1" i="1" kern="0" dirty="0">
                <a:solidFill>
                  <a:srgbClr val="2873AE"/>
                </a:solidFill>
              </a:rPr>
              <a:t>다이어그램</a:t>
            </a:r>
            <a:endParaRPr lang="en-US" altLang="ko-KR" sz="1050" b="1" i="1" kern="0" dirty="0">
              <a:solidFill>
                <a:srgbClr val="2873A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2873AE"/>
                </a:solidFill>
              </a:rPr>
              <a:t>Database </a:t>
            </a:r>
            <a:r>
              <a:rPr lang="en-US" altLang="ko-KR" sz="800" kern="0" dirty="0" err="1">
                <a:solidFill>
                  <a:srgbClr val="2873AE"/>
                </a:solidFill>
              </a:rPr>
              <a:t>TermProject</a:t>
            </a:r>
            <a:endParaRPr lang="en-US" altLang="ko-KR" sz="800" kern="0" dirty="0">
              <a:solidFill>
                <a:srgbClr val="2873A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F76BDB-3363-4D27-BC76-903D1E639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1" y="1768288"/>
            <a:ext cx="6813176" cy="38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5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887548-CF7A-4273-AF16-59BF50079A34}"/>
              </a:ext>
            </a:extLst>
          </p:cNvPr>
          <p:cNvGrpSpPr/>
          <p:nvPr/>
        </p:nvGrpSpPr>
        <p:grpSpPr>
          <a:xfrm>
            <a:off x="174627" y="228601"/>
            <a:ext cx="11814175" cy="6502399"/>
            <a:chOff x="174627" y="228601"/>
            <a:chExt cx="11814175" cy="65023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BA7299-B6C1-4BD2-8B4C-E41A3C48DF5D}"/>
                </a:ext>
              </a:extLst>
            </p:cNvPr>
            <p:cNvSpPr/>
            <p:nvPr/>
          </p:nvSpPr>
          <p:spPr>
            <a:xfrm>
              <a:off x="282577" y="330200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6FBEFE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320EFD8-7C67-495E-9B22-D3E9899E856F}"/>
                </a:ext>
              </a:extLst>
            </p:cNvPr>
            <p:cNvSpPr/>
            <p:nvPr/>
          </p:nvSpPr>
          <p:spPr>
            <a:xfrm>
              <a:off x="174627" y="228601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E1F5FB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B211D5EF-8FDA-4456-8816-1A8FF48B13BE}"/>
                </a:ext>
              </a:extLst>
            </p:cNvPr>
            <p:cNvSpPr/>
            <p:nvPr/>
          </p:nvSpPr>
          <p:spPr>
            <a:xfrm flipV="1">
              <a:off x="11323665" y="517550"/>
              <a:ext cx="296864" cy="4886711"/>
            </a:xfrm>
            <a:custGeom>
              <a:avLst/>
              <a:gdLst>
                <a:gd name="connsiteX0" fmla="*/ 0 w 296864"/>
                <a:gd name="connsiteY0" fmla="*/ 2911450 h 2911450"/>
                <a:gd name="connsiteX1" fmla="*/ 0 w 296864"/>
                <a:gd name="connsiteY1" fmla="*/ 0 h 2911450"/>
                <a:gd name="connsiteX2" fmla="*/ 296864 w 296864"/>
                <a:gd name="connsiteY2" fmla="*/ 2911450 h 2911450"/>
                <a:gd name="connsiteX3" fmla="*/ 0 w 296864"/>
                <a:gd name="connsiteY3" fmla="*/ 2911450 h 2911450"/>
                <a:gd name="connsiteX0" fmla="*/ 0 w 296864"/>
                <a:gd name="connsiteY0" fmla="*/ 3290140 h 3290140"/>
                <a:gd name="connsiteX1" fmla="*/ 203200 w 296864"/>
                <a:gd name="connsiteY1" fmla="*/ 0 h 3290140"/>
                <a:gd name="connsiteX2" fmla="*/ 296864 w 296864"/>
                <a:gd name="connsiteY2" fmla="*/ 3290140 h 3290140"/>
                <a:gd name="connsiteX3" fmla="*/ 0 w 296864"/>
                <a:gd name="connsiteY3" fmla="*/ 3290140 h 3290140"/>
                <a:gd name="connsiteX0" fmla="*/ 0 w 296864"/>
                <a:gd name="connsiteY0" fmla="*/ 4886711 h 4886711"/>
                <a:gd name="connsiteX1" fmla="*/ 232229 w 296864"/>
                <a:gd name="connsiteY1" fmla="*/ 0 h 4886711"/>
                <a:gd name="connsiteX2" fmla="*/ 296864 w 296864"/>
                <a:gd name="connsiteY2" fmla="*/ 4886711 h 4886711"/>
                <a:gd name="connsiteX3" fmla="*/ 0 w 296864"/>
                <a:gd name="connsiteY3" fmla="*/ 4886711 h 48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64" h="4886711">
                  <a:moveTo>
                    <a:pt x="0" y="4886711"/>
                  </a:moveTo>
                  <a:lnTo>
                    <a:pt x="232229" y="0"/>
                  </a:lnTo>
                  <a:lnTo>
                    <a:pt x="296864" y="4886711"/>
                  </a:lnTo>
                  <a:lnTo>
                    <a:pt x="0" y="4886711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7E0EEE-1FD2-42E6-8EB3-9CB760C80319}"/>
                </a:ext>
              </a:extLst>
            </p:cNvPr>
            <p:cNvSpPr/>
            <p:nvPr/>
          </p:nvSpPr>
          <p:spPr>
            <a:xfrm>
              <a:off x="407990" y="370106"/>
              <a:ext cx="11171238" cy="6071944"/>
            </a:xfrm>
            <a:custGeom>
              <a:avLst/>
              <a:gdLst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22860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0993438 w 11399838"/>
                <a:gd name="connsiteY1" fmla="*/ 2159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0993438"/>
                <a:gd name="connsiteY0" fmla="*/ 0 h 6200750"/>
                <a:gd name="connsiteX1" fmla="*/ 10993438 w 10993438"/>
                <a:gd name="connsiteY1" fmla="*/ 215900 h 6200750"/>
                <a:gd name="connsiteX2" fmla="*/ 10637838 w 10993438"/>
                <a:gd name="connsiteY2" fmla="*/ 6200750 h 6200750"/>
                <a:gd name="connsiteX3" fmla="*/ 0 w 10993438"/>
                <a:gd name="connsiteY3" fmla="*/ 5908650 h 6200750"/>
                <a:gd name="connsiteX4" fmla="*/ 0 w 10993438"/>
                <a:gd name="connsiteY4" fmla="*/ 0 h 6200750"/>
                <a:gd name="connsiteX0" fmla="*/ 0 w 11171238"/>
                <a:gd name="connsiteY0" fmla="*/ 0 h 6200750"/>
                <a:gd name="connsiteX1" fmla="*/ 11171238 w 11171238"/>
                <a:gd name="connsiteY1" fmla="*/ 215900 h 6200750"/>
                <a:gd name="connsiteX2" fmla="*/ 10637838 w 11171238"/>
                <a:gd name="connsiteY2" fmla="*/ 6200750 h 6200750"/>
                <a:gd name="connsiteX3" fmla="*/ 0 w 11171238"/>
                <a:gd name="connsiteY3" fmla="*/ 5908650 h 6200750"/>
                <a:gd name="connsiteX4" fmla="*/ 0 w 11171238"/>
                <a:gd name="connsiteY4" fmla="*/ 0 h 62007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48961 h 6275111"/>
                <a:gd name="connsiteX1" fmla="*/ 11171238 w 11171238"/>
                <a:gd name="connsiteY1" fmla="*/ 264861 h 6275111"/>
                <a:gd name="connsiteX2" fmla="*/ 10993438 w 11171238"/>
                <a:gd name="connsiteY2" fmla="*/ 6275111 h 6275111"/>
                <a:gd name="connsiteX3" fmla="*/ 0 w 11171238"/>
                <a:gd name="connsiteY3" fmla="*/ 5957611 h 6275111"/>
                <a:gd name="connsiteX4" fmla="*/ 0 w 11171238"/>
                <a:gd name="connsiteY4" fmla="*/ 48961 h 6275111"/>
                <a:gd name="connsiteX0" fmla="*/ 0 w 11171238"/>
                <a:gd name="connsiteY0" fmla="*/ 168996 h 6395146"/>
                <a:gd name="connsiteX1" fmla="*/ 11171238 w 11171238"/>
                <a:gd name="connsiteY1" fmla="*/ 384896 h 6395146"/>
                <a:gd name="connsiteX2" fmla="*/ 10993438 w 11171238"/>
                <a:gd name="connsiteY2" fmla="*/ 6395146 h 6395146"/>
                <a:gd name="connsiteX3" fmla="*/ 0 w 11171238"/>
                <a:gd name="connsiteY3" fmla="*/ 6077646 h 6395146"/>
                <a:gd name="connsiteX4" fmla="*/ 0 w 11171238"/>
                <a:gd name="connsiteY4" fmla="*/ 168996 h 6395146"/>
                <a:gd name="connsiteX0" fmla="*/ 0 w 11171238"/>
                <a:gd name="connsiteY0" fmla="*/ 99692 h 6325842"/>
                <a:gd name="connsiteX1" fmla="*/ 11171238 w 11171238"/>
                <a:gd name="connsiteY1" fmla="*/ 315592 h 6325842"/>
                <a:gd name="connsiteX2" fmla="*/ 10993438 w 11171238"/>
                <a:gd name="connsiteY2" fmla="*/ 6325842 h 6325842"/>
                <a:gd name="connsiteX3" fmla="*/ 0 w 11171238"/>
                <a:gd name="connsiteY3" fmla="*/ 6008342 h 6325842"/>
                <a:gd name="connsiteX4" fmla="*/ 0 w 11171238"/>
                <a:gd name="connsiteY4" fmla="*/ 99692 h 6325842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069638"/>
                <a:gd name="connsiteY0" fmla="*/ 265362 h 6491512"/>
                <a:gd name="connsiteX1" fmla="*/ 11069638 w 11069638"/>
                <a:gd name="connsiteY1" fmla="*/ 62162 h 6491512"/>
                <a:gd name="connsiteX2" fmla="*/ 10993438 w 11069638"/>
                <a:gd name="connsiteY2" fmla="*/ 6491512 h 6491512"/>
                <a:gd name="connsiteX3" fmla="*/ 0 w 11069638"/>
                <a:gd name="connsiteY3" fmla="*/ 6174012 h 6491512"/>
                <a:gd name="connsiteX4" fmla="*/ 0 w 11069638"/>
                <a:gd name="connsiteY4" fmla="*/ 265362 h 64915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56938"/>
                <a:gd name="connsiteY0" fmla="*/ 163294 h 6071944"/>
                <a:gd name="connsiteX1" fmla="*/ 11056938 w 11056938"/>
                <a:gd name="connsiteY1" fmla="*/ 74394 h 6071944"/>
                <a:gd name="connsiteX2" fmla="*/ 10968038 w 11056938"/>
                <a:gd name="connsiteY2" fmla="*/ 5513144 h 6071944"/>
                <a:gd name="connsiteX3" fmla="*/ 0 w 11056938"/>
                <a:gd name="connsiteY3" fmla="*/ 6071944 h 6071944"/>
                <a:gd name="connsiteX4" fmla="*/ 0 w 11056938"/>
                <a:gd name="connsiteY4" fmla="*/ 163294 h 6071944"/>
                <a:gd name="connsiteX0" fmla="*/ 0 w 11171238"/>
                <a:gd name="connsiteY0" fmla="*/ 163294 h 6104106"/>
                <a:gd name="connsiteX1" fmla="*/ 11056938 w 11171238"/>
                <a:gd name="connsiteY1" fmla="*/ 74394 h 6104106"/>
                <a:gd name="connsiteX2" fmla="*/ 11171238 w 11171238"/>
                <a:gd name="connsiteY2" fmla="*/ 6046544 h 6104106"/>
                <a:gd name="connsiteX3" fmla="*/ 0 w 11171238"/>
                <a:gd name="connsiteY3" fmla="*/ 6071944 h 6104106"/>
                <a:gd name="connsiteX4" fmla="*/ 0 w 11171238"/>
                <a:gd name="connsiteY4" fmla="*/ 163294 h 6104106"/>
                <a:gd name="connsiteX0" fmla="*/ 0 w 11171238"/>
                <a:gd name="connsiteY0" fmla="*/ 163294 h 6071944"/>
                <a:gd name="connsiteX1" fmla="*/ 11056938 w 11171238"/>
                <a:gd name="connsiteY1" fmla="*/ 74394 h 6071944"/>
                <a:gd name="connsiteX2" fmla="*/ 11171238 w 11171238"/>
                <a:gd name="connsiteY2" fmla="*/ 6046544 h 6071944"/>
                <a:gd name="connsiteX3" fmla="*/ 0 w 11171238"/>
                <a:gd name="connsiteY3" fmla="*/ 6071944 h 6071944"/>
                <a:gd name="connsiteX4" fmla="*/ 0 w 11171238"/>
                <a:gd name="connsiteY4" fmla="*/ 163294 h 60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238" h="6071944">
                  <a:moveTo>
                    <a:pt x="0" y="163294"/>
                  </a:moveTo>
                  <a:cubicBezTo>
                    <a:pt x="6115579" y="264894"/>
                    <a:pt x="6414559" y="-166906"/>
                    <a:pt x="11056938" y="74394"/>
                  </a:cubicBezTo>
                  <a:lnTo>
                    <a:pt x="11171238" y="6046544"/>
                  </a:lnTo>
                  <a:cubicBezTo>
                    <a:pt x="5974292" y="5868744"/>
                    <a:pt x="3825346" y="6021144"/>
                    <a:pt x="0" y="6071944"/>
                  </a:cubicBezTo>
                  <a:lnTo>
                    <a:pt x="0" y="163294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365D63-4F08-434D-9E35-213AD0B63CE4}"/>
                </a:ext>
              </a:extLst>
            </p:cNvPr>
            <p:cNvGrpSpPr/>
            <p:nvPr/>
          </p:nvGrpSpPr>
          <p:grpSpPr>
            <a:xfrm>
              <a:off x="307977" y="1257300"/>
              <a:ext cx="225425" cy="4343400"/>
              <a:chOff x="498475" y="1257300"/>
              <a:chExt cx="225425" cy="43434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639EB85-952B-4598-956C-79C55F5DFEE8}"/>
                  </a:ext>
                </a:extLst>
              </p:cNvPr>
              <p:cNvSpPr/>
              <p:nvPr/>
            </p:nvSpPr>
            <p:spPr>
              <a:xfrm>
                <a:off x="498475" y="1257300"/>
                <a:ext cx="225425" cy="4343400"/>
              </a:xfrm>
              <a:prstGeom prst="roundRect">
                <a:avLst>
                  <a:gd name="adj" fmla="val 50000"/>
                </a:avLst>
              </a:prstGeom>
              <a:solidFill>
                <a:srgbClr val="6FBEFE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88E9CD9-727B-44DD-A65D-4495DF3B399C}"/>
                  </a:ext>
                </a:extLst>
              </p:cNvPr>
              <p:cNvSpPr/>
              <p:nvPr/>
            </p:nvSpPr>
            <p:spPr>
              <a:xfrm>
                <a:off x="557187" y="1403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304915-981B-4BD6-91E6-858473398373}"/>
                  </a:ext>
                </a:extLst>
              </p:cNvPr>
              <p:cNvSpPr/>
              <p:nvPr/>
            </p:nvSpPr>
            <p:spPr>
              <a:xfrm>
                <a:off x="557187" y="53466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18C7DA9-EA94-4D81-B49C-416237C126FF}"/>
                </a:ext>
              </a:extLst>
            </p:cNvPr>
            <p:cNvSpPr/>
            <p:nvPr/>
          </p:nvSpPr>
          <p:spPr>
            <a:xfrm>
              <a:off x="9975851" y="6221731"/>
              <a:ext cx="844550" cy="26669"/>
            </a:xfrm>
            <a:custGeom>
              <a:avLst/>
              <a:gdLst>
                <a:gd name="connsiteX0" fmla="*/ 0 w 1181100"/>
                <a:gd name="connsiteY0" fmla="*/ 0 h 38100"/>
                <a:gd name="connsiteX1" fmla="*/ 749300 w 1181100"/>
                <a:gd name="connsiteY1" fmla="*/ 12700 h 38100"/>
                <a:gd name="connsiteX2" fmla="*/ 1181100 w 1181100"/>
                <a:gd name="connsiteY2" fmla="*/ 38100 h 38100"/>
                <a:gd name="connsiteX0" fmla="*/ 0 w 1184439"/>
                <a:gd name="connsiteY0" fmla="*/ 4118 h 26343"/>
                <a:gd name="connsiteX1" fmla="*/ 752639 w 1184439"/>
                <a:gd name="connsiteY1" fmla="*/ 943 h 26343"/>
                <a:gd name="connsiteX2" fmla="*/ 1184439 w 1184439"/>
                <a:gd name="connsiteY2" fmla="*/ 26343 h 26343"/>
                <a:gd name="connsiteX0" fmla="*/ 0 w 1184439"/>
                <a:gd name="connsiteY0" fmla="*/ 0 h 22225"/>
                <a:gd name="connsiteX1" fmla="*/ 769338 w 1184439"/>
                <a:gd name="connsiteY1" fmla="*/ 6747 h 22225"/>
                <a:gd name="connsiteX2" fmla="*/ 1184439 w 1184439"/>
                <a:gd name="connsiteY2" fmla="*/ 22225 h 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439" h="22225">
                  <a:moveTo>
                    <a:pt x="0" y="0"/>
                  </a:moveTo>
                  <a:lnTo>
                    <a:pt x="769338" y="6747"/>
                  </a:lnTo>
                  <a:cubicBezTo>
                    <a:pt x="966188" y="13097"/>
                    <a:pt x="1066964" y="12700"/>
                    <a:pt x="1184439" y="22225"/>
                  </a:cubicBezTo>
                </a:path>
              </a:pathLst>
            </a:custGeom>
            <a:noFill/>
            <a:ln w="25400" cap="rnd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44AFBD-93D5-48AC-A83C-AD14B63FEE68}"/>
                </a:ext>
              </a:extLst>
            </p:cNvPr>
            <p:cNvSpPr/>
            <p:nvPr/>
          </p:nvSpPr>
          <p:spPr>
            <a:xfrm>
              <a:off x="10904540" y="6253163"/>
              <a:ext cx="266910" cy="20882"/>
            </a:xfrm>
            <a:custGeom>
              <a:avLst/>
              <a:gdLst>
                <a:gd name="connsiteX0" fmla="*/ 0 w 266910"/>
                <a:gd name="connsiteY0" fmla="*/ 0 h 20882"/>
                <a:gd name="connsiteX1" fmla="*/ 223837 w 266910"/>
                <a:gd name="connsiteY1" fmla="*/ 19050 h 20882"/>
                <a:gd name="connsiteX2" fmla="*/ 266700 w 266910"/>
                <a:gd name="connsiteY2" fmla="*/ 19050 h 2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910" h="20882">
                  <a:moveTo>
                    <a:pt x="0" y="0"/>
                  </a:moveTo>
                  <a:lnTo>
                    <a:pt x="223837" y="19050"/>
                  </a:lnTo>
                  <a:cubicBezTo>
                    <a:pt x="268287" y="22225"/>
                    <a:pt x="267493" y="20637"/>
                    <a:pt x="266700" y="19050"/>
                  </a:cubicBezTo>
                </a:path>
              </a:pathLst>
            </a:custGeom>
            <a:noFill/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953682" y="695095"/>
            <a:ext cx="4135845" cy="807209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srgbClr val="2873AE"/>
                </a:solidFill>
              </a:rPr>
              <a:t>관계형데이타베이스</a:t>
            </a:r>
            <a:r>
              <a:rPr lang="ko-KR" altLang="en-US" sz="2800" b="1" i="1" kern="0" dirty="0">
                <a:solidFill>
                  <a:srgbClr val="2873AE"/>
                </a:solidFill>
              </a:rPr>
              <a:t> </a:t>
            </a:r>
            <a:endParaRPr lang="en-US" altLang="ko-KR" sz="2800" b="1" i="1" kern="0" dirty="0">
              <a:solidFill>
                <a:srgbClr val="2873A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2873AE"/>
                </a:solidFill>
              </a:rPr>
              <a:t>Database </a:t>
            </a:r>
            <a:r>
              <a:rPr lang="en-US" altLang="ko-KR" sz="800" kern="0" dirty="0" err="1">
                <a:solidFill>
                  <a:srgbClr val="2873AE"/>
                </a:solidFill>
              </a:rPr>
              <a:t>TermProject</a:t>
            </a:r>
            <a:endParaRPr lang="en-US" altLang="ko-KR" sz="800" kern="0" dirty="0">
              <a:solidFill>
                <a:srgbClr val="2873AE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0D5115B-EB73-4C0B-A700-61DE651E1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9555"/>
              </p:ext>
            </p:extLst>
          </p:nvPr>
        </p:nvGraphicFramePr>
        <p:xfrm>
          <a:off x="875030" y="1779805"/>
          <a:ext cx="5220970" cy="1181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4085127545"/>
                    </a:ext>
                  </a:extLst>
                </a:gridCol>
                <a:gridCol w="887095">
                  <a:extLst>
                    <a:ext uri="{9D8B030D-6E8A-4147-A177-3AD203B41FA5}">
                      <a16:colId xmlns:a16="http://schemas.microsoft.com/office/drawing/2014/main" val="2425980162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17457245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701468958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2353821591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1971914201"/>
                    </a:ext>
                  </a:extLst>
                </a:gridCol>
              </a:tblGrid>
              <a:tr h="236220">
                <a:tc gridSpan="6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고객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2346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u="sng" kern="0">
                          <a:effectLst/>
                        </a:rPr>
                        <a:t>고객번호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고객이름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기념일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연락처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누적포인트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멤버십등급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5188145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INT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9533143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10000001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김갑수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840404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11112222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GOLD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80243016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10000002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이을동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930303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33334444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VIP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7732533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6BF6E7-A3D0-4A77-ACDF-2E0B025D6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76982"/>
              </p:ext>
            </p:extLst>
          </p:nvPr>
        </p:nvGraphicFramePr>
        <p:xfrm>
          <a:off x="875030" y="3162990"/>
          <a:ext cx="8418872" cy="1243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3310">
                  <a:extLst>
                    <a:ext uri="{9D8B030D-6E8A-4147-A177-3AD203B41FA5}">
                      <a16:colId xmlns:a16="http://schemas.microsoft.com/office/drawing/2014/main" val="71337899"/>
                    </a:ext>
                  </a:extLst>
                </a:gridCol>
                <a:gridCol w="876311">
                  <a:extLst>
                    <a:ext uri="{9D8B030D-6E8A-4147-A177-3AD203B41FA5}">
                      <a16:colId xmlns:a16="http://schemas.microsoft.com/office/drawing/2014/main" val="3638193980"/>
                    </a:ext>
                  </a:extLst>
                </a:gridCol>
                <a:gridCol w="519806">
                  <a:extLst>
                    <a:ext uri="{9D8B030D-6E8A-4147-A177-3AD203B41FA5}">
                      <a16:colId xmlns:a16="http://schemas.microsoft.com/office/drawing/2014/main" val="2655689360"/>
                    </a:ext>
                  </a:extLst>
                </a:gridCol>
                <a:gridCol w="853310">
                  <a:extLst>
                    <a:ext uri="{9D8B030D-6E8A-4147-A177-3AD203B41FA5}">
                      <a16:colId xmlns:a16="http://schemas.microsoft.com/office/drawing/2014/main" val="448143383"/>
                    </a:ext>
                  </a:extLst>
                </a:gridCol>
                <a:gridCol w="1266549">
                  <a:extLst>
                    <a:ext uri="{9D8B030D-6E8A-4147-A177-3AD203B41FA5}">
                      <a16:colId xmlns:a16="http://schemas.microsoft.com/office/drawing/2014/main" val="762123940"/>
                    </a:ext>
                  </a:extLst>
                </a:gridCol>
                <a:gridCol w="876311">
                  <a:extLst>
                    <a:ext uri="{9D8B030D-6E8A-4147-A177-3AD203B41FA5}">
                      <a16:colId xmlns:a16="http://schemas.microsoft.com/office/drawing/2014/main" val="1990321929"/>
                    </a:ext>
                  </a:extLst>
                </a:gridCol>
                <a:gridCol w="775877">
                  <a:extLst>
                    <a:ext uri="{9D8B030D-6E8A-4147-A177-3AD203B41FA5}">
                      <a16:colId xmlns:a16="http://schemas.microsoft.com/office/drawing/2014/main" val="168925567"/>
                    </a:ext>
                  </a:extLst>
                </a:gridCol>
                <a:gridCol w="975212">
                  <a:extLst>
                    <a:ext uri="{9D8B030D-6E8A-4147-A177-3AD203B41FA5}">
                      <a16:colId xmlns:a16="http://schemas.microsoft.com/office/drawing/2014/main" val="3527701213"/>
                    </a:ext>
                  </a:extLst>
                </a:gridCol>
                <a:gridCol w="646309">
                  <a:extLst>
                    <a:ext uri="{9D8B030D-6E8A-4147-A177-3AD203B41FA5}">
                      <a16:colId xmlns:a16="http://schemas.microsoft.com/office/drawing/2014/main" val="3361304676"/>
                    </a:ext>
                  </a:extLst>
                </a:gridCol>
                <a:gridCol w="775877">
                  <a:extLst>
                    <a:ext uri="{9D8B030D-6E8A-4147-A177-3AD203B41FA5}">
                      <a16:colId xmlns:a16="http://schemas.microsoft.com/office/drawing/2014/main" val="3753978752"/>
                    </a:ext>
                  </a:extLst>
                </a:gridCol>
              </a:tblGrid>
              <a:tr h="248616">
                <a:tc gridSpan="10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직원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081520"/>
                  </a:ext>
                </a:extLst>
              </a:tr>
              <a:tr h="248616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u="sng" kern="0">
                          <a:effectLst/>
                        </a:rPr>
                        <a:t>직원번호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이름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직급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연락처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계좌번호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은행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근무파트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월급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입사일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퇴사여부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058714810"/>
                  </a:ext>
                </a:extLst>
              </a:tr>
              <a:tr h="248616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472532521"/>
                  </a:ext>
                </a:extLst>
              </a:tr>
              <a:tr h="248616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20000001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박병훈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점장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55556666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100120023003 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기업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오픈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200101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481647909"/>
                  </a:ext>
                </a:extLst>
              </a:tr>
              <a:tr h="248616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20000002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조정완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직원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77778888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400450056006 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국민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마감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₩</a:t>
                      </a:r>
                      <a:r>
                        <a:rPr lang="en-US" sz="1100" kern="0">
                          <a:effectLst/>
                        </a:rPr>
                        <a:t>2,000,000 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200505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26341043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E82DEE-CAD6-4176-98C3-35EE8143A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55824"/>
              </p:ext>
            </p:extLst>
          </p:nvPr>
        </p:nvGraphicFramePr>
        <p:xfrm>
          <a:off x="875030" y="4593419"/>
          <a:ext cx="2692400" cy="1475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221977308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4157718536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6504266"/>
                    </a:ext>
                  </a:extLst>
                </a:gridCol>
                <a:gridCol w="721995">
                  <a:extLst>
                    <a:ext uri="{9D8B030D-6E8A-4147-A177-3AD203B41FA5}">
                      <a16:colId xmlns:a16="http://schemas.microsoft.com/office/drawing/2014/main" val="2525449350"/>
                    </a:ext>
                  </a:extLst>
                </a:gridCol>
              </a:tblGrid>
              <a:tr h="220980">
                <a:tc gridSpan="4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업무일지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03469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업무일자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출근시간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퇴근시간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직원번호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7848134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99324475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201126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10:00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18:00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20000001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14445408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201126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17:00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22:00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20000002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27269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6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887548-CF7A-4273-AF16-59BF50079A34}"/>
              </a:ext>
            </a:extLst>
          </p:cNvPr>
          <p:cNvGrpSpPr/>
          <p:nvPr/>
        </p:nvGrpSpPr>
        <p:grpSpPr>
          <a:xfrm>
            <a:off x="174627" y="228601"/>
            <a:ext cx="11814175" cy="6502399"/>
            <a:chOff x="174627" y="228601"/>
            <a:chExt cx="11814175" cy="65023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BA7299-B6C1-4BD2-8B4C-E41A3C48DF5D}"/>
                </a:ext>
              </a:extLst>
            </p:cNvPr>
            <p:cNvSpPr/>
            <p:nvPr/>
          </p:nvSpPr>
          <p:spPr>
            <a:xfrm>
              <a:off x="282577" y="330200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6FBEFE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320EFD8-7C67-495E-9B22-D3E9899E856F}"/>
                </a:ext>
              </a:extLst>
            </p:cNvPr>
            <p:cNvSpPr/>
            <p:nvPr/>
          </p:nvSpPr>
          <p:spPr>
            <a:xfrm>
              <a:off x="174627" y="228601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E1F5FB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B211D5EF-8FDA-4456-8816-1A8FF48B13BE}"/>
                </a:ext>
              </a:extLst>
            </p:cNvPr>
            <p:cNvSpPr/>
            <p:nvPr/>
          </p:nvSpPr>
          <p:spPr>
            <a:xfrm flipV="1">
              <a:off x="11323665" y="517550"/>
              <a:ext cx="296864" cy="4886711"/>
            </a:xfrm>
            <a:custGeom>
              <a:avLst/>
              <a:gdLst>
                <a:gd name="connsiteX0" fmla="*/ 0 w 296864"/>
                <a:gd name="connsiteY0" fmla="*/ 2911450 h 2911450"/>
                <a:gd name="connsiteX1" fmla="*/ 0 w 296864"/>
                <a:gd name="connsiteY1" fmla="*/ 0 h 2911450"/>
                <a:gd name="connsiteX2" fmla="*/ 296864 w 296864"/>
                <a:gd name="connsiteY2" fmla="*/ 2911450 h 2911450"/>
                <a:gd name="connsiteX3" fmla="*/ 0 w 296864"/>
                <a:gd name="connsiteY3" fmla="*/ 2911450 h 2911450"/>
                <a:gd name="connsiteX0" fmla="*/ 0 w 296864"/>
                <a:gd name="connsiteY0" fmla="*/ 3290140 h 3290140"/>
                <a:gd name="connsiteX1" fmla="*/ 203200 w 296864"/>
                <a:gd name="connsiteY1" fmla="*/ 0 h 3290140"/>
                <a:gd name="connsiteX2" fmla="*/ 296864 w 296864"/>
                <a:gd name="connsiteY2" fmla="*/ 3290140 h 3290140"/>
                <a:gd name="connsiteX3" fmla="*/ 0 w 296864"/>
                <a:gd name="connsiteY3" fmla="*/ 3290140 h 3290140"/>
                <a:gd name="connsiteX0" fmla="*/ 0 w 296864"/>
                <a:gd name="connsiteY0" fmla="*/ 4886711 h 4886711"/>
                <a:gd name="connsiteX1" fmla="*/ 232229 w 296864"/>
                <a:gd name="connsiteY1" fmla="*/ 0 h 4886711"/>
                <a:gd name="connsiteX2" fmla="*/ 296864 w 296864"/>
                <a:gd name="connsiteY2" fmla="*/ 4886711 h 4886711"/>
                <a:gd name="connsiteX3" fmla="*/ 0 w 296864"/>
                <a:gd name="connsiteY3" fmla="*/ 4886711 h 48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64" h="4886711">
                  <a:moveTo>
                    <a:pt x="0" y="4886711"/>
                  </a:moveTo>
                  <a:lnTo>
                    <a:pt x="232229" y="0"/>
                  </a:lnTo>
                  <a:lnTo>
                    <a:pt x="296864" y="4886711"/>
                  </a:lnTo>
                  <a:lnTo>
                    <a:pt x="0" y="4886711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7E0EEE-1FD2-42E6-8EB3-9CB760C80319}"/>
                </a:ext>
              </a:extLst>
            </p:cNvPr>
            <p:cNvSpPr/>
            <p:nvPr/>
          </p:nvSpPr>
          <p:spPr>
            <a:xfrm>
              <a:off x="407990" y="370106"/>
              <a:ext cx="11171238" cy="6071944"/>
            </a:xfrm>
            <a:custGeom>
              <a:avLst/>
              <a:gdLst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22860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0993438 w 11399838"/>
                <a:gd name="connsiteY1" fmla="*/ 2159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0993438"/>
                <a:gd name="connsiteY0" fmla="*/ 0 h 6200750"/>
                <a:gd name="connsiteX1" fmla="*/ 10993438 w 10993438"/>
                <a:gd name="connsiteY1" fmla="*/ 215900 h 6200750"/>
                <a:gd name="connsiteX2" fmla="*/ 10637838 w 10993438"/>
                <a:gd name="connsiteY2" fmla="*/ 6200750 h 6200750"/>
                <a:gd name="connsiteX3" fmla="*/ 0 w 10993438"/>
                <a:gd name="connsiteY3" fmla="*/ 5908650 h 6200750"/>
                <a:gd name="connsiteX4" fmla="*/ 0 w 10993438"/>
                <a:gd name="connsiteY4" fmla="*/ 0 h 6200750"/>
                <a:gd name="connsiteX0" fmla="*/ 0 w 11171238"/>
                <a:gd name="connsiteY0" fmla="*/ 0 h 6200750"/>
                <a:gd name="connsiteX1" fmla="*/ 11171238 w 11171238"/>
                <a:gd name="connsiteY1" fmla="*/ 215900 h 6200750"/>
                <a:gd name="connsiteX2" fmla="*/ 10637838 w 11171238"/>
                <a:gd name="connsiteY2" fmla="*/ 6200750 h 6200750"/>
                <a:gd name="connsiteX3" fmla="*/ 0 w 11171238"/>
                <a:gd name="connsiteY3" fmla="*/ 5908650 h 6200750"/>
                <a:gd name="connsiteX4" fmla="*/ 0 w 11171238"/>
                <a:gd name="connsiteY4" fmla="*/ 0 h 62007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48961 h 6275111"/>
                <a:gd name="connsiteX1" fmla="*/ 11171238 w 11171238"/>
                <a:gd name="connsiteY1" fmla="*/ 264861 h 6275111"/>
                <a:gd name="connsiteX2" fmla="*/ 10993438 w 11171238"/>
                <a:gd name="connsiteY2" fmla="*/ 6275111 h 6275111"/>
                <a:gd name="connsiteX3" fmla="*/ 0 w 11171238"/>
                <a:gd name="connsiteY3" fmla="*/ 5957611 h 6275111"/>
                <a:gd name="connsiteX4" fmla="*/ 0 w 11171238"/>
                <a:gd name="connsiteY4" fmla="*/ 48961 h 6275111"/>
                <a:gd name="connsiteX0" fmla="*/ 0 w 11171238"/>
                <a:gd name="connsiteY0" fmla="*/ 168996 h 6395146"/>
                <a:gd name="connsiteX1" fmla="*/ 11171238 w 11171238"/>
                <a:gd name="connsiteY1" fmla="*/ 384896 h 6395146"/>
                <a:gd name="connsiteX2" fmla="*/ 10993438 w 11171238"/>
                <a:gd name="connsiteY2" fmla="*/ 6395146 h 6395146"/>
                <a:gd name="connsiteX3" fmla="*/ 0 w 11171238"/>
                <a:gd name="connsiteY3" fmla="*/ 6077646 h 6395146"/>
                <a:gd name="connsiteX4" fmla="*/ 0 w 11171238"/>
                <a:gd name="connsiteY4" fmla="*/ 168996 h 6395146"/>
                <a:gd name="connsiteX0" fmla="*/ 0 w 11171238"/>
                <a:gd name="connsiteY0" fmla="*/ 99692 h 6325842"/>
                <a:gd name="connsiteX1" fmla="*/ 11171238 w 11171238"/>
                <a:gd name="connsiteY1" fmla="*/ 315592 h 6325842"/>
                <a:gd name="connsiteX2" fmla="*/ 10993438 w 11171238"/>
                <a:gd name="connsiteY2" fmla="*/ 6325842 h 6325842"/>
                <a:gd name="connsiteX3" fmla="*/ 0 w 11171238"/>
                <a:gd name="connsiteY3" fmla="*/ 6008342 h 6325842"/>
                <a:gd name="connsiteX4" fmla="*/ 0 w 11171238"/>
                <a:gd name="connsiteY4" fmla="*/ 99692 h 6325842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069638"/>
                <a:gd name="connsiteY0" fmla="*/ 265362 h 6491512"/>
                <a:gd name="connsiteX1" fmla="*/ 11069638 w 11069638"/>
                <a:gd name="connsiteY1" fmla="*/ 62162 h 6491512"/>
                <a:gd name="connsiteX2" fmla="*/ 10993438 w 11069638"/>
                <a:gd name="connsiteY2" fmla="*/ 6491512 h 6491512"/>
                <a:gd name="connsiteX3" fmla="*/ 0 w 11069638"/>
                <a:gd name="connsiteY3" fmla="*/ 6174012 h 6491512"/>
                <a:gd name="connsiteX4" fmla="*/ 0 w 11069638"/>
                <a:gd name="connsiteY4" fmla="*/ 265362 h 64915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56938"/>
                <a:gd name="connsiteY0" fmla="*/ 163294 h 6071944"/>
                <a:gd name="connsiteX1" fmla="*/ 11056938 w 11056938"/>
                <a:gd name="connsiteY1" fmla="*/ 74394 h 6071944"/>
                <a:gd name="connsiteX2" fmla="*/ 10968038 w 11056938"/>
                <a:gd name="connsiteY2" fmla="*/ 5513144 h 6071944"/>
                <a:gd name="connsiteX3" fmla="*/ 0 w 11056938"/>
                <a:gd name="connsiteY3" fmla="*/ 6071944 h 6071944"/>
                <a:gd name="connsiteX4" fmla="*/ 0 w 11056938"/>
                <a:gd name="connsiteY4" fmla="*/ 163294 h 6071944"/>
                <a:gd name="connsiteX0" fmla="*/ 0 w 11171238"/>
                <a:gd name="connsiteY0" fmla="*/ 163294 h 6104106"/>
                <a:gd name="connsiteX1" fmla="*/ 11056938 w 11171238"/>
                <a:gd name="connsiteY1" fmla="*/ 74394 h 6104106"/>
                <a:gd name="connsiteX2" fmla="*/ 11171238 w 11171238"/>
                <a:gd name="connsiteY2" fmla="*/ 6046544 h 6104106"/>
                <a:gd name="connsiteX3" fmla="*/ 0 w 11171238"/>
                <a:gd name="connsiteY3" fmla="*/ 6071944 h 6104106"/>
                <a:gd name="connsiteX4" fmla="*/ 0 w 11171238"/>
                <a:gd name="connsiteY4" fmla="*/ 163294 h 6104106"/>
                <a:gd name="connsiteX0" fmla="*/ 0 w 11171238"/>
                <a:gd name="connsiteY0" fmla="*/ 163294 h 6071944"/>
                <a:gd name="connsiteX1" fmla="*/ 11056938 w 11171238"/>
                <a:gd name="connsiteY1" fmla="*/ 74394 h 6071944"/>
                <a:gd name="connsiteX2" fmla="*/ 11171238 w 11171238"/>
                <a:gd name="connsiteY2" fmla="*/ 6046544 h 6071944"/>
                <a:gd name="connsiteX3" fmla="*/ 0 w 11171238"/>
                <a:gd name="connsiteY3" fmla="*/ 6071944 h 6071944"/>
                <a:gd name="connsiteX4" fmla="*/ 0 w 11171238"/>
                <a:gd name="connsiteY4" fmla="*/ 163294 h 60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238" h="6071944">
                  <a:moveTo>
                    <a:pt x="0" y="163294"/>
                  </a:moveTo>
                  <a:cubicBezTo>
                    <a:pt x="6115579" y="264894"/>
                    <a:pt x="6414559" y="-166906"/>
                    <a:pt x="11056938" y="74394"/>
                  </a:cubicBezTo>
                  <a:lnTo>
                    <a:pt x="11171238" y="6046544"/>
                  </a:lnTo>
                  <a:cubicBezTo>
                    <a:pt x="5974292" y="5868744"/>
                    <a:pt x="3825346" y="6021144"/>
                    <a:pt x="0" y="6071944"/>
                  </a:cubicBezTo>
                  <a:lnTo>
                    <a:pt x="0" y="163294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365D63-4F08-434D-9E35-213AD0B63CE4}"/>
                </a:ext>
              </a:extLst>
            </p:cNvPr>
            <p:cNvGrpSpPr/>
            <p:nvPr/>
          </p:nvGrpSpPr>
          <p:grpSpPr>
            <a:xfrm>
              <a:off x="307977" y="1257300"/>
              <a:ext cx="225425" cy="4343400"/>
              <a:chOff x="498475" y="1257300"/>
              <a:chExt cx="225425" cy="43434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639EB85-952B-4598-956C-79C55F5DFEE8}"/>
                  </a:ext>
                </a:extLst>
              </p:cNvPr>
              <p:cNvSpPr/>
              <p:nvPr/>
            </p:nvSpPr>
            <p:spPr>
              <a:xfrm>
                <a:off x="498475" y="1257300"/>
                <a:ext cx="225425" cy="4343400"/>
              </a:xfrm>
              <a:prstGeom prst="roundRect">
                <a:avLst>
                  <a:gd name="adj" fmla="val 50000"/>
                </a:avLst>
              </a:prstGeom>
              <a:solidFill>
                <a:srgbClr val="6FBEFE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88E9CD9-727B-44DD-A65D-4495DF3B399C}"/>
                  </a:ext>
                </a:extLst>
              </p:cNvPr>
              <p:cNvSpPr/>
              <p:nvPr/>
            </p:nvSpPr>
            <p:spPr>
              <a:xfrm>
                <a:off x="557187" y="1403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304915-981B-4BD6-91E6-858473398373}"/>
                  </a:ext>
                </a:extLst>
              </p:cNvPr>
              <p:cNvSpPr/>
              <p:nvPr/>
            </p:nvSpPr>
            <p:spPr>
              <a:xfrm>
                <a:off x="557187" y="53466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18C7DA9-EA94-4D81-B49C-416237C126FF}"/>
                </a:ext>
              </a:extLst>
            </p:cNvPr>
            <p:cNvSpPr/>
            <p:nvPr/>
          </p:nvSpPr>
          <p:spPr>
            <a:xfrm>
              <a:off x="9975851" y="6221731"/>
              <a:ext cx="844550" cy="26669"/>
            </a:xfrm>
            <a:custGeom>
              <a:avLst/>
              <a:gdLst>
                <a:gd name="connsiteX0" fmla="*/ 0 w 1181100"/>
                <a:gd name="connsiteY0" fmla="*/ 0 h 38100"/>
                <a:gd name="connsiteX1" fmla="*/ 749300 w 1181100"/>
                <a:gd name="connsiteY1" fmla="*/ 12700 h 38100"/>
                <a:gd name="connsiteX2" fmla="*/ 1181100 w 1181100"/>
                <a:gd name="connsiteY2" fmla="*/ 38100 h 38100"/>
                <a:gd name="connsiteX0" fmla="*/ 0 w 1184439"/>
                <a:gd name="connsiteY0" fmla="*/ 4118 h 26343"/>
                <a:gd name="connsiteX1" fmla="*/ 752639 w 1184439"/>
                <a:gd name="connsiteY1" fmla="*/ 943 h 26343"/>
                <a:gd name="connsiteX2" fmla="*/ 1184439 w 1184439"/>
                <a:gd name="connsiteY2" fmla="*/ 26343 h 26343"/>
                <a:gd name="connsiteX0" fmla="*/ 0 w 1184439"/>
                <a:gd name="connsiteY0" fmla="*/ 0 h 22225"/>
                <a:gd name="connsiteX1" fmla="*/ 769338 w 1184439"/>
                <a:gd name="connsiteY1" fmla="*/ 6747 h 22225"/>
                <a:gd name="connsiteX2" fmla="*/ 1184439 w 1184439"/>
                <a:gd name="connsiteY2" fmla="*/ 22225 h 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439" h="22225">
                  <a:moveTo>
                    <a:pt x="0" y="0"/>
                  </a:moveTo>
                  <a:lnTo>
                    <a:pt x="769338" y="6747"/>
                  </a:lnTo>
                  <a:cubicBezTo>
                    <a:pt x="966188" y="13097"/>
                    <a:pt x="1066964" y="12700"/>
                    <a:pt x="1184439" y="22225"/>
                  </a:cubicBezTo>
                </a:path>
              </a:pathLst>
            </a:custGeom>
            <a:noFill/>
            <a:ln w="25400" cap="rnd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44AFBD-93D5-48AC-A83C-AD14B63FEE68}"/>
                </a:ext>
              </a:extLst>
            </p:cNvPr>
            <p:cNvSpPr/>
            <p:nvPr/>
          </p:nvSpPr>
          <p:spPr>
            <a:xfrm>
              <a:off x="10904540" y="6253163"/>
              <a:ext cx="266910" cy="20882"/>
            </a:xfrm>
            <a:custGeom>
              <a:avLst/>
              <a:gdLst>
                <a:gd name="connsiteX0" fmla="*/ 0 w 266910"/>
                <a:gd name="connsiteY0" fmla="*/ 0 h 20882"/>
                <a:gd name="connsiteX1" fmla="*/ 223837 w 266910"/>
                <a:gd name="connsiteY1" fmla="*/ 19050 h 20882"/>
                <a:gd name="connsiteX2" fmla="*/ 266700 w 266910"/>
                <a:gd name="connsiteY2" fmla="*/ 19050 h 2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910" h="20882">
                  <a:moveTo>
                    <a:pt x="0" y="0"/>
                  </a:moveTo>
                  <a:lnTo>
                    <a:pt x="223837" y="19050"/>
                  </a:lnTo>
                  <a:cubicBezTo>
                    <a:pt x="268287" y="22225"/>
                    <a:pt x="267493" y="20637"/>
                    <a:pt x="266700" y="19050"/>
                  </a:cubicBezTo>
                </a:path>
              </a:pathLst>
            </a:custGeom>
            <a:noFill/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953682" y="695095"/>
            <a:ext cx="4135845" cy="807209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solidFill>
                  <a:srgbClr val="2873AE"/>
                </a:solidFill>
              </a:rPr>
              <a:t>관계형데이타베이스</a:t>
            </a:r>
            <a:endParaRPr lang="en-US" altLang="ko-KR" sz="2800" b="1" i="1" kern="0" dirty="0">
              <a:solidFill>
                <a:srgbClr val="2873A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2873AE"/>
                </a:solidFill>
              </a:rPr>
              <a:t>Database </a:t>
            </a:r>
            <a:r>
              <a:rPr lang="en-US" altLang="ko-KR" sz="800" kern="0" dirty="0" err="1">
                <a:solidFill>
                  <a:srgbClr val="2873AE"/>
                </a:solidFill>
              </a:rPr>
              <a:t>TermProject</a:t>
            </a:r>
            <a:endParaRPr lang="en-US" altLang="ko-KR" sz="800" kern="0" dirty="0">
              <a:solidFill>
                <a:srgbClr val="2873AE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EDAFB5D-2089-4BFC-B7D4-16308C09E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93268"/>
              </p:ext>
            </p:extLst>
          </p:nvPr>
        </p:nvGraphicFramePr>
        <p:xfrm>
          <a:off x="1169960" y="2059272"/>
          <a:ext cx="5128022" cy="1104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4740">
                  <a:extLst>
                    <a:ext uri="{9D8B030D-6E8A-4147-A177-3AD203B41FA5}">
                      <a16:colId xmlns:a16="http://schemas.microsoft.com/office/drawing/2014/main" val="3464504990"/>
                    </a:ext>
                  </a:extLst>
                </a:gridCol>
                <a:gridCol w="704740">
                  <a:extLst>
                    <a:ext uri="{9D8B030D-6E8A-4147-A177-3AD203B41FA5}">
                      <a16:colId xmlns:a16="http://schemas.microsoft.com/office/drawing/2014/main" val="3863892779"/>
                    </a:ext>
                  </a:extLst>
                </a:gridCol>
                <a:gridCol w="704740">
                  <a:extLst>
                    <a:ext uri="{9D8B030D-6E8A-4147-A177-3AD203B41FA5}">
                      <a16:colId xmlns:a16="http://schemas.microsoft.com/office/drawing/2014/main" val="3482994017"/>
                    </a:ext>
                  </a:extLst>
                </a:gridCol>
                <a:gridCol w="774524">
                  <a:extLst>
                    <a:ext uri="{9D8B030D-6E8A-4147-A177-3AD203B41FA5}">
                      <a16:colId xmlns:a16="http://schemas.microsoft.com/office/drawing/2014/main" val="1189664724"/>
                    </a:ext>
                  </a:extLst>
                </a:gridCol>
                <a:gridCol w="774524">
                  <a:extLst>
                    <a:ext uri="{9D8B030D-6E8A-4147-A177-3AD203B41FA5}">
                      <a16:colId xmlns:a16="http://schemas.microsoft.com/office/drawing/2014/main" val="4075181879"/>
                    </a:ext>
                  </a:extLst>
                </a:gridCol>
                <a:gridCol w="732377">
                  <a:extLst>
                    <a:ext uri="{9D8B030D-6E8A-4147-A177-3AD203B41FA5}">
                      <a16:colId xmlns:a16="http://schemas.microsoft.com/office/drawing/2014/main" val="696442535"/>
                    </a:ext>
                  </a:extLst>
                </a:gridCol>
                <a:gridCol w="732377">
                  <a:extLst>
                    <a:ext uri="{9D8B030D-6E8A-4147-A177-3AD203B41FA5}">
                      <a16:colId xmlns:a16="http://schemas.microsoft.com/office/drawing/2014/main" val="3909284930"/>
                    </a:ext>
                  </a:extLst>
                </a:gridCol>
              </a:tblGrid>
              <a:tr h="220980">
                <a:tc gridSpan="5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주문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주문항목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28570113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u="sng" kern="0">
                          <a:effectLst/>
                        </a:rPr>
                        <a:t>주문번호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주문일자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주문방법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고객번호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직원번호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주문수량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71165791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50733220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201126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카드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10000001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20000002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65806435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201126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현금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10000002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20000002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63509958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6D7835-F4C2-496E-BA36-C4E02BD09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26774"/>
              </p:ext>
            </p:extLst>
          </p:nvPr>
        </p:nvGraphicFramePr>
        <p:xfrm>
          <a:off x="1169960" y="3651745"/>
          <a:ext cx="5128022" cy="1151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1278">
                  <a:extLst>
                    <a:ext uri="{9D8B030D-6E8A-4147-A177-3AD203B41FA5}">
                      <a16:colId xmlns:a16="http://schemas.microsoft.com/office/drawing/2014/main" val="3638894930"/>
                    </a:ext>
                  </a:extLst>
                </a:gridCol>
                <a:gridCol w="801455">
                  <a:extLst>
                    <a:ext uri="{9D8B030D-6E8A-4147-A177-3AD203B41FA5}">
                      <a16:colId xmlns:a16="http://schemas.microsoft.com/office/drawing/2014/main" val="3965894927"/>
                    </a:ext>
                  </a:extLst>
                </a:gridCol>
                <a:gridCol w="881278">
                  <a:extLst>
                    <a:ext uri="{9D8B030D-6E8A-4147-A177-3AD203B41FA5}">
                      <a16:colId xmlns:a16="http://schemas.microsoft.com/office/drawing/2014/main" val="3587943963"/>
                    </a:ext>
                  </a:extLst>
                </a:gridCol>
                <a:gridCol w="854670">
                  <a:extLst>
                    <a:ext uri="{9D8B030D-6E8A-4147-A177-3AD203B41FA5}">
                      <a16:colId xmlns:a16="http://schemas.microsoft.com/office/drawing/2014/main" val="3434607330"/>
                    </a:ext>
                  </a:extLst>
                </a:gridCol>
                <a:gridCol w="653903">
                  <a:extLst>
                    <a:ext uri="{9D8B030D-6E8A-4147-A177-3AD203B41FA5}">
                      <a16:colId xmlns:a16="http://schemas.microsoft.com/office/drawing/2014/main" val="3413523361"/>
                    </a:ext>
                  </a:extLst>
                </a:gridCol>
                <a:gridCol w="1055438">
                  <a:extLst>
                    <a:ext uri="{9D8B030D-6E8A-4147-A177-3AD203B41FA5}">
                      <a16:colId xmlns:a16="http://schemas.microsoft.com/office/drawing/2014/main" val="3898618199"/>
                    </a:ext>
                  </a:extLst>
                </a:gridCol>
              </a:tblGrid>
              <a:tr h="230273"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공급주문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/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공급항목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380084"/>
                  </a:ext>
                </a:extLst>
              </a:tr>
              <a:tr h="230273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u="sng" kern="0">
                          <a:effectLst/>
                        </a:rPr>
                        <a:t>구매번호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구매일자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직원번호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수량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수령일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492697306"/>
                  </a:ext>
                </a:extLst>
              </a:tr>
              <a:tr h="230273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508842253"/>
                  </a:ext>
                </a:extLst>
              </a:tr>
              <a:tr h="230273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40000001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201026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20000001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201116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774867594"/>
                  </a:ext>
                </a:extLst>
              </a:tr>
              <a:tr h="230273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40000002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201126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20000001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201216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30678848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60700F4-C672-4751-9B7E-65221FBE5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96961"/>
              </p:ext>
            </p:extLst>
          </p:nvPr>
        </p:nvGraphicFramePr>
        <p:xfrm>
          <a:off x="7250278" y="2070789"/>
          <a:ext cx="3771761" cy="1104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168">
                  <a:extLst>
                    <a:ext uri="{9D8B030D-6E8A-4147-A177-3AD203B41FA5}">
                      <a16:colId xmlns:a16="http://schemas.microsoft.com/office/drawing/2014/main" val="1234320909"/>
                    </a:ext>
                  </a:extLst>
                </a:gridCol>
                <a:gridCol w="998449">
                  <a:extLst>
                    <a:ext uri="{9D8B030D-6E8A-4147-A177-3AD203B41FA5}">
                      <a16:colId xmlns:a16="http://schemas.microsoft.com/office/drawing/2014/main" val="1005759661"/>
                    </a:ext>
                  </a:extLst>
                </a:gridCol>
                <a:gridCol w="646181">
                  <a:extLst>
                    <a:ext uri="{9D8B030D-6E8A-4147-A177-3AD203B41FA5}">
                      <a16:colId xmlns:a16="http://schemas.microsoft.com/office/drawing/2014/main" val="3218513901"/>
                    </a:ext>
                  </a:extLst>
                </a:gridCol>
                <a:gridCol w="415605">
                  <a:extLst>
                    <a:ext uri="{9D8B030D-6E8A-4147-A177-3AD203B41FA5}">
                      <a16:colId xmlns:a16="http://schemas.microsoft.com/office/drawing/2014/main" val="243052739"/>
                    </a:ext>
                  </a:extLst>
                </a:gridCol>
                <a:gridCol w="907358">
                  <a:extLst>
                    <a:ext uri="{9D8B030D-6E8A-4147-A177-3AD203B41FA5}">
                      <a16:colId xmlns:a16="http://schemas.microsoft.com/office/drawing/2014/main" val="842079998"/>
                    </a:ext>
                  </a:extLst>
                </a:gridCol>
              </a:tblGrid>
              <a:tr h="220980">
                <a:tc gridSpan="5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제품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2452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u="sng" kern="0">
                          <a:effectLst/>
                        </a:rPr>
                        <a:t>제품번호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제품명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가격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수량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사이즈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37697725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10901077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5001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아메리카노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₩</a:t>
                      </a:r>
                      <a:r>
                        <a:rPr lang="en-US" sz="1100" kern="0">
                          <a:effectLst/>
                        </a:rPr>
                        <a:t>2,000 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TALL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085497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5002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카페라떼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₩</a:t>
                      </a:r>
                      <a:r>
                        <a:rPr lang="en-US" sz="1100" kern="0">
                          <a:effectLst/>
                        </a:rPr>
                        <a:t>3,000 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TALL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86660824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CC213EB-3497-4E83-9CED-F8A0D566A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05845"/>
              </p:ext>
            </p:extLst>
          </p:nvPr>
        </p:nvGraphicFramePr>
        <p:xfrm>
          <a:off x="7250280" y="3651744"/>
          <a:ext cx="3813062" cy="1151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0088">
                  <a:extLst>
                    <a:ext uri="{9D8B030D-6E8A-4147-A177-3AD203B41FA5}">
                      <a16:colId xmlns:a16="http://schemas.microsoft.com/office/drawing/2014/main" val="3946006927"/>
                    </a:ext>
                  </a:extLst>
                </a:gridCol>
                <a:gridCol w="846110">
                  <a:extLst>
                    <a:ext uri="{9D8B030D-6E8A-4147-A177-3AD203B41FA5}">
                      <a16:colId xmlns:a16="http://schemas.microsoft.com/office/drawing/2014/main" val="2623045117"/>
                    </a:ext>
                  </a:extLst>
                </a:gridCol>
                <a:gridCol w="802274">
                  <a:extLst>
                    <a:ext uri="{9D8B030D-6E8A-4147-A177-3AD203B41FA5}">
                      <a16:colId xmlns:a16="http://schemas.microsoft.com/office/drawing/2014/main" val="2193972060"/>
                    </a:ext>
                  </a:extLst>
                </a:gridCol>
                <a:gridCol w="568480">
                  <a:extLst>
                    <a:ext uri="{9D8B030D-6E8A-4147-A177-3AD203B41FA5}">
                      <a16:colId xmlns:a16="http://schemas.microsoft.com/office/drawing/2014/main" val="915985461"/>
                    </a:ext>
                  </a:extLst>
                </a:gridCol>
                <a:gridCol w="846110">
                  <a:extLst>
                    <a:ext uri="{9D8B030D-6E8A-4147-A177-3AD203B41FA5}">
                      <a16:colId xmlns:a16="http://schemas.microsoft.com/office/drawing/2014/main" val="3942069834"/>
                    </a:ext>
                  </a:extLst>
                </a:gridCol>
              </a:tblGrid>
              <a:tr h="230273">
                <a:tc gridSpan="5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재료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61440"/>
                  </a:ext>
                </a:extLst>
              </a:tr>
              <a:tr h="230273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u="sng" kern="0">
                          <a:effectLst/>
                        </a:rPr>
                        <a:t>재료번호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재료명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가격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재고량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구매업체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129216503"/>
                  </a:ext>
                </a:extLst>
              </a:tr>
              <a:tr h="230273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VARCHAR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534969913"/>
                  </a:ext>
                </a:extLst>
              </a:tr>
              <a:tr h="230273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6001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원두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₩</a:t>
                      </a:r>
                      <a:r>
                        <a:rPr lang="en-US" sz="1100" kern="0">
                          <a:effectLst/>
                        </a:rPr>
                        <a:t>150,000 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ㅇㅇ공장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37389550"/>
                  </a:ext>
                </a:extLst>
              </a:tr>
              <a:tr h="230273"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6002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우유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₩</a:t>
                      </a:r>
                      <a:r>
                        <a:rPr lang="en-US" sz="1100" kern="0">
                          <a:effectLst/>
                        </a:rPr>
                        <a:t>5,000 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 err="1">
                          <a:effectLst/>
                        </a:rPr>
                        <a:t>ㅇㅇ우유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931600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45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887548-CF7A-4273-AF16-59BF50079A34}"/>
              </a:ext>
            </a:extLst>
          </p:cNvPr>
          <p:cNvGrpSpPr/>
          <p:nvPr/>
        </p:nvGrpSpPr>
        <p:grpSpPr>
          <a:xfrm>
            <a:off x="174627" y="228601"/>
            <a:ext cx="11814175" cy="6502399"/>
            <a:chOff x="174627" y="228601"/>
            <a:chExt cx="11814175" cy="65023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BA7299-B6C1-4BD2-8B4C-E41A3C48DF5D}"/>
                </a:ext>
              </a:extLst>
            </p:cNvPr>
            <p:cNvSpPr/>
            <p:nvPr/>
          </p:nvSpPr>
          <p:spPr>
            <a:xfrm>
              <a:off x="282577" y="330200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6FBEFE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320EFD8-7C67-495E-9B22-D3E9899E856F}"/>
                </a:ext>
              </a:extLst>
            </p:cNvPr>
            <p:cNvSpPr/>
            <p:nvPr/>
          </p:nvSpPr>
          <p:spPr>
            <a:xfrm>
              <a:off x="174627" y="228601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E1F5FB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B211D5EF-8FDA-4456-8816-1A8FF48B13BE}"/>
                </a:ext>
              </a:extLst>
            </p:cNvPr>
            <p:cNvSpPr/>
            <p:nvPr/>
          </p:nvSpPr>
          <p:spPr>
            <a:xfrm flipV="1">
              <a:off x="11323665" y="517550"/>
              <a:ext cx="296864" cy="4886711"/>
            </a:xfrm>
            <a:custGeom>
              <a:avLst/>
              <a:gdLst>
                <a:gd name="connsiteX0" fmla="*/ 0 w 296864"/>
                <a:gd name="connsiteY0" fmla="*/ 2911450 h 2911450"/>
                <a:gd name="connsiteX1" fmla="*/ 0 w 296864"/>
                <a:gd name="connsiteY1" fmla="*/ 0 h 2911450"/>
                <a:gd name="connsiteX2" fmla="*/ 296864 w 296864"/>
                <a:gd name="connsiteY2" fmla="*/ 2911450 h 2911450"/>
                <a:gd name="connsiteX3" fmla="*/ 0 w 296864"/>
                <a:gd name="connsiteY3" fmla="*/ 2911450 h 2911450"/>
                <a:gd name="connsiteX0" fmla="*/ 0 w 296864"/>
                <a:gd name="connsiteY0" fmla="*/ 3290140 h 3290140"/>
                <a:gd name="connsiteX1" fmla="*/ 203200 w 296864"/>
                <a:gd name="connsiteY1" fmla="*/ 0 h 3290140"/>
                <a:gd name="connsiteX2" fmla="*/ 296864 w 296864"/>
                <a:gd name="connsiteY2" fmla="*/ 3290140 h 3290140"/>
                <a:gd name="connsiteX3" fmla="*/ 0 w 296864"/>
                <a:gd name="connsiteY3" fmla="*/ 3290140 h 3290140"/>
                <a:gd name="connsiteX0" fmla="*/ 0 w 296864"/>
                <a:gd name="connsiteY0" fmla="*/ 4886711 h 4886711"/>
                <a:gd name="connsiteX1" fmla="*/ 232229 w 296864"/>
                <a:gd name="connsiteY1" fmla="*/ 0 h 4886711"/>
                <a:gd name="connsiteX2" fmla="*/ 296864 w 296864"/>
                <a:gd name="connsiteY2" fmla="*/ 4886711 h 4886711"/>
                <a:gd name="connsiteX3" fmla="*/ 0 w 296864"/>
                <a:gd name="connsiteY3" fmla="*/ 4886711 h 48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64" h="4886711">
                  <a:moveTo>
                    <a:pt x="0" y="4886711"/>
                  </a:moveTo>
                  <a:lnTo>
                    <a:pt x="232229" y="0"/>
                  </a:lnTo>
                  <a:lnTo>
                    <a:pt x="296864" y="4886711"/>
                  </a:lnTo>
                  <a:lnTo>
                    <a:pt x="0" y="4886711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7E0EEE-1FD2-42E6-8EB3-9CB760C80319}"/>
                </a:ext>
              </a:extLst>
            </p:cNvPr>
            <p:cNvSpPr/>
            <p:nvPr/>
          </p:nvSpPr>
          <p:spPr>
            <a:xfrm>
              <a:off x="407990" y="370106"/>
              <a:ext cx="11171238" cy="6071944"/>
            </a:xfrm>
            <a:custGeom>
              <a:avLst/>
              <a:gdLst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22860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0993438 w 11399838"/>
                <a:gd name="connsiteY1" fmla="*/ 2159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0993438"/>
                <a:gd name="connsiteY0" fmla="*/ 0 h 6200750"/>
                <a:gd name="connsiteX1" fmla="*/ 10993438 w 10993438"/>
                <a:gd name="connsiteY1" fmla="*/ 215900 h 6200750"/>
                <a:gd name="connsiteX2" fmla="*/ 10637838 w 10993438"/>
                <a:gd name="connsiteY2" fmla="*/ 6200750 h 6200750"/>
                <a:gd name="connsiteX3" fmla="*/ 0 w 10993438"/>
                <a:gd name="connsiteY3" fmla="*/ 5908650 h 6200750"/>
                <a:gd name="connsiteX4" fmla="*/ 0 w 10993438"/>
                <a:gd name="connsiteY4" fmla="*/ 0 h 6200750"/>
                <a:gd name="connsiteX0" fmla="*/ 0 w 11171238"/>
                <a:gd name="connsiteY0" fmla="*/ 0 h 6200750"/>
                <a:gd name="connsiteX1" fmla="*/ 11171238 w 11171238"/>
                <a:gd name="connsiteY1" fmla="*/ 215900 h 6200750"/>
                <a:gd name="connsiteX2" fmla="*/ 10637838 w 11171238"/>
                <a:gd name="connsiteY2" fmla="*/ 6200750 h 6200750"/>
                <a:gd name="connsiteX3" fmla="*/ 0 w 11171238"/>
                <a:gd name="connsiteY3" fmla="*/ 5908650 h 6200750"/>
                <a:gd name="connsiteX4" fmla="*/ 0 w 11171238"/>
                <a:gd name="connsiteY4" fmla="*/ 0 h 62007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48961 h 6275111"/>
                <a:gd name="connsiteX1" fmla="*/ 11171238 w 11171238"/>
                <a:gd name="connsiteY1" fmla="*/ 264861 h 6275111"/>
                <a:gd name="connsiteX2" fmla="*/ 10993438 w 11171238"/>
                <a:gd name="connsiteY2" fmla="*/ 6275111 h 6275111"/>
                <a:gd name="connsiteX3" fmla="*/ 0 w 11171238"/>
                <a:gd name="connsiteY3" fmla="*/ 5957611 h 6275111"/>
                <a:gd name="connsiteX4" fmla="*/ 0 w 11171238"/>
                <a:gd name="connsiteY4" fmla="*/ 48961 h 6275111"/>
                <a:gd name="connsiteX0" fmla="*/ 0 w 11171238"/>
                <a:gd name="connsiteY0" fmla="*/ 168996 h 6395146"/>
                <a:gd name="connsiteX1" fmla="*/ 11171238 w 11171238"/>
                <a:gd name="connsiteY1" fmla="*/ 384896 h 6395146"/>
                <a:gd name="connsiteX2" fmla="*/ 10993438 w 11171238"/>
                <a:gd name="connsiteY2" fmla="*/ 6395146 h 6395146"/>
                <a:gd name="connsiteX3" fmla="*/ 0 w 11171238"/>
                <a:gd name="connsiteY3" fmla="*/ 6077646 h 6395146"/>
                <a:gd name="connsiteX4" fmla="*/ 0 w 11171238"/>
                <a:gd name="connsiteY4" fmla="*/ 168996 h 6395146"/>
                <a:gd name="connsiteX0" fmla="*/ 0 w 11171238"/>
                <a:gd name="connsiteY0" fmla="*/ 99692 h 6325842"/>
                <a:gd name="connsiteX1" fmla="*/ 11171238 w 11171238"/>
                <a:gd name="connsiteY1" fmla="*/ 315592 h 6325842"/>
                <a:gd name="connsiteX2" fmla="*/ 10993438 w 11171238"/>
                <a:gd name="connsiteY2" fmla="*/ 6325842 h 6325842"/>
                <a:gd name="connsiteX3" fmla="*/ 0 w 11171238"/>
                <a:gd name="connsiteY3" fmla="*/ 6008342 h 6325842"/>
                <a:gd name="connsiteX4" fmla="*/ 0 w 11171238"/>
                <a:gd name="connsiteY4" fmla="*/ 99692 h 6325842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069638"/>
                <a:gd name="connsiteY0" fmla="*/ 265362 h 6491512"/>
                <a:gd name="connsiteX1" fmla="*/ 11069638 w 11069638"/>
                <a:gd name="connsiteY1" fmla="*/ 62162 h 6491512"/>
                <a:gd name="connsiteX2" fmla="*/ 10993438 w 11069638"/>
                <a:gd name="connsiteY2" fmla="*/ 6491512 h 6491512"/>
                <a:gd name="connsiteX3" fmla="*/ 0 w 11069638"/>
                <a:gd name="connsiteY3" fmla="*/ 6174012 h 6491512"/>
                <a:gd name="connsiteX4" fmla="*/ 0 w 11069638"/>
                <a:gd name="connsiteY4" fmla="*/ 265362 h 64915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56938"/>
                <a:gd name="connsiteY0" fmla="*/ 163294 h 6071944"/>
                <a:gd name="connsiteX1" fmla="*/ 11056938 w 11056938"/>
                <a:gd name="connsiteY1" fmla="*/ 74394 h 6071944"/>
                <a:gd name="connsiteX2" fmla="*/ 10968038 w 11056938"/>
                <a:gd name="connsiteY2" fmla="*/ 5513144 h 6071944"/>
                <a:gd name="connsiteX3" fmla="*/ 0 w 11056938"/>
                <a:gd name="connsiteY3" fmla="*/ 6071944 h 6071944"/>
                <a:gd name="connsiteX4" fmla="*/ 0 w 11056938"/>
                <a:gd name="connsiteY4" fmla="*/ 163294 h 6071944"/>
                <a:gd name="connsiteX0" fmla="*/ 0 w 11171238"/>
                <a:gd name="connsiteY0" fmla="*/ 163294 h 6104106"/>
                <a:gd name="connsiteX1" fmla="*/ 11056938 w 11171238"/>
                <a:gd name="connsiteY1" fmla="*/ 74394 h 6104106"/>
                <a:gd name="connsiteX2" fmla="*/ 11171238 w 11171238"/>
                <a:gd name="connsiteY2" fmla="*/ 6046544 h 6104106"/>
                <a:gd name="connsiteX3" fmla="*/ 0 w 11171238"/>
                <a:gd name="connsiteY3" fmla="*/ 6071944 h 6104106"/>
                <a:gd name="connsiteX4" fmla="*/ 0 w 11171238"/>
                <a:gd name="connsiteY4" fmla="*/ 163294 h 6104106"/>
                <a:gd name="connsiteX0" fmla="*/ 0 w 11171238"/>
                <a:gd name="connsiteY0" fmla="*/ 163294 h 6071944"/>
                <a:gd name="connsiteX1" fmla="*/ 11056938 w 11171238"/>
                <a:gd name="connsiteY1" fmla="*/ 74394 h 6071944"/>
                <a:gd name="connsiteX2" fmla="*/ 11171238 w 11171238"/>
                <a:gd name="connsiteY2" fmla="*/ 6046544 h 6071944"/>
                <a:gd name="connsiteX3" fmla="*/ 0 w 11171238"/>
                <a:gd name="connsiteY3" fmla="*/ 6071944 h 6071944"/>
                <a:gd name="connsiteX4" fmla="*/ 0 w 11171238"/>
                <a:gd name="connsiteY4" fmla="*/ 163294 h 60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238" h="6071944">
                  <a:moveTo>
                    <a:pt x="0" y="163294"/>
                  </a:moveTo>
                  <a:cubicBezTo>
                    <a:pt x="6115579" y="264894"/>
                    <a:pt x="6414559" y="-166906"/>
                    <a:pt x="11056938" y="74394"/>
                  </a:cubicBezTo>
                  <a:lnTo>
                    <a:pt x="11171238" y="6046544"/>
                  </a:lnTo>
                  <a:cubicBezTo>
                    <a:pt x="5974292" y="5868744"/>
                    <a:pt x="3825346" y="6021144"/>
                    <a:pt x="0" y="6071944"/>
                  </a:cubicBezTo>
                  <a:lnTo>
                    <a:pt x="0" y="163294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365D63-4F08-434D-9E35-213AD0B63CE4}"/>
                </a:ext>
              </a:extLst>
            </p:cNvPr>
            <p:cNvGrpSpPr/>
            <p:nvPr/>
          </p:nvGrpSpPr>
          <p:grpSpPr>
            <a:xfrm>
              <a:off x="307977" y="1257300"/>
              <a:ext cx="225425" cy="4343400"/>
              <a:chOff x="498475" y="1257300"/>
              <a:chExt cx="225425" cy="43434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639EB85-952B-4598-956C-79C55F5DFEE8}"/>
                  </a:ext>
                </a:extLst>
              </p:cNvPr>
              <p:cNvSpPr/>
              <p:nvPr/>
            </p:nvSpPr>
            <p:spPr>
              <a:xfrm>
                <a:off x="498475" y="1257300"/>
                <a:ext cx="225425" cy="4343400"/>
              </a:xfrm>
              <a:prstGeom prst="roundRect">
                <a:avLst>
                  <a:gd name="adj" fmla="val 50000"/>
                </a:avLst>
              </a:prstGeom>
              <a:solidFill>
                <a:srgbClr val="6FBEFE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88E9CD9-727B-44DD-A65D-4495DF3B399C}"/>
                  </a:ext>
                </a:extLst>
              </p:cNvPr>
              <p:cNvSpPr/>
              <p:nvPr/>
            </p:nvSpPr>
            <p:spPr>
              <a:xfrm>
                <a:off x="557187" y="1403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304915-981B-4BD6-91E6-858473398373}"/>
                  </a:ext>
                </a:extLst>
              </p:cNvPr>
              <p:cNvSpPr/>
              <p:nvPr/>
            </p:nvSpPr>
            <p:spPr>
              <a:xfrm>
                <a:off x="557187" y="53466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18C7DA9-EA94-4D81-B49C-416237C126FF}"/>
                </a:ext>
              </a:extLst>
            </p:cNvPr>
            <p:cNvSpPr/>
            <p:nvPr/>
          </p:nvSpPr>
          <p:spPr>
            <a:xfrm>
              <a:off x="9975851" y="6221731"/>
              <a:ext cx="844550" cy="26669"/>
            </a:xfrm>
            <a:custGeom>
              <a:avLst/>
              <a:gdLst>
                <a:gd name="connsiteX0" fmla="*/ 0 w 1181100"/>
                <a:gd name="connsiteY0" fmla="*/ 0 h 38100"/>
                <a:gd name="connsiteX1" fmla="*/ 749300 w 1181100"/>
                <a:gd name="connsiteY1" fmla="*/ 12700 h 38100"/>
                <a:gd name="connsiteX2" fmla="*/ 1181100 w 1181100"/>
                <a:gd name="connsiteY2" fmla="*/ 38100 h 38100"/>
                <a:gd name="connsiteX0" fmla="*/ 0 w 1184439"/>
                <a:gd name="connsiteY0" fmla="*/ 4118 h 26343"/>
                <a:gd name="connsiteX1" fmla="*/ 752639 w 1184439"/>
                <a:gd name="connsiteY1" fmla="*/ 943 h 26343"/>
                <a:gd name="connsiteX2" fmla="*/ 1184439 w 1184439"/>
                <a:gd name="connsiteY2" fmla="*/ 26343 h 26343"/>
                <a:gd name="connsiteX0" fmla="*/ 0 w 1184439"/>
                <a:gd name="connsiteY0" fmla="*/ 0 h 22225"/>
                <a:gd name="connsiteX1" fmla="*/ 769338 w 1184439"/>
                <a:gd name="connsiteY1" fmla="*/ 6747 h 22225"/>
                <a:gd name="connsiteX2" fmla="*/ 1184439 w 1184439"/>
                <a:gd name="connsiteY2" fmla="*/ 22225 h 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439" h="22225">
                  <a:moveTo>
                    <a:pt x="0" y="0"/>
                  </a:moveTo>
                  <a:lnTo>
                    <a:pt x="769338" y="6747"/>
                  </a:lnTo>
                  <a:cubicBezTo>
                    <a:pt x="966188" y="13097"/>
                    <a:pt x="1066964" y="12700"/>
                    <a:pt x="1184439" y="22225"/>
                  </a:cubicBezTo>
                </a:path>
              </a:pathLst>
            </a:custGeom>
            <a:noFill/>
            <a:ln w="25400" cap="rnd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44AFBD-93D5-48AC-A83C-AD14B63FEE68}"/>
                </a:ext>
              </a:extLst>
            </p:cNvPr>
            <p:cNvSpPr/>
            <p:nvPr/>
          </p:nvSpPr>
          <p:spPr>
            <a:xfrm>
              <a:off x="10904540" y="6253163"/>
              <a:ext cx="266910" cy="20882"/>
            </a:xfrm>
            <a:custGeom>
              <a:avLst/>
              <a:gdLst>
                <a:gd name="connsiteX0" fmla="*/ 0 w 266910"/>
                <a:gd name="connsiteY0" fmla="*/ 0 h 20882"/>
                <a:gd name="connsiteX1" fmla="*/ 223837 w 266910"/>
                <a:gd name="connsiteY1" fmla="*/ 19050 h 20882"/>
                <a:gd name="connsiteX2" fmla="*/ 266700 w 266910"/>
                <a:gd name="connsiteY2" fmla="*/ 19050 h 2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910" h="20882">
                  <a:moveTo>
                    <a:pt x="0" y="0"/>
                  </a:moveTo>
                  <a:lnTo>
                    <a:pt x="223837" y="19050"/>
                  </a:lnTo>
                  <a:cubicBezTo>
                    <a:pt x="268287" y="22225"/>
                    <a:pt x="267493" y="20637"/>
                    <a:pt x="266700" y="19050"/>
                  </a:cubicBezTo>
                </a:path>
              </a:pathLst>
            </a:custGeom>
            <a:noFill/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953682" y="695095"/>
            <a:ext cx="4135845" cy="807209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2873AE"/>
                </a:solidFill>
              </a:rPr>
              <a:t>SQL </a:t>
            </a:r>
            <a:r>
              <a:rPr lang="ko-KR" altLang="en-US" sz="2800" b="1" i="1" kern="0" dirty="0">
                <a:solidFill>
                  <a:srgbClr val="2873AE"/>
                </a:solidFill>
              </a:rPr>
              <a:t>테이블 생성</a:t>
            </a:r>
            <a:endParaRPr lang="en-US" altLang="ko-KR" sz="1050" b="1" i="1" kern="0" dirty="0">
              <a:solidFill>
                <a:srgbClr val="2873A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2873AE"/>
                </a:solidFill>
              </a:rPr>
              <a:t>Database </a:t>
            </a:r>
            <a:r>
              <a:rPr lang="en-US" altLang="ko-KR" sz="800" kern="0" dirty="0" err="1">
                <a:solidFill>
                  <a:srgbClr val="2873AE"/>
                </a:solidFill>
              </a:rPr>
              <a:t>TermProject</a:t>
            </a:r>
            <a:endParaRPr lang="en-US" altLang="ko-KR" sz="800" kern="0" dirty="0">
              <a:solidFill>
                <a:srgbClr val="2873AE"/>
              </a:solidFill>
            </a:endParaRPr>
          </a:p>
        </p:txBody>
      </p:sp>
      <p:pic>
        <p:nvPicPr>
          <p:cNvPr id="26" name="그림 25" descr="텍스트, 스크린샷, 검은색이(가) 표시된 사진&#10;&#10;자동 생성된 설명">
            <a:extLst>
              <a:ext uri="{FF2B5EF4-FFF2-40B4-BE49-F238E27FC236}">
                <a16:creationId xmlns:a16="http://schemas.microsoft.com/office/drawing/2014/main" id="{5E2E8E18-BBC2-4650-A466-C92CAE7ED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60" y="1998735"/>
            <a:ext cx="8961897" cy="2484335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59FD8747-7B88-4E27-99A2-B27A63EFF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08" y="4475744"/>
            <a:ext cx="9000000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6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887548-CF7A-4273-AF16-59BF50079A34}"/>
              </a:ext>
            </a:extLst>
          </p:cNvPr>
          <p:cNvGrpSpPr/>
          <p:nvPr/>
        </p:nvGrpSpPr>
        <p:grpSpPr>
          <a:xfrm>
            <a:off x="174627" y="228601"/>
            <a:ext cx="11814175" cy="6502399"/>
            <a:chOff x="174627" y="228601"/>
            <a:chExt cx="11814175" cy="65023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BA7299-B6C1-4BD2-8B4C-E41A3C48DF5D}"/>
                </a:ext>
              </a:extLst>
            </p:cNvPr>
            <p:cNvSpPr/>
            <p:nvPr/>
          </p:nvSpPr>
          <p:spPr>
            <a:xfrm>
              <a:off x="282577" y="330200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6FBEFE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320EFD8-7C67-495E-9B22-D3E9899E856F}"/>
                </a:ext>
              </a:extLst>
            </p:cNvPr>
            <p:cNvSpPr/>
            <p:nvPr/>
          </p:nvSpPr>
          <p:spPr>
            <a:xfrm>
              <a:off x="174627" y="228601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E1F5FB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B211D5EF-8FDA-4456-8816-1A8FF48B13BE}"/>
                </a:ext>
              </a:extLst>
            </p:cNvPr>
            <p:cNvSpPr/>
            <p:nvPr/>
          </p:nvSpPr>
          <p:spPr>
            <a:xfrm flipV="1">
              <a:off x="11323665" y="517550"/>
              <a:ext cx="296864" cy="4886711"/>
            </a:xfrm>
            <a:custGeom>
              <a:avLst/>
              <a:gdLst>
                <a:gd name="connsiteX0" fmla="*/ 0 w 296864"/>
                <a:gd name="connsiteY0" fmla="*/ 2911450 h 2911450"/>
                <a:gd name="connsiteX1" fmla="*/ 0 w 296864"/>
                <a:gd name="connsiteY1" fmla="*/ 0 h 2911450"/>
                <a:gd name="connsiteX2" fmla="*/ 296864 w 296864"/>
                <a:gd name="connsiteY2" fmla="*/ 2911450 h 2911450"/>
                <a:gd name="connsiteX3" fmla="*/ 0 w 296864"/>
                <a:gd name="connsiteY3" fmla="*/ 2911450 h 2911450"/>
                <a:gd name="connsiteX0" fmla="*/ 0 w 296864"/>
                <a:gd name="connsiteY0" fmla="*/ 3290140 h 3290140"/>
                <a:gd name="connsiteX1" fmla="*/ 203200 w 296864"/>
                <a:gd name="connsiteY1" fmla="*/ 0 h 3290140"/>
                <a:gd name="connsiteX2" fmla="*/ 296864 w 296864"/>
                <a:gd name="connsiteY2" fmla="*/ 3290140 h 3290140"/>
                <a:gd name="connsiteX3" fmla="*/ 0 w 296864"/>
                <a:gd name="connsiteY3" fmla="*/ 3290140 h 3290140"/>
                <a:gd name="connsiteX0" fmla="*/ 0 w 296864"/>
                <a:gd name="connsiteY0" fmla="*/ 4886711 h 4886711"/>
                <a:gd name="connsiteX1" fmla="*/ 232229 w 296864"/>
                <a:gd name="connsiteY1" fmla="*/ 0 h 4886711"/>
                <a:gd name="connsiteX2" fmla="*/ 296864 w 296864"/>
                <a:gd name="connsiteY2" fmla="*/ 4886711 h 4886711"/>
                <a:gd name="connsiteX3" fmla="*/ 0 w 296864"/>
                <a:gd name="connsiteY3" fmla="*/ 4886711 h 48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64" h="4886711">
                  <a:moveTo>
                    <a:pt x="0" y="4886711"/>
                  </a:moveTo>
                  <a:lnTo>
                    <a:pt x="232229" y="0"/>
                  </a:lnTo>
                  <a:lnTo>
                    <a:pt x="296864" y="4886711"/>
                  </a:lnTo>
                  <a:lnTo>
                    <a:pt x="0" y="4886711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7E0EEE-1FD2-42E6-8EB3-9CB760C80319}"/>
                </a:ext>
              </a:extLst>
            </p:cNvPr>
            <p:cNvSpPr/>
            <p:nvPr/>
          </p:nvSpPr>
          <p:spPr>
            <a:xfrm>
              <a:off x="407990" y="370106"/>
              <a:ext cx="11171238" cy="6071944"/>
            </a:xfrm>
            <a:custGeom>
              <a:avLst/>
              <a:gdLst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22860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0993438 w 11399838"/>
                <a:gd name="connsiteY1" fmla="*/ 2159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0993438"/>
                <a:gd name="connsiteY0" fmla="*/ 0 h 6200750"/>
                <a:gd name="connsiteX1" fmla="*/ 10993438 w 10993438"/>
                <a:gd name="connsiteY1" fmla="*/ 215900 h 6200750"/>
                <a:gd name="connsiteX2" fmla="*/ 10637838 w 10993438"/>
                <a:gd name="connsiteY2" fmla="*/ 6200750 h 6200750"/>
                <a:gd name="connsiteX3" fmla="*/ 0 w 10993438"/>
                <a:gd name="connsiteY3" fmla="*/ 5908650 h 6200750"/>
                <a:gd name="connsiteX4" fmla="*/ 0 w 10993438"/>
                <a:gd name="connsiteY4" fmla="*/ 0 h 6200750"/>
                <a:gd name="connsiteX0" fmla="*/ 0 w 11171238"/>
                <a:gd name="connsiteY0" fmla="*/ 0 h 6200750"/>
                <a:gd name="connsiteX1" fmla="*/ 11171238 w 11171238"/>
                <a:gd name="connsiteY1" fmla="*/ 215900 h 6200750"/>
                <a:gd name="connsiteX2" fmla="*/ 10637838 w 11171238"/>
                <a:gd name="connsiteY2" fmla="*/ 6200750 h 6200750"/>
                <a:gd name="connsiteX3" fmla="*/ 0 w 11171238"/>
                <a:gd name="connsiteY3" fmla="*/ 5908650 h 6200750"/>
                <a:gd name="connsiteX4" fmla="*/ 0 w 11171238"/>
                <a:gd name="connsiteY4" fmla="*/ 0 h 62007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48961 h 6275111"/>
                <a:gd name="connsiteX1" fmla="*/ 11171238 w 11171238"/>
                <a:gd name="connsiteY1" fmla="*/ 264861 h 6275111"/>
                <a:gd name="connsiteX2" fmla="*/ 10993438 w 11171238"/>
                <a:gd name="connsiteY2" fmla="*/ 6275111 h 6275111"/>
                <a:gd name="connsiteX3" fmla="*/ 0 w 11171238"/>
                <a:gd name="connsiteY3" fmla="*/ 5957611 h 6275111"/>
                <a:gd name="connsiteX4" fmla="*/ 0 w 11171238"/>
                <a:gd name="connsiteY4" fmla="*/ 48961 h 6275111"/>
                <a:gd name="connsiteX0" fmla="*/ 0 w 11171238"/>
                <a:gd name="connsiteY0" fmla="*/ 168996 h 6395146"/>
                <a:gd name="connsiteX1" fmla="*/ 11171238 w 11171238"/>
                <a:gd name="connsiteY1" fmla="*/ 384896 h 6395146"/>
                <a:gd name="connsiteX2" fmla="*/ 10993438 w 11171238"/>
                <a:gd name="connsiteY2" fmla="*/ 6395146 h 6395146"/>
                <a:gd name="connsiteX3" fmla="*/ 0 w 11171238"/>
                <a:gd name="connsiteY3" fmla="*/ 6077646 h 6395146"/>
                <a:gd name="connsiteX4" fmla="*/ 0 w 11171238"/>
                <a:gd name="connsiteY4" fmla="*/ 168996 h 6395146"/>
                <a:gd name="connsiteX0" fmla="*/ 0 w 11171238"/>
                <a:gd name="connsiteY0" fmla="*/ 99692 h 6325842"/>
                <a:gd name="connsiteX1" fmla="*/ 11171238 w 11171238"/>
                <a:gd name="connsiteY1" fmla="*/ 315592 h 6325842"/>
                <a:gd name="connsiteX2" fmla="*/ 10993438 w 11171238"/>
                <a:gd name="connsiteY2" fmla="*/ 6325842 h 6325842"/>
                <a:gd name="connsiteX3" fmla="*/ 0 w 11171238"/>
                <a:gd name="connsiteY3" fmla="*/ 6008342 h 6325842"/>
                <a:gd name="connsiteX4" fmla="*/ 0 w 11171238"/>
                <a:gd name="connsiteY4" fmla="*/ 99692 h 6325842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069638"/>
                <a:gd name="connsiteY0" fmla="*/ 265362 h 6491512"/>
                <a:gd name="connsiteX1" fmla="*/ 11069638 w 11069638"/>
                <a:gd name="connsiteY1" fmla="*/ 62162 h 6491512"/>
                <a:gd name="connsiteX2" fmla="*/ 10993438 w 11069638"/>
                <a:gd name="connsiteY2" fmla="*/ 6491512 h 6491512"/>
                <a:gd name="connsiteX3" fmla="*/ 0 w 11069638"/>
                <a:gd name="connsiteY3" fmla="*/ 6174012 h 6491512"/>
                <a:gd name="connsiteX4" fmla="*/ 0 w 11069638"/>
                <a:gd name="connsiteY4" fmla="*/ 265362 h 64915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56938"/>
                <a:gd name="connsiteY0" fmla="*/ 163294 h 6071944"/>
                <a:gd name="connsiteX1" fmla="*/ 11056938 w 11056938"/>
                <a:gd name="connsiteY1" fmla="*/ 74394 h 6071944"/>
                <a:gd name="connsiteX2" fmla="*/ 10968038 w 11056938"/>
                <a:gd name="connsiteY2" fmla="*/ 5513144 h 6071944"/>
                <a:gd name="connsiteX3" fmla="*/ 0 w 11056938"/>
                <a:gd name="connsiteY3" fmla="*/ 6071944 h 6071944"/>
                <a:gd name="connsiteX4" fmla="*/ 0 w 11056938"/>
                <a:gd name="connsiteY4" fmla="*/ 163294 h 6071944"/>
                <a:gd name="connsiteX0" fmla="*/ 0 w 11171238"/>
                <a:gd name="connsiteY0" fmla="*/ 163294 h 6104106"/>
                <a:gd name="connsiteX1" fmla="*/ 11056938 w 11171238"/>
                <a:gd name="connsiteY1" fmla="*/ 74394 h 6104106"/>
                <a:gd name="connsiteX2" fmla="*/ 11171238 w 11171238"/>
                <a:gd name="connsiteY2" fmla="*/ 6046544 h 6104106"/>
                <a:gd name="connsiteX3" fmla="*/ 0 w 11171238"/>
                <a:gd name="connsiteY3" fmla="*/ 6071944 h 6104106"/>
                <a:gd name="connsiteX4" fmla="*/ 0 w 11171238"/>
                <a:gd name="connsiteY4" fmla="*/ 163294 h 6104106"/>
                <a:gd name="connsiteX0" fmla="*/ 0 w 11171238"/>
                <a:gd name="connsiteY0" fmla="*/ 163294 h 6071944"/>
                <a:gd name="connsiteX1" fmla="*/ 11056938 w 11171238"/>
                <a:gd name="connsiteY1" fmla="*/ 74394 h 6071944"/>
                <a:gd name="connsiteX2" fmla="*/ 11171238 w 11171238"/>
                <a:gd name="connsiteY2" fmla="*/ 6046544 h 6071944"/>
                <a:gd name="connsiteX3" fmla="*/ 0 w 11171238"/>
                <a:gd name="connsiteY3" fmla="*/ 6071944 h 6071944"/>
                <a:gd name="connsiteX4" fmla="*/ 0 w 11171238"/>
                <a:gd name="connsiteY4" fmla="*/ 163294 h 60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238" h="6071944">
                  <a:moveTo>
                    <a:pt x="0" y="163294"/>
                  </a:moveTo>
                  <a:cubicBezTo>
                    <a:pt x="6115579" y="264894"/>
                    <a:pt x="6414559" y="-166906"/>
                    <a:pt x="11056938" y="74394"/>
                  </a:cubicBezTo>
                  <a:lnTo>
                    <a:pt x="11171238" y="6046544"/>
                  </a:lnTo>
                  <a:cubicBezTo>
                    <a:pt x="5974292" y="5868744"/>
                    <a:pt x="3825346" y="6021144"/>
                    <a:pt x="0" y="6071944"/>
                  </a:cubicBezTo>
                  <a:lnTo>
                    <a:pt x="0" y="163294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365D63-4F08-434D-9E35-213AD0B63CE4}"/>
                </a:ext>
              </a:extLst>
            </p:cNvPr>
            <p:cNvGrpSpPr/>
            <p:nvPr/>
          </p:nvGrpSpPr>
          <p:grpSpPr>
            <a:xfrm>
              <a:off x="307977" y="1257300"/>
              <a:ext cx="225425" cy="4343400"/>
              <a:chOff x="498475" y="1257300"/>
              <a:chExt cx="225425" cy="43434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639EB85-952B-4598-956C-79C55F5DFEE8}"/>
                  </a:ext>
                </a:extLst>
              </p:cNvPr>
              <p:cNvSpPr/>
              <p:nvPr/>
            </p:nvSpPr>
            <p:spPr>
              <a:xfrm>
                <a:off x="498475" y="1257300"/>
                <a:ext cx="225425" cy="4343400"/>
              </a:xfrm>
              <a:prstGeom prst="roundRect">
                <a:avLst>
                  <a:gd name="adj" fmla="val 50000"/>
                </a:avLst>
              </a:prstGeom>
              <a:solidFill>
                <a:srgbClr val="6FBEFE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88E9CD9-727B-44DD-A65D-4495DF3B399C}"/>
                  </a:ext>
                </a:extLst>
              </p:cNvPr>
              <p:cNvSpPr/>
              <p:nvPr/>
            </p:nvSpPr>
            <p:spPr>
              <a:xfrm>
                <a:off x="557187" y="1403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304915-981B-4BD6-91E6-858473398373}"/>
                  </a:ext>
                </a:extLst>
              </p:cNvPr>
              <p:cNvSpPr/>
              <p:nvPr/>
            </p:nvSpPr>
            <p:spPr>
              <a:xfrm>
                <a:off x="557187" y="53466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18C7DA9-EA94-4D81-B49C-416237C126FF}"/>
                </a:ext>
              </a:extLst>
            </p:cNvPr>
            <p:cNvSpPr/>
            <p:nvPr/>
          </p:nvSpPr>
          <p:spPr>
            <a:xfrm>
              <a:off x="9975851" y="6221731"/>
              <a:ext cx="844550" cy="26669"/>
            </a:xfrm>
            <a:custGeom>
              <a:avLst/>
              <a:gdLst>
                <a:gd name="connsiteX0" fmla="*/ 0 w 1181100"/>
                <a:gd name="connsiteY0" fmla="*/ 0 h 38100"/>
                <a:gd name="connsiteX1" fmla="*/ 749300 w 1181100"/>
                <a:gd name="connsiteY1" fmla="*/ 12700 h 38100"/>
                <a:gd name="connsiteX2" fmla="*/ 1181100 w 1181100"/>
                <a:gd name="connsiteY2" fmla="*/ 38100 h 38100"/>
                <a:gd name="connsiteX0" fmla="*/ 0 w 1184439"/>
                <a:gd name="connsiteY0" fmla="*/ 4118 h 26343"/>
                <a:gd name="connsiteX1" fmla="*/ 752639 w 1184439"/>
                <a:gd name="connsiteY1" fmla="*/ 943 h 26343"/>
                <a:gd name="connsiteX2" fmla="*/ 1184439 w 1184439"/>
                <a:gd name="connsiteY2" fmla="*/ 26343 h 26343"/>
                <a:gd name="connsiteX0" fmla="*/ 0 w 1184439"/>
                <a:gd name="connsiteY0" fmla="*/ 0 h 22225"/>
                <a:gd name="connsiteX1" fmla="*/ 769338 w 1184439"/>
                <a:gd name="connsiteY1" fmla="*/ 6747 h 22225"/>
                <a:gd name="connsiteX2" fmla="*/ 1184439 w 1184439"/>
                <a:gd name="connsiteY2" fmla="*/ 22225 h 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439" h="22225">
                  <a:moveTo>
                    <a:pt x="0" y="0"/>
                  </a:moveTo>
                  <a:lnTo>
                    <a:pt x="769338" y="6747"/>
                  </a:lnTo>
                  <a:cubicBezTo>
                    <a:pt x="966188" y="13097"/>
                    <a:pt x="1066964" y="12700"/>
                    <a:pt x="1184439" y="22225"/>
                  </a:cubicBezTo>
                </a:path>
              </a:pathLst>
            </a:custGeom>
            <a:noFill/>
            <a:ln w="25400" cap="rnd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44AFBD-93D5-48AC-A83C-AD14B63FEE68}"/>
                </a:ext>
              </a:extLst>
            </p:cNvPr>
            <p:cNvSpPr/>
            <p:nvPr/>
          </p:nvSpPr>
          <p:spPr>
            <a:xfrm>
              <a:off x="10904540" y="6253163"/>
              <a:ext cx="266910" cy="20882"/>
            </a:xfrm>
            <a:custGeom>
              <a:avLst/>
              <a:gdLst>
                <a:gd name="connsiteX0" fmla="*/ 0 w 266910"/>
                <a:gd name="connsiteY0" fmla="*/ 0 h 20882"/>
                <a:gd name="connsiteX1" fmla="*/ 223837 w 266910"/>
                <a:gd name="connsiteY1" fmla="*/ 19050 h 20882"/>
                <a:gd name="connsiteX2" fmla="*/ 266700 w 266910"/>
                <a:gd name="connsiteY2" fmla="*/ 19050 h 2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910" h="20882">
                  <a:moveTo>
                    <a:pt x="0" y="0"/>
                  </a:moveTo>
                  <a:lnTo>
                    <a:pt x="223837" y="19050"/>
                  </a:lnTo>
                  <a:cubicBezTo>
                    <a:pt x="268287" y="22225"/>
                    <a:pt x="267493" y="20637"/>
                    <a:pt x="266700" y="19050"/>
                  </a:cubicBezTo>
                </a:path>
              </a:pathLst>
            </a:custGeom>
            <a:noFill/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953682" y="695095"/>
            <a:ext cx="4135845" cy="807209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2873AE"/>
                </a:solidFill>
              </a:rPr>
              <a:t>SQL </a:t>
            </a:r>
            <a:r>
              <a:rPr lang="ko-KR" altLang="en-US" sz="2800" b="1" i="1" kern="0" dirty="0">
                <a:solidFill>
                  <a:srgbClr val="2873AE"/>
                </a:solidFill>
              </a:rPr>
              <a:t>테이블 생성</a:t>
            </a:r>
            <a:endParaRPr lang="en-US" altLang="ko-KR" sz="1050" b="1" i="1" kern="0" dirty="0">
              <a:solidFill>
                <a:srgbClr val="2873A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2873AE"/>
                </a:solidFill>
              </a:rPr>
              <a:t>Database </a:t>
            </a:r>
            <a:r>
              <a:rPr lang="en-US" altLang="ko-KR" sz="800" kern="0" dirty="0" err="1">
                <a:solidFill>
                  <a:srgbClr val="2873AE"/>
                </a:solidFill>
              </a:rPr>
              <a:t>TermProject</a:t>
            </a:r>
            <a:endParaRPr lang="en-US" altLang="ko-KR" sz="800" kern="0" dirty="0">
              <a:solidFill>
                <a:srgbClr val="2873A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02005B-710F-49C5-8A54-9E1B735E6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08" y="2226019"/>
            <a:ext cx="9022862" cy="4572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A85768-EF4D-414D-9576-9859A070D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50" y="2683259"/>
            <a:ext cx="8977138" cy="10440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3E91C8-3EB0-45B9-B5A4-C0E1FF641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60" y="3724361"/>
            <a:ext cx="8969517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4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887548-CF7A-4273-AF16-59BF50079A34}"/>
              </a:ext>
            </a:extLst>
          </p:cNvPr>
          <p:cNvGrpSpPr/>
          <p:nvPr/>
        </p:nvGrpSpPr>
        <p:grpSpPr>
          <a:xfrm>
            <a:off x="174627" y="228601"/>
            <a:ext cx="11814175" cy="6502399"/>
            <a:chOff x="174627" y="228601"/>
            <a:chExt cx="11814175" cy="65023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BA7299-B6C1-4BD2-8B4C-E41A3C48DF5D}"/>
                </a:ext>
              </a:extLst>
            </p:cNvPr>
            <p:cNvSpPr/>
            <p:nvPr/>
          </p:nvSpPr>
          <p:spPr>
            <a:xfrm>
              <a:off x="282577" y="330200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6FBEFE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320EFD8-7C67-495E-9B22-D3E9899E856F}"/>
                </a:ext>
              </a:extLst>
            </p:cNvPr>
            <p:cNvSpPr/>
            <p:nvPr/>
          </p:nvSpPr>
          <p:spPr>
            <a:xfrm>
              <a:off x="174627" y="228601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E1F5FB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B211D5EF-8FDA-4456-8816-1A8FF48B13BE}"/>
                </a:ext>
              </a:extLst>
            </p:cNvPr>
            <p:cNvSpPr/>
            <p:nvPr/>
          </p:nvSpPr>
          <p:spPr>
            <a:xfrm flipV="1">
              <a:off x="11323665" y="517550"/>
              <a:ext cx="296864" cy="4886711"/>
            </a:xfrm>
            <a:custGeom>
              <a:avLst/>
              <a:gdLst>
                <a:gd name="connsiteX0" fmla="*/ 0 w 296864"/>
                <a:gd name="connsiteY0" fmla="*/ 2911450 h 2911450"/>
                <a:gd name="connsiteX1" fmla="*/ 0 w 296864"/>
                <a:gd name="connsiteY1" fmla="*/ 0 h 2911450"/>
                <a:gd name="connsiteX2" fmla="*/ 296864 w 296864"/>
                <a:gd name="connsiteY2" fmla="*/ 2911450 h 2911450"/>
                <a:gd name="connsiteX3" fmla="*/ 0 w 296864"/>
                <a:gd name="connsiteY3" fmla="*/ 2911450 h 2911450"/>
                <a:gd name="connsiteX0" fmla="*/ 0 w 296864"/>
                <a:gd name="connsiteY0" fmla="*/ 3290140 h 3290140"/>
                <a:gd name="connsiteX1" fmla="*/ 203200 w 296864"/>
                <a:gd name="connsiteY1" fmla="*/ 0 h 3290140"/>
                <a:gd name="connsiteX2" fmla="*/ 296864 w 296864"/>
                <a:gd name="connsiteY2" fmla="*/ 3290140 h 3290140"/>
                <a:gd name="connsiteX3" fmla="*/ 0 w 296864"/>
                <a:gd name="connsiteY3" fmla="*/ 3290140 h 3290140"/>
                <a:gd name="connsiteX0" fmla="*/ 0 w 296864"/>
                <a:gd name="connsiteY0" fmla="*/ 4886711 h 4886711"/>
                <a:gd name="connsiteX1" fmla="*/ 232229 w 296864"/>
                <a:gd name="connsiteY1" fmla="*/ 0 h 4886711"/>
                <a:gd name="connsiteX2" fmla="*/ 296864 w 296864"/>
                <a:gd name="connsiteY2" fmla="*/ 4886711 h 4886711"/>
                <a:gd name="connsiteX3" fmla="*/ 0 w 296864"/>
                <a:gd name="connsiteY3" fmla="*/ 4886711 h 48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64" h="4886711">
                  <a:moveTo>
                    <a:pt x="0" y="4886711"/>
                  </a:moveTo>
                  <a:lnTo>
                    <a:pt x="232229" y="0"/>
                  </a:lnTo>
                  <a:lnTo>
                    <a:pt x="296864" y="4886711"/>
                  </a:lnTo>
                  <a:lnTo>
                    <a:pt x="0" y="4886711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7E0EEE-1FD2-42E6-8EB3-9CB760C80319}"/>
                </a:ext>
              </a:extLst>
            </p:cNvPr>
            <p:cNvSpPr/>
            <p:nvPr/>
          </p:nvSpPr>
          <p:spPr>
            <a:xfrm>
              <a:off x="407990" y="370106"/>
              <a:ext cx="11171238" cy="6071944"/>
            </a:xfrm>
            <a:custGeom>
              <a:avLst/>
              <a:gdLst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22860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0993438 w 11399838"/>
                <a:gd name="connsiteY1" fmla="*/ 2159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0993438"/>
                <a:gd name="connsiteY0" fmla="*/ 0 h 6200750"/>
                <a:gd name="connsiteX1" fmla="*/ 10993438 w 10993438"/>
                <a:gd name="connsiteY1" fmla="*/ 215900 h 6200750"/>
                <a:gd name="connsiteX2" fmla="*/ 10637838 w 10993438"/>
                <a:gd name="connsiteY2" fmla="*/ 6200750 h 6200750"/>
                <a:gd name="connsiteX3" fmla="*/ 0 w 10993438"/>
                <a:gd name="connsiteY3" fmla="*/ 5908650 h 6200750"/>
                <a:gd name="connsiteX4" fmla="*/ 0 w 10993438"/>
                <a:gd name="connsiteY4" fmla="*/ 0 h 6200750"/>
                <a:gd name="connsiteX0" fmla="*/ 0 w 11171238"/>
                <a:gd name="connsiteY0" fmla="*/ 0 h 6200750"/>
                <a:gd name="connsiteX1" fmla="*/ 11171238 w 11171238"/>
                <a:gd name="connsiteY1" fmla="*/ 215900 h 6200750"/>
                <a:gd name="connsiteX2" fmla="*/ 10637838 w 11171238"/>
                <a:gd name="connsiteY2" fmla="*/ 6200750 h 6200750"/>
                <a:gd name="connsiteX3" fmla="*/ 0 w 11171238"/>
                <a:gd name="connsiteY3" fmla="*/ 5908650 h 6200750"/>
                <a:gd name="connsiteX4" fmla="*/ 0 w 11171238"/>
                <a:gd name="connsiteY4" fmla="*/ 0 h 62007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48961 h 6275111"/>
                <a:gd name="connsiteX1" fmla="*/ 11171238 w 11171238"/>
                <a:gd name="connsiteY1" fmla="*/ 264861 h 6275111"/>
                <a:gd name="connsiteX2" fmla="*/ 10993438 w 11171238"/>
                <a:gd name="connsiteY2" fmla="*/ 6275111 h 6275111"/>
                <a:gd name="connsiteX3" fmla="*/ 0 w 11171238"/>
                <a:gd name="connsiteY3" fmla="*/ 5957611 h 6275111"/>
                <a:gd name="connsiteX4" fmla="*/ 0 w 11171238"/>
                <a:gd name="connsiteY4" fmla="*/ 48961 h 6275111"/>
                <a:gd name="connsiteX0" fmla="*/ 0 w 11171238"/>
                <a:gd name="connsiteY0" fmla="*/ 168996 h 6395146"/>
                <a:gd name="connsiteX1" fmla="*/ 11171238 w 11171238"/>
                <a:gd name="connsiteY1" fmla="*/ 384896 h 6395146"/>
                <a:gd name="connsiteX2" fmla="*/ 10993438 w 11171238"/>
                <a:gd name="connsiteY2" fmla="*/ 6395146 h 6395146"/>
                <a:gd name="connsiteX3" fmla="*/ 0 w 11171238"/>
                <a:gd name="connsiteY3" fmla="*/ 6077646 h 6395146"/>
                <a:gd name="connsiteX4" fmla="*/ 0 w 11171238"/>
                <a:gd name="connsiteY4" fmla="*/ 168996 h 6395146"/>
                <a:gd name="connsiteX0" fmla="*/ 0 w 11171238"/>
                <a:gd name="connsiteY0" fmla="*/ 99692 h 6325842"/>
                <a:gd name="connsiteX1" fmla="*/ 11171238 w 11171238"/>
                <a:gd name="connsiteY1" fmla="*/ 315592 h 6325842"/>
                <a:gd name="connsiteX2" fmla="*/ 10993438 w 11171238"/>
                <a:gd name="connsiteY2" fmla="*/ 6325842 h 6325842"/>
                <a:gd name="connsiteX3" fmla="*/ 0 w 11171238"/>
                <a:gd name="connsiteY3" fmla="*/ 6008342 h 6325842"/>
                <a:gd name="connsiteX4" fmla="*/ 0 w 11171238"/>
                <a:gd name="connsiteY4" fmla="*/ 99692 h 6325842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069638"/>
                <a:gd name="connsiteY0" fmla="*/ 265362 h 6491512"/>
                <a:gd name="connsiteX1" fmla="*/ 11069638 w 11069638"/>
                <a:gd name="connsiteY1" fmla="*/ 62162 h 6491512"/>
                <a:gd name="connsiteX2" fmla="*/ 10993438 w 11069638"/>
                <a:gd name="connsiteY2" fmla="*/ 6491512 h 6491512"/>
                <a:gd name="connsiteX3" fmla="*/ 0 w 11069638"/>
                <a:gd name="connsiteY3" fmla="*/ 6174012 h 6491512"/>
                <a:gd name="connsiteX4" fmla="*/ 0 w 11069638"/>
                <a:gd name="connsiteY4" fmla="*/ 265362 h 64915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56938"/>
                <a:gd name="connsiteY0" fmla="*/ 163294 h 6071944"/>
                <a:gd name="connsiteX1" fmla="*/ 11056938 w 11056938"/>
                <a:gd name="connsiteY1" fmla="*/ 74394 h 6071944"/>
                <a:gd name="connsiteX2" fmla="*/ 10968038 w 11056938"/>
                <a:gd name="connsiteY2" fmla="*/ 5513144 h 6071944"/>
                <a:gd name="connsiteX3" fmla="*/ 0 w 11056938"/>
                <a:gd name="connsiteY3" fmla="*/ 6071944 h 6071944"/>
                <a:gd name="connsiteX4" fmla="*/ 0 w 11056938"/>
                <a:gd name="connsiteY4" fmla="*/ 163294 h 6071944"/>
                <a:gd name="connsiteX0" fmla="*/ 0 w 11171238"/>
                <a:gd name="connsiteY0" fmla="*/ 163294 h 6104106"/>
                <a:gd name="connsiteX1" fmla="*/ 11056938 w 11171238"/>
                <a:gd name="connsiteY1" fmla="*/ 74394 h 6104106"/>
                <a:gd name="connsiteX2" fmla="*/ 11171238 w 11171238"/>
                <a:gd name="connsiteY2" fmla="*/ 6046544 h 6104106"/>
                <a:gd name="connsiteX3" fmla="*/ 0 w 11171238"/>
                <a:gd name="connsiteY3" fmla="*/ 6071944 h 6104106"/>
                <a:gd name="connsiteX4" fmla="*/ 0 w 11171238"/>
                <a:gd name="connsiteY4" fmla="*/ 163294 h 6104106"/>
                <a:gd name="connsiteX0" fmla="*/ 0 w 11171238"/>
                <a:gd name="connsiteY0" fmla="*/ 163294 h 6071944"/>
                <a:gd name="connsiteX1" fmla="*/ 11056938 w 11171238"/>
                <a:gd name="connsiteY1" fmla="*/ 74394 h 6071944"/>
                <a:gd name="connsiteX2" fmla="*/ 11171238 w 11171238"/>
                <a:gd name="connsiteY2" fmla="*/ 6046544 h 6071944"/>
                <a:gd name="connsiteX3" fmla="*/ 0 w 11171238"/>
                <a:gd name="connsiteY3" fmla="*/ 6071944 h 6071944"/>
                <a:gd name="connsiteX4" fmla="*/ 0 w 11171238"/>
                <a:gd name="connsiteY4" fmla="*/ 163294 h 60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238" h="6071944">
                  <a:moveTo>
                    <a:pt x="0" y="163294"/>
                  </a:moveTo>
                  <a:cubicBezTo>
                    <a:pt x="6115579" y="264894"/>
                    <a:pt x="6414559" y="-166906"/>
                    <a:pt x="11056938" y="74394"/>
                  </a:cubicBezTo>
                  <a:lnTo>
                    <a:pt x="11171238" y="6046544"/>
                  </a:lnTo>
                  <a:cubicBezTo>
                    <a:pt x="5974292" y="5868744"/>
                    <a:pt x="3825346" y="6021144"/>
                    <a:pt x="0" y="6071944"/>
                  </a:cubicBezTo>
                  <a:lnTo>
                    <a:pt x="0" y="163294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365D63-4F08-434D-9E35-213AD0B63CE4}"/>
                </a:ext>
              </a:extLst>
            </p:cNvPr>
            <p:cNvGrpSpPr/>
            <p:nvPr/>
          </p:nvGrpSpPr>
          <p:grpSpPr>
            <a:xfrm>
              <a:off x="307977" y="1257300"/>
              <a:ext cx="225425" cy="4343400"/>
              <a:chOff x="498475" y="1257300"/>
              <a:chExt cx="225425" cy="43434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639EB85-952B-4598-956C-79C55F5DFEE8}"/>
                  </a:ext>
                </a:extLst>
              </p:cNvPr>
              <p:cNvSpPr/>
              <p:nvPr/>
            </p:nvSpPr>
            <p:spPr>
              <a:xfrm>
                <a:off x="498475" y="1257300"/>
                <a:ext cx="225425" cy="4343400"/>
              </a:xfrm>
              <a:prstGeom prst="roundRect">
                <a:avLst>
                  <a:gd name="adj" fmla="val 50000"/>
                </a:avLst>
              </a:prstGeom>
              <a:solidFill>
                <a:srgbClr val="6FBEFE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88E9CD9-727B-44DD-A65D-4495DF3B399C}"/>
                  </a:ext>
                </a:extLst>
              </p:cNvPr>
              <p:cNvSpPr/>
              <p:nvPr/>
            </p:nvSpPr>
            <p:spPr>
              <a:xfrm>
                <a:off x="557187" y="1403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304915-981B-4BD6-91E6-858473398373}"/>
                  </a:ext>
                </a:extLst>
              </p:cNvPr>
              <p:cNvSpPr/>
              <p:nvPr/>
            </p:nvSpPr>
            <p:spPr>
              <a:xfrm>
                <a:off x="557187" y="53466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18C7DA9-EA94-4D81-B49C-416237C126FF}"/>
                </a:ext>
              </a:extLst>
            </p:cNvPr>
            <p:cNvSpPr/>
            <p:nvPr/>
          </p:nvSpPr>
          <p:spPr>
            <a:xfrm>
              <a:off x="9975851" y="6221731"/>
              <a:ext cx="844550" cy="26669"/>
            </a:xfrm>
            <a:custGeom>
              <a:avLst/>
              <a:gdLst>
                <a:gd name="connsiteX0" fmla="*/ 0 w 1181100"/>
                <a:gd name="connsiteY0" fmla="*/ 0 h 38100"/>
                <a:gd name="connsiteX1" fmla="*/ 749300 w 1181100"/>
                <a:gd name="connsiteY1" fmla="*/ 12700 h 38100"/>
                <a:gd name="connsiteX2" fmla="*/ 1181100 w 1181100"/>
                <a:gd name="connsiteY2" fmla="*/ 38100 h 38100"/>
                <a:gd name="connsiteX0" fmla="*/ 0 w 1184439"/>
                <a:gd name="connsiteY0" fmla="*/ 4118 h 26343"/>
                <a:gd name="connsiteX1" fmla="*/ 752639 w 1184439"/>
                <a:gd name="connsiteY1" fmla="*/ 943 h 26343"/>
                <a:gd name="connsiteX2" fmla="*/ 1184439 w 1184439"/>
                <a:gd name="connsiteY2" fmla="*/ 26343 h 26343"/>
                <a:gd name="connsiteX0" fmla="*/ 0 w 1184439"/>
                <a:gd name="connsiteY0" fmla="*/ 0 h 22225"/>
                <a:gd name="connsiteX1" fmla="*/ 769338 w 1184439"/>
                <a:gd name="connsiteY1" fmla="*/ 6747 h 22225"/>
                <a:gd name="connsiteX2" fmla="*/ 1184439 w 1184439"/>
                <a:gd name="connsiteY2" fmla="*/ 22225 h 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439" h="22225">
                  <a:moveTo>
                    <a:pt x="0" y="0"/>
                  </a:moveTo>
                  <a:lnTo>
                    <a:pt x="769338" y="6747"/>
                  </a:lnTo>
                  <a:cubicBezTo>
                    <a:pt x="966188" y="13097"/>
                    <a:pt x="1066964" y="12700"/>
                    <a:pt x="1184439" y="22225"/>
                  </a:cubicBezTo>
                </a:path>
              </a:pathLst>
            </a:custGeom>
            <a:noFill/>
            <a:ln w="25400" cap="rnd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44AFBD-93D5-48AC-A83C-AD14B63FEE68}"/>
                </a:ext>
              </a:extLst>
            </p:cNvPr>
            <p:cNvSpPr/>
            <p:nvPr/>
          </p:nvSpPr>
          <p:spPr>
            <a:xfrm>
              <a:off x="10904540" y="6253163"/>
              <a:ext cx="266910" cy="20882"/>
            </a:xfrm>
            <a:custGeom>
              <a:avLst/>
              <a:gdLst>
                <a:gd name="connsiteX0" fmla="*/ 0 w 266910"/>
                <a:gd name="connsiteY0" fmla="*/ 0 h 20882"/>
                <a:gd name="connsiteX1" fmla="*/ 223837 w 266910"/>
                <a:gd name="connsiteY1" fmla="*/ 19050 h 20882"/>
                <a:gd name="connsiteX2" fmla="*/ 266700 w 266910"/>
                <a:gd name="connsiteY2" fmla="*/ 19050 h 2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910" h="20882">
                  <a:moveTo>
                    <a:pt x="0" y="0"/>
                  </a:moveTo>
                  <a:lnTo>
                    <a:pt x="223837" y="19050"/>
                  </a:lnTo>
                  <a:cubicBezTo>
                    <a:pt x="268287" y="22225"/>
                    <a:pt x="267493" y="20637"/>
                    <a:pt x="266700" y="19050"/>
                  </a:cubicBezTo>
                </a:path>
              </a:pathLst>
            </a:custGeom>
            <a:noFill/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953682" y="695095"/>
            <a:ext cx="4135845" cy="807209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2873AE"/>
                </a:solidFill>
              </a:rPr>
              <a:t>쿼리</a:t>
            </a:r>
            <a:endParaRPr lang="en-US" altLang="ko-KR" sz="2800" b="1" i="1" kern="0" dirty="0">
              <a:solidFill>
                <a:srgbClr val="2873A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2873AE"/>
                </a:solidFill>
              </a:rPr>
              <a:t>Database </a:t>
            </a:r>
            <a:r>
              <a:rPr lang="en-US" altLang="ko-KR" sz="800" kern="0" dirty="0" err="1">
                <a:solidFill>
                  <a:srgbClr val="2873AE"/>
                </a:solidFill>
              </a:rPr>
              <a:t>TermProject</a:t>
            </a:r>
            <a:endParaRPr lang="en-US" altLang="ko-KR" sz="800" kern="0" dirty="0">
              <a:solidFill>
                <a:srgbClr val="2873AE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4B08DE6-B32A-4368-9C3D-13110A036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34125"/>
              </p:ext>
            </p:extLst>
          </p:nvPr>
        </p:nvGraphicFramePr>
        <p:xfrm>
          <a:off x="1044577" y="2516066"/>
          <a:ext cx="9683646" cy="13037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3646">
                  <a:extLst>
                    <a:ext uri="{9D8B030D-6E8A-4147-A177-3AD203B41FA5}">
                      <a16:colId xmlns:a16="http://schemas.microsoft.com/office/drawing/2014/main" val="1946440844"/>
                    </a:ext>
                  </a:extLst>
                </a:gridCol>
              </a:tblGrid>
              <a:tr h="43622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SELECT </a:t>
                      </a:r>
                      <a:r>
                        <a:rPr lang="ko-KR" altLang="en-US" sz="1200" u="none" strike="noStrike" dirty="0">
                          <a:effectLst/>
                        </a:rPr>
                        <a:t>공급주문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r>
                        <a:rPr lang="ko-KR" altLang="en-US" sz="1200" u="none" strike="noStrike" dirty="0">
                          <a:effectLst/>
                        </a:rPr>
                        <a:t>구매일자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직원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r>
                        <a:rPr lang="ko-KR" altLang="en-US" sz="1200" u="none" strike="noStrike" dirty="0">
                          <a:effectLst/>
                        </a:rPr>
                        <a:t>직원번호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직원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r>
                        <a:rPr lang="ko-KR" altLang="en-US" sz="1200" u="none" strike="noStrike" dirty="0">
                          <a:effectLst/>
                        </a:rPr>
                        <a:t>이름 </a:t>
                      </a:r>
                      <a:r>
                        <a:rPr lang="en-US" altLang="ko-KR" sz="1200" u="none" strike="noStrike" dirty="0">
                          <a:effectLst/>
                        </a:rPr>
                        <a:t>AS </a:t>
                      </a:r>
                      <a:r>
                        <a:rPr lang="ko-KR" altLang="en-US" sz="1200" u="none" strike="noStrike" dirty="0">
                          <a:effectLst/>
                        </a:rPr>
                        <a:t>주문직원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공급항목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r>
                        <a:rPr lang="ko-KR" altLang="en-US" sz="1200" u="none" strike="noStrike" dirty="0">
                          <a:effectLst/>
                        </a:rPr>
                        <a:t>구매번호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공급항목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r>
                        <a:rPr lang="ko-KR" altLang="en-US" sz="1200" u="none" strike="noStrike" dirty="0">
                          <a:effectLst/>
                        </a:rPr>
                        <a:t>제품번호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제품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r>
                        <a:rPr lang="ko-KR" altLang="en-US" sz="1200" u="none" strike="noStrike" dirty="0">
                          <a:effectLst/>
                        </a:rPr>
                        <a:t>제품이름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제품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r>
                        <a:rPr lang="ko-KR" altLang="en-US" sz="1200" u="none" strike="noStrike" dirty="0">
                          <a:effectLst/>
                        </a:rPr>
                        <a:t>구매업체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제품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r>
                        <a:rPr lang="ko-KR" altLang="en-US" sz="1200" u="none" strike="noStrike" dirty="0">
                          <a:effectLst/>
                        </a:rPr>
                        <a:t>구매업체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공급항목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r>
                        <a:rPr lang="ko-KR" altLang="en-US" sz="1200" u="none" strike="noStrike" dirty="0">
                          <a:effectLst/>
                        </a:rPr>
                        <a:t>수량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제품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r>
                        <a:rPr lang="ko-KR" altLang="en-US" sz="1200" u="none" strike="noStrike" dirty="0">
                          <a:effectLst/>
                        </a:rPr>
                        <a:t>가격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수량*판매가격 </a:t>
                      </a:r>
                      <a:r>
                        <a:rPr lang="en-US" altLang="ko-KR" sz="1200" u="none" strike="noStrike" dirty="0">
                          <a:effectLst/>
                        </a:rPr>
                        <a:t>AS </a:t>
                      </a:r>
                      <a:r>
                        <a:rPr lang="ko-KR" altLang="en-US" sz="1200" u="none" strike="noStrike" dirty="0">
                          <a:effectLst/>
                        </a:rPr>
                        <a:t>구매액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공급항목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r>
                        <a:rPr lang="ko-KR" altLang="en-US" sz="1200" u="none" strike="noStrike" dirty="0">
                          <a:effectLst/>
                        </a:rPr>
                        <a:t>수령일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25" marR="4025" marT="4025" marB="0" anchor="ctr"/>
                </a:tc>
                <a:extLst>
                  <a:ext uri="{0D108BD9-81ED-4DB2-BD59-A6C34878D82A}">
                    <a16:rowId xmlns:a16="http://schemas.microsoft.com/office/drawing/2014/main" val="2535522205"/>
                  </a:ext>
                </a:extLst>
              </a:tr>
              <a:tr h="3577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FROM </a:t>
                      </a:r>
                      <a:r>
                        <a:rPr lang="ko-KR" altLang="en-US" sz="1200" u="none" strike="noStrike" dirty="0">
                          <a:effectLst/>
                        </a:rPr>
                        <a:t>구매주문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구매항목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제품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직원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25" marR="4025" marT="4025" marB="0" anchor="ctr"/>
                </a:tc>
                <a:extLst>
                  <a:ext uri="{0D108BD9-81ED-4DB2-BD59-A6C34878D82A}">
                    <a16:rowId xmlns:a16="http://schemas.microsoft.com/office/drawing/2014/main" val="1009371885"/>
                  </a:ext>
                </a:extLst>
              </a:tr>
              <a:tr h="50978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WHERE(((</a:t>
                      </a:r>
                      <a:r>
                        <a:rPr lang="ko-KR" altLang="en-US" sz="1200" u="none" strike="noStrike" dirty="0">
                          <a:effectLst/>
                        </a:rPr>
                        <a:t>구매항목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r>
                        <a:rPr lang="ko-KR" altLang="en-US" sz="1200" u="none" strike="noStrike" dirty="0">
                          <a:effectLst/>
                        </a:rPr>
                        <a:t>제품번호</a:t>
                      </a:r>
                      <a:r>
                        <a:rPr lang="en-US" altLang="ko-KR" sz="1200" u="none" strike="noStrike" dirty="0">
                          <a:effectLst/>
                        </a:rPr>
                        <a:t>)=</a:t>
                      </a:r>
                      <a:r>
                        <a:rPr lang="ko-KR" altLang="en-US" sz="1200" u="none" strike="noStrike" dirty="0">
                          <a:effectLst/>
                        </a:rPr>
                        <a:t>제품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r>
                        <a:rPr lang="ko-KR" altLang="en-US" sz="1200" u="none" strike="noStrike" dirty="0">
                          <a:effectLst/>
                        </a:rPr>
                        <a:t>제품번호</a:t>
                      </a:r>
                      <a:r>
                        <a:rPr lang="en-US" altLang="ko-KR" sz="1200" u="none" strike="noStrike" dirty="0">
                          <a:effectLst/>
                        </a:rPr>
                        <a:t>) AND ((</a:t>
                      </a:r>
                      <a:r>
                        <a:rPr lang="ko-KR" altLang="en-US" sz="1200" u="none" strike="noStrike" dirty="0">
                          <a:effectLst/>
                        </a:rPr>
                        <a:t>직원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r>
                        <a:rPr lang="ko-KR" altLang="en-US" sz="1200" u="none" strike="noStrike" dirty="0">
                          <a:effectLst/>
                        </a:rPr>
                        <a:t>직원번호</a:t>
                      </a:r>
                      <a:r>
                        <a:rPr lang="en-US" altLang="ko-KR" sz="1200" u="none" strike="noStrike" dirty="0">
                          <a:effectLst/>
                        </a:rPr>
                        <a:t>)=</a:t>
                      </a:r>
                      <a:r>
                        <a:rPr lang="ko-KR" altLang="en-US" sz="1200" u="none" strike="noStrike" dirty="0">
                          <a:effectLst/>
                        </a:rPr>
                        <a:t>공급주문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r>
                        <a:rPr lang="ko-KR" altLang="en-US" sz="1200" u="none" strike="noStrike" dirty="0">
                          <a:effectLst/>
                        </a:rPr>
                        <a:t>직원번호</a:t>
                      </a:r>
                      <a:r>
                        <a:rPr lang="en-US" altLang="ko-KR" sz="1200" u="none" strike="noStrike" dirty="0">
                          <a:effectLst/>
                        </a:rPr>
                        <a:t>)AND((</a:t>
                      </a:r>
                      <a:r>
                        <a:rPr lang="ko-KR" altLang="en-US" sz="1200" u="none" strike="noStrike" dirty="0">
                          <a:effectLst/>
                        </a:rPr>
                        <a:t>공급주문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r>
                        <a:rPr lang="ko-KR" altLang="en-US" sz="1200" u="none" strike="noStrike" dirty="0">
                          <a:effectLst/>
                        </a:rPr>
                        <a:t>구매번호</a:t>
                      </a:r>
                      <a:r>
                        <a:rPr lang="en-US" altLang="ko-KR" sz="1200" u="none" strike="noStrike" dirty="0">
                          <a:effectLst/>
                        </a:rPr>
                        <a:t>)=</a:t>
                      </a:r>
                      <a:r>
                        <a:rPr lang="ko-KR" altLang="en-US" sz="1200" u="none" strike="noStrike" dirty="0">
                          <a:effectLst/>
                        </a:rPr>
                        <a:t>공급항목</a:t>
                      </a:r>
                      <a:r>
                        <a:rPr lang="en-US" altLang="ko-KR" sz="1200" u="none" strike="noStrike" dirty="0">
                          <a:effectLst/>
                        </a:rPr>
                        <a:t>.</a:t>
                      </a:r>
                      <a:r>
                        <a:rPr lang="ko-KR" altLang="en-US" sz="1200" u="none" strike="noStrike" dirty="0">
                          <a:effectLst/>
                        </a:rPr>
                        <a:t>구매번호</a:t>
                      </a:r>
                      <a:r>
                        <a:rPr lang="en-US" altLang="ko-KR" sz="1200" u="none" strike="noStrike" dirty="0">
                          <a:effectLst/>
                        </a:rPr>
                        <a:t>)));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25" marR="4025" marT="4025" marB="0" anchor="ctr"/>
                </a:tc>
                <a:extLst>
                  <a:ext uri="{0D108BD9-81ED-4DB2-BD59-A6C34878D82A}">
                    <a16:rowId xmlns:a16="http://schemas.microsoft.com/office/drawing/2014/main" val="28213970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984406-51F8-44FE-8520-27F773CB9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21113"/>
              </p:ext>
            </p:extLst>
          </p:nvPr>
        </p:nvGraphicFramePr>
        <p:xfrm>
          <a:off x="1044577" y="4013427"/>
          <a:ext cx="8089900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77871682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7250992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7127727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6146001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980546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9937258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87723027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66027003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95791272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95980646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567073073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구매일자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직원번호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주문직원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구매번호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제품번호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제품이름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구매업체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수량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가격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구매액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수령일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275903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20200301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20000001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박병훈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400001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아메리카노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00</a:t>
                      </a:r>
                      <a:r>
                        <a:rPr lang="ko-KR" altLang="en-US" sz="1100" u="none" strike="noStrike">
                          <a:effectLst/>
                        </a:rPr>
                        <a:t>공장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₩</a:t>
                      </a:r>
                      <a:r>
                        <a:rPr lang="en-US" altLang="ko-KR" sz="1100" u="none" strike="noStrike">
                          <a:effectLst/>
                        </a:rPr>
                        <a:t>2,000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₩</a:t>
                      </a:r>
                      <a:r>
                        <a:rPr lang="en-US" altLang="ko-KR" sz="1100" u="none" strike="noStrike">
                          <a:effectLst/>
                        </a:rPr>
                        <a:t>1,500,000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20200305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34313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20200304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20000002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조정완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400002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카페라떼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00</a:t>
                      </a:r>
                      <a:r>
                        <a:rPr lang="ko-KR" altLang="en-US" sz="1100" u="none" strike="noStrike">
                          <a:effectLst/>
                        </a:rPr>
                        <a:t>공정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₩</a:t>
                      </a:r>
                      <a:r>
                        <a:rPr lang="en-US" altLang="ko-KR" sz="1100" u="none" strike="noStrike">
                          <a:effectLst/>
                        </a:rPr>
                        <a:t>3,000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₩</a:t>
                      </a:r>
                      <a:r>
                        <a:rPr lang="en-US" altLang="ko-KR" sz="1100" u="none" strike="noStrike">
                          <a:effectLst/>
                        </a:rPr>
                        <a:t>2,000,000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20200308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4833987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4AE6DE-81E6-4D0B-A674-A63C86C2231E}"/>
              </a:ext>
            </a:extLst>
          </p:cNvPr>
          <p:cNvSpPr/>
          <p:nvPr/>
        </p:nvSpPr>
        <p:spPr>
          <a:xfrm>
            <a:off x="1128844" y="1868409"/>
            <a:ext cx="4135845" cy="281552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rgbClr val="2873AE"/>
                </a:solidFill>
              </a:rPr>
              <a:t>구매일자별 세부사항 쿼리</a:t>
            </a:r>
            <a:endParaRPr lang="en-US" altLang="ko-KR" sz="1400" kern="0" dirty="0">
              <a:solidFill>
                <a:srgbClr val="2873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5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887548-CF7A-4273-AF16-59BF50079A34}"/>
              </a:ext>
            </a:extLst>
          </p:cNvPr>
          <p:cNvGrpSpPr/>
          <p:nvPr/>
        </p:nvGrpSpPr>
        <p:grpSpPr>
          <a:xfrm>
            <a:off x="174627" y="228601"/>
            <a:ext cx="11814175" cy="6502399"/>
            <a:chOff x="174627" y="228601"/>
            <a:chExt cx="11814175" cy="65023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BA7299-B6C1-4BD2-8B4C-E41A3C48DF5D}"/>
                </a:ext>
              </a:extLst>
            </p:cNvPr>
            <p:cNvSpPr/>
            <p:nvPr/>
          </p:nvSpPr>
          <p:spPr>
            <a:xfrm>
              <a:off x="282577" y="330200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6FBEFE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320EFD8-7C67-495E-9B22-D3E9899E856F}"/>
                </a:ext>
              </a:extLst>
            </p:cNvPr>
            <p:cNvSpPr/>
            <p:nvPr/>
          </p:nvSpPr>
          <p:spPr>
            <a:xfrm>
              <a:off x="174627" y="228601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E1F5FB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B211D5EF-8FDA-4456-8816-1A8FF48B13BE}"/>
                </a:ext>
              </a:extLst>
            </p:cNvPr>
            <p:cNvSpPr/>
            <p:nvPr/>
          </p:nvSpPr>
          <p:spPr>
            <a:xfrm flipV="1">
              <a:off x="11323665" y="517550"/>
              <a:ext cx="296864" cy="4886711"/>
            </a:xfrm>
            <a:custGeom>
              <a:avLst/>
              <a:gdLst>
                <a:gd name="connsiteX0" fmla="*/ 0 w 296864"/>
                <a:gd name="connsiteY0" fmla="*/ 2911450 h 2911450"/>
                <a:gd name="connsiteX1" fmla="*/ 0 w 296864"/>
                <a:gd name="connsiteY1" fmla="*/ 0 h 2911450"/>
                <a:gd name="connsiteX2" fmla="*/ 296864 w 296864"/>
                <a:gd name="connsiteY2" fmla="*/ 2911450 h 2911450"/>
                <a:gd name="connsiteX3" fmla="*/ 0 w 296864"/>
                <a:gd name="connsiteY3" fmla="*/ 2911450 h 2911450"/>
                <a:gd name="connsiteX0" fmla="*/ 0 w 296864"/>
                <a:gd name="connsiteY0" fmla="*/ 3290140 h 3290140"/>
                <a:gd name="connsiteX1" fmla="*/ 203200 w 296864"/>
                <a:gd name="connsiteY1" fmla="*/ 0 h 3290140"/>
                <a:gd name="connsiteX2" fmla="*/ 296864 w 296864"/>
                <a:gd name="connsiteY2" fmla="*/ 3290140 h 3290140"/>
                <a:gd name="connsiteX3" fmla="*/ 0 w 296864"/>
                <a:gd name="connsiteY3" fmla="*/ 3290140 h 3290140"/>
                <a:gd name="connsiteX0" fmla="*/ 0 w 296864"/>
                <a:gd name="connsiteY0" fmla="*/ 4886711 h 4886711"/>
                <a:gd name="connsiteX1" fmla="*/ 232229 w 296864"/>
                <a:gd name="connsiteY1" fmla="*/ 0 h 4886711"/>
                <a:gd name="connsiteX2" fmla="*/ 296864 w 296864"/>
                <a:gd name="connsiteY2" fmla="*/ 4886711 h 4886711"/>
                <a:gd name="connsiteX3" fmla="*/ 0 w 296864"/>
                <a:gd name="connsiteY3" fmla="*/ 4886711 h 48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64" h="4886711">
                  <a:moveTo>
                    <a:pt x="0" y="4886711"/>
                  </a:moveTo>
                  <a:lnTo>
                    <a:pt x="232229" y="0"/>
                  </a:lnTo>
                  <a:lnTo>
                    <a:pt x="296864" y="4886711"/>
                  </a:lnTo>
                  <a:lnTo>
                    <a:pt x="0" y="4886711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7E0EEE-1FD2-42E6-8EB3-9CB760C80319}"/>
                </a:ext>
              </a:extLst>
            </p:cNvPr>
            <p:cNvSpPr/>
            <p:nvPr/>
          </p:nvSpPr>
          <p:spPr>
            <a:xfrm>
              <a:off x="407990" y="370106"/>
              <a:ext cx="11171238" cy="6071944"/>
            </a:xfrm>
            <a:custGeom>
              <a:avLst/>
              <a:gdLst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22860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0993438 w 11399838"/>
                <a:gd name="connsiteY1" fmla="*/ 2159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0993438"/>
                <a:gd name="connsiteY0" fmla="*/ 0 h 6200750"/>
                <a:gd name="connsiteX1" fmla="*/ 10993438 w 10993438"/>
                <a:gd name="connsiteY1" fmla="*/ 215900 h 6200750"/>
                <a:gd name="connsiteX2" fmla="*/ 10637838 w 10993438"/>
                <a:gd name="connsiteY2" fmla="*/ 6200750 h 6200750"/>
                <a:gd name="connsiteX3" fmla="*/ 0 w 10993438"/>
                <a:gd name="connsiteY3" fmla="*/ 5908650 h 6200750"/>
                <a:gd name="connsiteX4" fmla="*/ 0 w 10993438"/>
                <a:gd name="connsiteY4" fmla="*/ 0 h 6200750"/>
                <a:gd name="connsiteX0" fmla="*/ 0 w 11171238"/>
                <a:gd name="connsiteY0" fmla="*/ 0 h 6200750"/>
                <a:gd name="connsiteX1" fmla="*/ 11171238 w 11171238"/>
                <a:gd name="connsiteY1" fmla="*/ 215900 h 6200750"/>
                <a:gd name="connsiteX2" fmla="*/ 10637838 w 11171238"/>
                <a:gd name="connsiteY2" fmla="*/ 6200750 h 6200750"/>
                <a:gd name="connsiteX3" fmla="*/ 0 w 11171238"/>
                <a:gd name="connsiteY3" fmla="*/ 5908650 h 6200750"/>
                <a:gd name="connsiteX4" fmla="*/ 0 w 11171238"/>
                <a:gd name="connsiteY4" fmla="*/ 0 h 62007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48961 h 6275111"/>
                <a:gd name="connsiteX1" fmla="*/ 11171238 w 11171238"/>
                <a:gd name="connsiteY1" fmla="*/ 264861 h 6275111"/>
                <a:gd name="connsiteX2" fmla="*/ 10993438 w 11171238"/>
                <a:gd name="connsiteY2" fmla="*/ 6275111 h 6275111"/>
                <a:gd name="connsiteX3" fmla="*/ 0 w 11171238"/>
                <a:gd name="connsiteY3" fmla="*/ 5957611 h 6275111"/>
                <a:gd name="connsiteX4" fmla="*/ 0 w 11171238"/>
                <a:gd name="connsiteY4" fmla="*/ 48961 h 6275111"/>
                <a:gd name="connsiteX0" fmla="*/ 0 w 11171238"/>
                <a:gd name="connsiteY0" fmla="*/ 168996 h 6395146"/>
                <a:gd name="connsiteX1" fmla="*/ 11171238 w 11171238"/>
                <a:gd name="connsiteY1" fmla="*/ 384896 h 6395146"/>
                <a:gd name="connsiteX2" fmla="*/ 10993438 w 11171238"/>
                <a:gd name="connsiteY2" fmla="*/ 6395146 h 6395146"/>
                <a:gd name="connsiteX3" fmla="*/ 0 w 11171238"/>
                <a:gd name="connsiteY3" fmla="*/ 6077646 h 6395146"/>
                <a:gd name="connsiteX4" fmla="*/ 0 w 11171238"/>
                <a:gd name="connsiteY4" fmla="*/ 168996 h 6395146"/>
                <a:gd name="connsiteX0" fmla="*/ 0 w 11171238"/>
                <a:gd name="connsiteY0" fmla="*/ 99692 h 6325842"/>
                <a:gd name="connsiteX1" fmla="*/ 11171238 w 11171238"/>
                <a:gd name="connsiteY1" fmla="*/ 315592 h 6325842"/>
                <a:gd name="connsiteX2" fmla="*/ 10993438 w 11171238"/>
                <a:gd name="connsiteY2" fmla="*/ 6325842 h 6325842"/>
                <a:gd name="connsiteX3" fmla="*/ 0 w 11171238"/>
                <a:gd name="connsiteY3" fmla="*/ 6008342 h 6325842"/>
                <a:gd name="connsiteX4" fmla="*/ 0 w 11171238"/>
                <a:gd name="connsiteY4" fmla="*/ 99692 h 6325842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069638"/>
                <a:gd name="connsiteY0" fmla="*/ 265362 h 6491512"/>
                <a:gd name="connsiteX1" fmla="*/ 11069638 w 11069638"/>
                <a:gd name="connsiteY1" fmla="*/ 62162 h 6491512"/>
                <a:gd name="connsiteX2" fmla="*/ 10993438 w 11069638"/>
                <a:gd name="connsiteY2" fmla="*/ 6491512 h 6491512"/>
                <a:gd name="connsiteX3" fmla="*/ 0 w 11069638"/>
                <a:gd name="connsiteY3" fmla="*/ 6174012 h 6491512"/>
                <a:gd name="connsiteX4" fmla="*/ 0 w 11069638"/>
                <a:gd name="connsiteY4" fmla="*/ 265362 h 64915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56938"/>
                <a:gd name="connsiteY0" fmla="*/ 163294 h 6071944"/>
                <a:gd name="connsiteX1" fmla="*/ 11056938 w 11056938"/>
                <a:gd name="connsiteY1" fmla="*/ 74394 h 6071944"/>
                <a:gd name="connsiteX2" fmla="*/ 10968038 w 11056938"/>
                <a:gd name="connsiteY2" fmla="*/ 5513144 h 6071944"/>
                <a:gd name="connsiteX3" fmla="*/ 0 w 11056938"/>
                <a:gd name="connsiteY3" fmla="*/ 6071944 h 6071944"/>
                <a:gd name="connsiteX4" fmla="*/ 0 w 11056938"/>
                <a:gd name="connsiteY4" fmla="*/ 163294 h 6071944"/>
                <a:gd name="connsiteX0" fmla="*/ 0 w 11171238"/>
                <a:gd name="connsiteY0" fmla="*/ 163294 h 6104106"/>
                <a:gd name="connsiteX1" fmla="*/ 11056938 w 11171238"/>
                <a:gd name="connsiteY1" fmla="*/ 74394 h 6104106"/>
                <a:gd name="connsiteX2" fmla="*/ 11171238 w 11171238"/>
                <a:gd name="connsiteY2" fmla="*/ 6046544 h 6104106"/>
                <a:gd name="connsiteX3" fmla="*/ 0 w 11171238"/>
                <a:gd name="connsiteY3" fmla="*/ 6071944 h 6104106"/>
                <a:gd name="connsiteX4" fmla="*/ 0 w 11171238"/>
                <a:gd name="connsiteY4" fmla="*/ 163294 h 6104106"/>
                <a:gd name="connsiteX0" fmla="*/ 0 w 11171238"/>
                <a:gd name="connsiteY0" fmla="*/ 163294 h 6071944"/>
                <a:gd name="connsiteX1" fmla="*/ 11056938 w 11171238"/>
                <a:gd name="connsiteY1" fmla="*/ 74394 h 6071944"/>
                <a:gd name="connsiteX2" fmla="*/ 11171238 w 11171238"/>
                <a:gd name="connsiteY2" fmla="*/ 6046544 h 6071944"/>
                <a:gd name="connsiteX3" fmla="*/ 0 w 11171238"/>
                <a:gd name="connsiteY3" fmla="*/ 6071944 h 6071944"/>
                <a:gd name="connsiteX4" fmla="*/ 0 w 11171238"/>
                <a:gd name="connsiteY4" fmla="*/ 163294 h 60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238" h="6071944">
                  <a:moveTo>
                    <a:pt x="0" y="163294"/>
                  </a:moveTo>
                  <a:cubicBezTo>
                    <a:pt x="6115579" y="264894"/>
                    <a:pt x="6414559" y="-166906"/>
                    <a:pt x="11056938" y="74394"/>
                  </a:cubicBezTo>
                  <a:lnTo>
                    <a:pt x="11171238" y="6046544"/>
                  </a:lnTo>
                  <a:cubicBezTo>
                    <a:pt x="5974292" y="5868744"/>
                    <a:pt x="3825346" y="6021144"/>
                    <a:pt x="0" y="6071944"/>
                  </a:cubicBezTo>
                  <a:lnTo>
                    <a:pt x="0" y="163294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365D63-4F08-434D-9E35-213AD0B63CE4}"/>
                </a:ext>
              </a:extLst>
            </p:cNvPr>
            <p:cNvGrpSpPr/>
            <p:nvPr/>
          </p:nvGrpSpPr>
          <p:grpSpPr>
            <a:xfrm>
              <a:off x="307977" y="1257300"/>
              <a:ext cx="225425" cy="4343400"/>
              <a:chOff x="498475" y="1257300"/>
              <a:chExt cx="225425" cy="43434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639EB85-952B-4598-956C-79C55F5DFEE8}"/>
                  </a:ext>
                </a:extLst>
              </p:cNvPr>
              <p:cNvSpPr/>
              <p:nvPr/>
            </p:nvSpPr>
            <p:spPr>
              <a:xfrm>
                <a:off x="498475" y="1257300"/>
                <a:ext cx="225425" cy="4343400"/>
              </a:xfrm>
              <a:prstGeom prst="roundRect">
                <a:avLst>
                  <a:gd name="adj" fmla="val 50000"/>
                </a:avLst>
              </a:prstGeom>
              <a:solidFill>
                <a:srgbClr val="6FBEFE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88E9CD9-727B-44DD-A65D-4495DF3B399C}"/>
                  </a:ext>
                </a:extLst>
              </p:cNvPr>
              <p:cNvSpPr/>
              <p:nvPr/>
            </p:nvSpPr>
            <p:spPr>
              <a:xfrm>
                <a:off x="557187" y="1403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304915-981B-4BD6-91E6-858473398373}"/>
                  </a:ext>
                </a:extLst>
              </p:cNvPr>
              <p:cNvSpPr/>
              <p:nvPr/>
            </p:nvSpPr>
            <p:spPr>
              <a:xfrm>
                <a:off x="557187" y="53466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18C7DA9-EA94-4D81-B49C-416237C126FF}"/>
                </a:ext>
              </a:extLst>
            </p:cNvPr>
            <p:cNvSpPr/>
            <p:nvPr/>
          </p:nvSpPr>
          <p:spPr>
            <a:xfrm>
              <a:off x="9975851" y="6221731"/>
              <a:ext cx="844550" cy="26669"/>
            </a:xfrm>
            <a:custGeom>
              <a:avLst/>
              <a:gdLst>
                <a:gd name="connsiteX0" fmla="*/ 0 w 1181100"/>
                <a:gd name="connsiteY0" fmla="*/ 0 h 38100"/>
                <a:gd name="connsiteX1" fmla="*/ 749300 w 1181100"/>
                <a:gd name="connsiteY1" fmla="*/ 12700 h 38100"/>
                <a:gd name="connsiteX2" fmla="*/ 1181100 w 1181100"/>
                <a:gd name="connsiteY2" fmla="*/ 38100 h 38100"/>
                <a:gd name="connsiteX0" fmla="*/ 0 w 1184439"/>
                <a:gd name="connsiteY0" fmla="*/ 4118 h 26343"/>
                <a:gd name="connsiteX1" fmla="*/ 752639 w 1184439"/>
                <a:gd name="connsiteY1" fmla="*/ 943 h 26343"/>
                <a:gd name="connsiteX2" fmla="*/ 1184439 w 1184439"/>
                <a:gd name="connsiteY2" fmla="*/ 26343 h 26343"/>
                <a:gd name="connsiteX0" fmla="*/ 0 w 1184439"/>
                <a:gd name="connsiteY0" fmla="*/ 0 h 22225"/>
                <a:gd name="connsiteX1" fmla="*/ 769338 w 1184439"/>
                <a:gd name="connsiteY1" fmla="*/ 6747 h 22225"/>
                <a:gd name="connsiteX2" fmla="*/ 1184439 w 1184439"/>
                <a:gd name="connsiteY2" fmla="*/ 22225 h 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439" h="22225">
                  <a:moveTo>
                    <a:pt x="0" y="0"/>
                  </a:moveTo>
                  <a:lnTo>
                    <a:pt x="769338" y="6747"/>
                  </a:lnTo>
                  <a:cubicBezTo>
                    <a:pt x="966188" y="13097"/>
                    <a:pt x="1066964" y="12700"/>
                    <a:pt x="1184439" y="22225"/>
                  </a:cubicBezTo>
                </a:path>
              </a:pathLst>
            </a:custGeom>
            <a:noFill/>
            <a:ln w="25400" cap="rnd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44AFBD-93D5-48AC-A83C-AD14B63FEE68}"/>
                </a:ext>
              </a:extLst>
            </p:cNvPr>
            <p:cNvSpPr/>
            <p:nvPr/>
          </p:nvSpPr>
          <p:spPr>
            <a:xfrm>
              <a:off x="10904540" y="6253163"/>
              <a:ext cx="266910" cy="20882"/>
            </a:xfrm>
            <a:custGeom>
              <a:avLst/>
              <a:gdLst>
                <a:gd name="connsiteX0" fmla="*/ 0 w 266910"/>
                <a:gd name="connsiteY0" fmla="*/ 0 h 20882"/>
                <a:gd name="connsiteX1" fmla="*/ 223837 w 266910"/>
                <a:gd name="connsiteY1" fmla="*/ 19050 h 20882"/>
                <a:gd name="connsiteX2" fmla="*/ 266700 w 266910"/>
                <a:gd name="connsiteY2" fmla="*/ 19050 h 2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910" h="20882">
                  <a:moveTo>
                    <a:pt x="0" y="0"/>
                  </a:moveTo>
                  <a:lnTo>
                    <a:pt x="223837" y="19050"/>
                  </a:lnTo>
                  <a:cubicBezTo>
                    <a:pt x="268287" y="22225"/>
                    <a:pt x="267493" y="20637"/>
                    <a:pt x="266700" y="19050"/>
                  </a:cubicBezTo>
                </a:path>
              </a:pathLst>
            </a:custGeom>
            <a:noFill/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953682" y="695095"/>
            <a:ext cx="4135845" cy="807209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2873AE"/>
                </a:solidFill>
              </a:rPr>
              <a:t>쿼리</a:t>
            </a:r>
            <a:endParaRPr lang="en-US" altLang="ko-KR" sz="2800" b="1" i="1" kern="0" dirty="0">
              <a:solidFill>
                <a:srgbClr val="2873A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2873AE"/>
                </a:solidFill>
              </a:rPr>
              <a:t>Database </a:t>
            </a:r>
            <a:r>
              <a:rPr lang="en-US" altLang="ko-KR" sz="800" kern="0" dirty="0" err="1">
                <a:solidFill>
                  <a:srgbClr val="2873AE"/>
                </a:solidFill>
              </a:rPr>
              <a:t>TermProject</a:t>
            </a:r>
            <a:endParaRPr lang="en-US" altLang="ko-KR" sz="800" kern="0" dirty="0">
              <a:solidFill>
                <a:srgbClr val="2873A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4AE6DE-81E6-4D0B-A674-A63C86C2231E}"/>
              </a:ext>
            </a:extLst>
          </p:cNvPr>
          <p:cNvSpPr/>
          <p:nvPr/>
        </p:nvSpPr>
        <p:spPr>
          <a:xfrm>
            <a:off x="1128844" y="1868409"/>
            <a:ext cx="4135845" cy="281552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rgbClr val="2873AE"/>
                </a:solidFill>
              </a:rPr>
              <a:t>직원 근무여부 확인 쿼리</a:t>
            </a:r>
            <a:endParaRPr lang="en-US" altLang="ko-KR" sz="1400" kern="0" dirty="0">
              <a:solidFill>
                <a:srgbClr val="2873AE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B69720A-03CE-42FC-AD17-7EBE62F3C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593776"/>
              </p:ext>
            </p:extLst>
          </p:nvPr>
        </p:nvGraphicFramePr>
        <p:xfrm>
          <a:off x="1128844" y="2220733"/>
          <a:ext cx="5256966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6966">
                  <a:extLst>
                    <a:ext uri="{9D8B030D-6E8A-4147-A177-3AD203B41FA5}">
                      <a16:colId xmlns:a16="http://schemas.microsoft.com/office/drawing/2014/main" val="261340181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SELECT </a:t>
                      </a:r>
                      <a:r>
                        <a:rPr lang="ko-KR" altLang="en-US" sz="1100" u="none" strike="noStrike">
                          <a:effectLst/>
                        </a:rPr>
                        <a:t>직원번호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직금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근무파트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474718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FROM </a:t>
                      </a:r>
                      <a:r>
                        <a:rPr lang="ko-KR" altLang="en-US" sz="1100" u="none" strike="noStrike">
                          <a:effectLst/>
                        </a:rPr>
                        <a:t>직원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290776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WHERE </a:t>
                      </a:r>
                      <a:r>
                        <a:rPr lang="ko-KR" altLang="en-US" sz="1100" u="none" strike="noStrike" dirty="0">
                          <a:effectLst/>
                        </a:rPr>
                        <a:t>퇴사여부</a:t>
                      </a:r>
                      <a:r>
                        <a:rPr lang="en-US" altLang="ko-KR" sz="1100" u="none" strike="noStrike" dirty="0">
                          <a:effectLst/>
                        </a:rPr>
                        <a:t>='</a:t>
                      </a:r>
                      <a:r>
                        <a:rPr lang="en-US" sz="1100" u="none" strike="noStrike" dirty="0">
                          <a:effectLst/>
                        </a:rPr>
                        <a:t>N';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674791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794CAE-C234-4593-B29B-7550743E9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30280"/>
              </p:ext>
            </p:extLst>
          </p:nvPr>
        </p:nvGraphicFramePr>
        <p:xfrm>
          <a:off x="1128844" y="3074608"/>
          <a:ext cx="2870200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416506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87795078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8395470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4184766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직원번호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근무파트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740596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20000001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박병훈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점장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062719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20000002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조정완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직원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middle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045770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653B5B2-EF22-47D2-AA80-1BFE63C05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03764"/>
              </p:ext>
            </p:extLst>
          </p:nvPr>
        </p:nvGraphicFramePr>
        <p:xfrm>
          <a:off x="1128844" y="4274820"/>
          <a:ext cx="6531131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5149">
                  <a:extLst>
                    <a:ext uri="{9D8B030D-6E8A-4147-A177-3AD203B41FA5}">
                      <a16:colId xmlns:a16="http://schemas.microsoft.com/office/drawing/2014/main" val="3597802383"/>
                    </a:ext>
                  </a:extLst>
                </a:gridCol>
                <a:gridCol w="1088522">
                  <a:extLst>
                    <a:ext uri="{9D8B030D-6E8A-4147-A177-3AD203B41FA5}">
                      <a16:colId xmlns:a16="http://schemas.microsoft.com/office/drawing/2014/main" val="635939801"/>
                    </a:ext>
                  </a:extLst>
                </a:gridCol>
                <a:gridCol w="1088522">
                  <a:extLst>
                    <a:ext uri="{9D8B030D-6E8A-4147-A177-3AD203B41FA5}">
                      <a16:colId xmlns:a16="http://schemas.microsoft.com/office/drawing/2014/main" val="2861847732"/>
                    </a:ext>
                  </a:extLst>
                </a:gridCol>
                <a:gridCol w="1088522">
                  <a:extLst>
                    <a:ext uri="{9D8B030D-6E8A-4147-A177-3AD203B41FA5}">
                      <a16:colId xmlns:a16="http://schemas.microsoft.com/office/drawing/2014/main" val="1396224303"/>
                    </a:ext>
                  </a:extLst>
                </a:gridCol>
                <a:gridCol w="1030208">
                  <a:extLst>
                    <a:ext uri="{9D8B030D-6E8A-4147-A177-3AD203B41FA5}">
                      <a16:colId xmlns:a16="http://schemas.microsoft.com/office/drawing/2014/main" val="2906376271"/>
                    </a:ext>
                  </a:extLst>
                </a:gridCol>
                <a:gridCol w="1030208">
                  <a:extLst>
                    <a:ext uri="{9D8B030D-6E8A-4147-A177-3AD203B41FA5}">
                      <a16:colId xmlns:a16="http://schemas.microsoft.com/office/drawing/2014/main" val="832082243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고객번호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제품이름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판매가격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주문수량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판매액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2272963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김동수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딸기주스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₩</a:t>
                      </a:r>
                      <a:r>
                        <a:rPr lang="en-US" altLang="ko-KR" sz="1100" u="none" strike="noStrike">
                          <a:effectLst/>
                        </a:rPr>
                        <a:t>5,000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₩</a:t>
                      </a:r>
                      <a:r>
                        <a:rPr lang="en-US" altLang="ko-KR" sz="1100" u="none" strike="noStrike">
                          <a:effectLst/>
                        </a:rPr>
                        <a:t>10,000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221682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강호동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딸기주스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₩</a:t>
                      </a:r>
                      <a:r>
                        <a:rPr lang="en-US" altLang="ko-KR" sz="1100" u="none" strike="noStrike">
                          <a:effectLst/>
                        </a:rPr>
                        <a:t>5,000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₩</a:t>
                      </a:r>
                      <a:r>
                        <a:rPr lang="en-US" altLang="ko-KR" sz="1100" u="none" strike="noStrike">
                          <a:effectLst/>
                        </a:rPr>
                        <a:t>10,000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56924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이수든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아메리카노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₩</a:t>
                      </a:r>
                      <a:r>
                        <a:rPr lang="en-US" altLang="ko-KR" sz="1100" u="none" strike="noStrike">
                          <a:effectLst/>
                        </a:rPr>
                        <a:t>2,000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₩</a:t>
                      </a:r>
                      <a:r>
                        <a:rPr lang="en-US" altLang="ko-KR" sz="1100" u="none" strike="noStrike">
                          <a:effectLst/>
                        </a:rPr>
                        <a:t>2,000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2254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김종민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복숭아티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₩</a:t>
                      </a:r>
                      <a:r>
                        <a:rPr lang="en-US" altLang="ko-KR" sz="1100" u="none" strike="noStrike">
                          <a:effectLst/>
                        </a:rPr>
                        <a:t>3,000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₩</a:t>
                      </a:r>
                      <a:r>
                        <a:rPr lang="en-US" altLang="ko-KR" sz="1100" u="none" strike="noStrike">
                          <a:effectLst/>
                        </a:rPr>
                        <a:t>3,000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73358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이승기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까페모카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₩</a:t>
                      </a:r>
                      <a:r>
                        <a:rPr lang="en-US" altLang="ko-KR" sz="1100" u="none" strike="noStrike">
                          <a:effectLst/>
                        </a:rPr>
                        <a:t>4,500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₩</a:t>
                      </a:r>
                      <a:r>
                        <a:rPr lang="en-US" altLang="ko-KR" sz="1100" u="none" strike="noStrike" dirty="0">
                          <a:effectLst/>
                        </a:rPr>
                        <a:t>4,500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45569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29E7E6-4D12-4C9E-9F3E-CBA1C42E4E49}"/>
              </a:ext>
            </a:extLst>
          </p:cNvPr>
          <p:cNvSpPr/>
          <p:nvPr/>
        </p:nvSpPr>
        <p:spPr>
          <a:xfrm>
            <a:off x="1128844" y="3883465"/>
            <a:ext cx="4135845" cy="281552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rgbClr val="2873AE"/>
                </a:solidFill>
              </a:rPr>
              <a:t>고객별 구매항목 확인 </a:t>
            </a:r>
            <a:endParaRPr lang="en-US" altLang="ko-KR" sz="1400" kern="0" dirty="0">
              <a:solidFill>
                <a:srgbClr val="2873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0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887548-CF7A-4273-AF16-59BF50079A34}"/>
              </a:ext>
            </a:extLst>
          </p:cNvPr>
          <p:cNvGrpSpPr/>
          <p:nvPr/>
        </p:nvGrpSpPr>
        <p:grpSpPr>
          <a:xfrm>
            <a:off x="174627" y="228601"/>
            <a:ext cx="11814175" cy="6502399"/>
            <a:chOff x="174627" y="228601"/>
            <a:chExt cx="11814175" cy="65023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BA7299-B6C1-4BD2-8B4C-E41A3C48DF5D}"/>
                </a:ext>
              </a:extLst>
            </p:cNvPr>
            <p:cNvSpPr/>
            <p:nvPr/>
          </p:nvSpPr>
          <p:spPr>
            <a:xfrm>
              <a:off x="282577" y="330200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6FBEFE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320EFD8-7C67-495E-9B22-D3E9899E856F}"/>
                </a:ext>
              </a:extLst>
            </p:cNvPr>
            <p:cNvSpPr/>
            <p:nvPr/>
          </p:nvSpPr>
          <p:spPr>
            <a:xfrm>
              <a:off x="174627" y="228601"/>
              <a:ext cx="11706225" cy="6400800"/>
            </a:xfrm>
            <a:prstGeom prst="roundRect">
              <a:avLst>
                <a:gd name="adj" fmla="val 3047"/>
              </a:avLst>
            </a:prstGeom>
            <a:solidFill>
              <a:srgbClr val="E1F5FB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5">
              <a:extLst>
                <a:ext uri="{FF2B5EF4-FFF2-40B4-BE49-F238E27FC236}">
                  <a16:creationId xmlns:a16="http://schemas.microsoft.com/office/drawing/2014/main" id="{B211D5EF-8FDA-4456-8816-1A8FF48B13BE}"/>
                </a:ext>
              </a:extLst>
            </p:cNvPr>
            <p:cNvSpPr/>
            <p:nvPr/>
          </p:nvSpPr>
          <p:spPr>
            <a:xfrm flipV="1">
              <a:off x="11323665" y="517550"/>
              <a:ext cx="296864" cy="4886711"/>
            </a:xfrm>
            <a:custGeom>
              <a:avLst/>
              <a:gdLst>
                <a:gd name="connsiteX0" fmla="*/ 0 w 296864"/>
                <a:gd name="connsiteY0" fmla="*/ 2911450 h 2911450"/>
                <a:gd name="connsiteX1" fmla="*/ 0 w 296864"/>
                <a:gd name="connsiteY1" fmla="*/ 0 h 2911450"/>
                <a:gd name="connsiteX2" fmla="*/ 296864 w 296864"/>
                <a:gd name="connsiteY2" fmla="*/ 2911450 h 2911450"/>
                <a:gd name="connsiteX3" fmla="*/ 0 w 296864"/>
                <a:gd name="connsiteY3" fmla="*/ 2911450 h 2911450"/>
                <a:gd name="connsiteX0" fmla="*/ 0 w 296864"/>
                <a:gd name="connsiteY0" fmla="*/ 3290140 h 3290140"/>
                <a:gd name="connsiteX1" fmla="*/ 203200 w 296864"/>
                <a:gd name="connsiteY1" fmla="*/ 0 h 3290140"/>
                <a:gd name="connsiteX2" fmla="*/ 296864 w 296864"/>
                <a:gd name="connsiteY2" fmla="*/ 3290140 h 3290140"/>
                <a:gd name="connsiteX3" fmla="*/ 0 w 296864"/>
                <a:gd name="connsiteY3" fmla="*/ 3290140 h 3290140"/>
                <a:gd name="connsiteX0" fmla="*/ 0 w 296864"/>
                <a:gd name="connsiteY0" fmla="*/ 4886711 h 4886711"/>
                <a:gd name="connsiteX1" fmla="*/ 232229 w 296864"/>
                <a:gd name="connsiteY1" fmla="*/ 0 h 4886711"/>
                <a:gd name="connsiteX2" fmla="*/ 296864 w 296864"/>
                <a:gd name="connsiteY2" fmla="*/ 4886711 h 4886711"/>
                <a:gd name="connsiteX3" fmla="*/ 0 w 296864"/>
                <a:gd name="connsiteY3" fmla="*/ 4886711 h 48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64" h="4886711">
                  <a:moveTo>
                    <a:pt x="0" y="4886711"/>
                  </a:moveTo>
                  <a:lnTo>
                    <a:pt x="232229" y="0"/>
                  </a:lnTo>
                  <a:lnTo>
                    <a:pt x="296864" y="4886711"/>
                  </a:lnTo>
                  <a:lnTo>
                    <a:pt x="0" y="4886711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7E0EEE-1FD2-42E6-8EB3-9CB760C80319}"/>
                </a:ext>
              </a:extLst>
            </p:cNvPr>
            <p:cNvSpPr/>
            <p:nvPr/>
          </p:nvSpPr>
          <p:spPr>
            <a:xfrm>
              <a:off x="407990" y="370106"/>
              <a:ext cx="11171238" cy="6071944"/>
            </a:xfrm>
            <a:custGeom>
              <a:avLst/>
              <a:gdLst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298238"/>
                <a:gd name="connsiteY0" fmla="*/ 0 h 5908650"/>
                <a:gd name="connsiteX1" fmla="*/ 11298238 w 11298238"/>
                <a:gd name="connsiteY1" fmla="*/ 228600 h 5908650"/>
                <a:gd name="connsiteX2" fmla="*/ 11298238 w 11298238"/>
                <a:gd name="connsiteY2" fmla="*/ 5908650 h 5908650"/>
                <a:gd name="connsiteX3" fmla="*/ 0 w 11298238"/>
                <a:gd name="connsiteY3" fmla="*/ 5908650 h 5908650"/>
                <a:gd name="connsiteX4" fmla="*/ 0 w 11298238"/>
                <a:gd name="connsiteY4" fmla="*/ 0 h 59086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1298238 w 11399838"/>
                <a:gd name="connsiteY1" fmla="*/ 2286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1399838"/>
                <a:gd name="connsiteY0" fmla="*/ 0 h 6327750"/>
                <a:gd name="connsiteX1" fmla="*/ 10993438 w 11399838"/>
                <a:gd name="connsiteY1" fmla="*/ 215900 h 6327750"/>
                <a:gd name="connsiteX2" fmla="*/ 11399838 w 11399838"/>
                <a:gd name="connsiteY2" fmla="*/ 6327750 h 6327750"/>
                <a:gd name="connsiteX3" fmla="*/ 0 w 11399838"/>
                <a:gd name="connsiteY3" fmla="*/ 5908650 h 6327750"/>
                <a:gd name="connsiteX4" fmla="*/ 0 w 11399838"/>
                <a:gd name="connsiteY4" fmla="*/ 0 h 6327750"/>
                <a:gd name="connsiteX0" fmla="*/ 0 w 10993438"/>
                <a:gd name="connsiteY0" fmla="*/ 0 h 6200750"/>
                <a:gd name="connsiteX1" fmla="*/ 10993438 w 10993438"/>
                <a:gd name="connsiteY1" fmla="*/ 215900 h 6200750"/>
                <a:gd name="connsiteX2" fmla="*/ 10637838 w 10993438"/>
                <a:gd name="connsiteY2" fmla="*/ 6200750 h 6200750"/>
                <a:gd name="connsiteX3" fmla="*/ 0 w 10993438"/>
                <a:gd name="connsiteY3" fmla="*/ 5908650 h 6200750"/>
                <a:gd name="connsiteX4" fmla="*/ 0 w 10993438"/>
                <a:gd name="connsiteY4" fmla="*/ 0 h 6200750"/>
                <a:gd name="connsiteX0" fmla="*/ 0 w 11171238"/>
                <a:gd name="connsiteY0" fmla="*/ 0 h 6200750"/>
                <a:gd name="connsiteX1" fmla="*/ 11171238 w 11171238"/>
                <a:gd name="connsiteY1" fmla="*/ 215900 h 6200750"/>
                <a:gd name="connsiteX2" fmla="*/ 10637838 w 11171238"/>
                <a:gd name="connsiteY2" fmla="*/ 6200750 h 6200750"/>
                <a:gd name="connsiteX3" fmla="*/ 0 w 11171238"/>
                <a:gd name="connsiteY3" fmla="*/ 5908650 h 6200750"/>
                <a:gd name="connsiteX4" fmla="*/ 0 w 11171238"/>
                <a:gd name="connsiteY4" fmla="*/ 0 h 62007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171238"/>
                <a:gd name="connsiteY0" fmla="*/ 48961 h 6275111"/>
                <a:gd name="connsiteX1" fmla="*/ 11171238 w 11171238"/>
                <a:gd name="connsiteY1" fmla="*/ 264861 h 6275111"/>
                <a:gd name="connsiteX2" fmla="*/ 10993438 w 11171238"/>
                <a:gd name="connsiteY2" fmla="*/ 6275111 h 6275111"/>
                <a:gd name="connsiteX3" fmla="*/ 0 w 11171238"/>
                <a:gd name="connsiteY3" fmla="*/ 5957611 h 6275111"/>
                <a:gd name="connsiteX4" fmla="*/ 0 w 11171238"/>
                <a:gd name="connsiteY4" fmla="*/ 48961 h 6275111"/>
                <a:gd name="connsiteX0" fmla="*/ 0 w 11171238"/>
                <a:gd name="connsiteY0" fmla="*/ 168996 h 6395146"/>
                <a:gd name="connsiteX1" fmla="*/ 11171238 w 11171238"/>
                <a:gd name="connsiteY1" fmla="*/ 384896 h 6395146"/>
                <a:gd name="connsiteX2" fmla="*/ 10993438 w 11171238"/>
                <a:gd name="connsiteY2" fmla="*/ 6395146 h 6395146"/>
                <a:gd name="connsiteX3" fmla="*/ 0 w 11171238"/>
                <a:gd name="connsiteY3" fmla="*/ 6077646 h 6395146"/>
                <a:gd name="connsiteX4" fmla="*/ 0 w 11171238"/>
                <a:gd name="connsiteY4" fmla="*/ 168996 h 6395146"/>
                <a:gd name="connsiteX0" fmla="*/ 0 w 11171238"/>
                <a:gd name="connsiteY0" fmla="*/ 99692 h 6325842"/>
                <a:gd name="connsiteX1" fmla="*/ 11171238 w 11171238"/>
                <a:gd name="connsiteY1" fmla="*/ 315592 h 6325842"/>
                <a:gd name="connsiteX2" fmla="*/ 10993438 w 11171238"/>
                <a:gd name="connsiteY2" fmla="*/ 6325842 h 6325842"/>
                <a:gd name="connsiteX3" fmla="*/ 0 w 11171238"/>
                <a:gd name="connsiteY3" fmla="*/ 6008342 h 6325842"/>
                <a:gd name="connsiteX4" fmla="*/ 0 w 11171238"/>
                <a:gd name="connsiteY4" fmla="*/ 99692 h 6325842"/>
                <a:gd name="connsiteX0" fmla="*/ 0 w 11171238"/>
                <a:gd name="connsiteY0" fmla="*/ 0 h 6226150"/>
                <a:gd name="connsiteX1" fmla="*/ 11171238 w 11171238"/>
                <a:gd name="connsiteY1" fmla="*/ 215900 h 6226150"/>
                <a:gd name="connsiteX2" fmla="*/ 10993438 w 11171238"/>
                <a:gd name="connsiteY2" fmla="*/ 6226150 h 6226150"/>
                <a:gd name="connsiteX3" fmla="*/ 0 w 11171238"/>
                <a:gd name="connsiteY3" fmla="*/ 5908650 h 6226150"/>
                <a:gd name="connsiteX4" fmla="*/ 0 w 11171238"/>
                <a:gd name="connsiteY4" fmla="*/ 0 h 6226150"/>
                <a:gd name="connsiteX0" fmla="*/ 0 w 11069638"/>
                <a:gd name="connsiteY0" fmla="*/ 265362 h 6491512"/>
                <a:gd name="connsiteX1" fmla="*/ 11069638 w 11069638"/>
                <a:gd name="connsiteY1" fmla="*/ 62162 h 6491512"/>
                <a:gd name="connsiteX2" fmla="*/ 10993438 w 11069638"/>
                <a:gd name="connsiteY2" fmla="*/ 6491512 h 6491512"/>
                <a:gd name="connsiteX3" fmla="*/ 0 w 11069638"/>
                <a:gd name="connsiteY3" fmla="*/ 6174012 h 6491512"/>
                <a:gd name="connsiteX4" fmla="*/ 0 w 11069638"/>
                <a:gd name="connsiteY4" fmla="*/ 265362 h 64915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69638"/>
                <a:gd name="connsiteY0" fmla="*/ 265362 h 6174012"/>
                <a:gd name="connsiteX1" fmla="*/ 11069638 w 11069638"/>
                <a:gd name="connsiteY1" fmla="*/ 62162 h 6174012"/>
                <a:gd name="connsiteX2" fmla="*/ 10968038 w 11069638"/>
                <a:gd name="connsiteY2" fmla="*/ 5615212 h 6174012"/>
                <a:gd name="connsiteX3" fmla="*/ 0 w 11069638"/>
                <a:gd name="connsiteY3" fmla="*/ 6174012 h 6174012"/>
                <a:gd name="connsiteX4" fmla="*/ 0 w 11069638"/>
                <a:gd name="connsiteY4" fmla="*/ 265362 h 6174012"/>
                <a:gd name="connsiteX0" fmla="*/ 0 w 11056938"/>
                <a:gd name="connsiteY0" fmla="*/ 163294 h 6071944"/>
                <a:gd name="connsiteX1" fmla="*/ 11056938 w 11056938"/>
                <a:gd name="connsiteY1" fmla="*/ 74394 h 6071944"/>
                <a:gd name="connsiteX2" fmla="*/ 10968038 w 11056938"/>
                <a:gd name="connsiteY2" fmla="*/ 5513144 h 6071944"/>
                <a:gd name="connsiteX3" fmla="*/ 0 w 11056938"/>
                <a:gd name="connsiteY3" fmla="*/ 6071944 h 6071944"/>
                <a:gd name="connsiteX4" fmla="*/ 0 w 11056938"/>
                <a:gd name="connsiteY4" fmla="*/ 163294 h 6071944"/>
                <a:gd name="connsiteX0" fmla="*/ 0 w 11171238"/>
                <a:gd name="connsiteY0" fmla="*/ 163294 h 6104106"/>
                <a:gd name="connsiteX1" fmla="*/ 11056938 w 11171238"/>
                <a:gd name="connsiteY1" fmla="*/ 74394 h 6104106"/>
                <a:gd name="connsiteX2" fmla="*/ 11171238 w 11171238"/>
                <a:gd name="connsiteY2" fmla="*/ 6046544 h 6104106"/>
                <a:gd name="connsiteX3" fmla="*/ 0 w 11171238"/>
                <a:gd name="connsiteY3" fmla="*/ 6071944 h 6104106"/>
                <a:gd name="connsiteX4" fmla="*/ 0 w 11171238"/>
                <a:gd name="connsiteY4" fmla="*/ 163294 h 6104106"/>
                <a:gd name="connsiteX0" fmla="*/ 0 w 11171238"/>
                <a:gd name="connsiteY0" fmla="*/ 163294 h 6071944"/>
                <a:gd name="connsiteX1" fmla="*/ 11056938 w 11171238"/>
                <a:gd name="connsiteY1" fmla="*/ 74394 h 6071944"/>
                <a:gd name="connsiteX2" fmla="*/ 11171238 w 11171238"/>
                <a:gd name="connsiteY2" fmla="*/ 6046544 h 6071944"/>
                <a:gd name="connsiteX3" fmla="*/ 0 w 11171238"/>
                <a:gd name="connsiteY3" fmla="*/ 6071944 h 6071944"/>
                <a:gd name="connsiteX4" fmla="*/ 0 w 11171238"/>
                <a:gd name="connsiteY4" fmla="*/ 163294 h 607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238" h="6071944">
                  <a:moveTo>
                    <a:pt x="0" y="163294"/>
                  </a:moveTo>
                  <a:cubicBezTo>
                    <a:pt x="6115579" y="264894"/>
                    <a:pt x="6414559" y="-166906"/>
                    <a:pt x="11056938" y="74394"/>
                  </a:cubicBezTo>
                  <a:lnTo>
                    <a:pt x="11171238" y="6046544"/>
                  </a:lnTo>
                  <a:cubicBezTo>
                    <a:pt x="5974292" y="5868744"/>
                    <a:pt x="3825346" y="6021144"/>
                    <a:pt x="0" y="6071944"/>
                  </a:cubicBezTo>
                  <a:lnTo>
                    <a:pt x="0" y="163294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365D63-4F08-434D-9E35-213AD0B63CE4}"/>
                </a:ext>
              </a:extLst>
            </p:cNvPr>
            <p:cNvGrpSpPr/>
            <p:nvPr/>
          </p:nvGrpSpPr>
          <p:grpSpPr>
            <a:xfrm>
              <a:off x="307977" y="1257300"/>
              <a:ext cx="225425" cy="4343400"/>
              <a:chOff x="498475" y="1257300"/>
              <a:chExt cx="225425" cy="434340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639EB85-952B-4598-956C-79C55F5DFEE8}"/>
                  </a:ext>
                </a:extLst>
              </p:cNvPr>
              <p:cNvSpPr/>
              <p:nvPr/>
            </p:nvSpPr>
            <p:spPr>
              <a:xfrm>
                <a:off x="498475" y="1257300"/>
                <a:ext cx="225425" cy="4343400"/>
              </a:xfrm>
              <a:prstGeom prst="roundRect">
                <a:avLst>
                  <a:gd name="adj" fmla="val 50000"/>
                </a:avLst>
              </a:prstGeom>
              <a:solidFill>
                <a:srgbClr val="6FBEFE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88E9CD9-727B-44DD-A65D-4495DF3B399C}"/>
                  </a:ext>
                </a:extLst>
              </p:cNvPr>
              <p:cNvSpPr/>
              <p:nvPr/>
            </p:nvSpPr>
            <p:spPr>
              <a:xfrm>
                <a:off x="557187" y="1403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304915-981B-4BD6-91E6-858473398373}"/>
                  </a:ext>
                </a:extLst>
              </p:cNvPr>
              <p:cNvSpPr/>
              <p:nvPr/>
            </p:nvSpPr>
            <p:spPr>
              <a:xfrm>
                <a:off x="557187" y="53466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2873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18C7DA9-EA94-4D81-B49C-416237C126FF}"/>
                </a:ext>
              </a:extLst>
            </p:cNvPr>
            <p:cNvSpPr/>
            <p:nvPr/>
          </p:nvSpPr>
          <p:spPr>
            <a:xfrm>
              <a:off x="9975851" y="6221731"/>
              <a:ext cx="844550" cy="26669"/>
            </a:xfrm>
            <a:custGeom>
              <a:avLst/>
              <a:gdLst>
                <a:gd name="connsiteX0" fmla="*/ 0 w 1181100"/>
                <a:gd name="connsiteY0" fmla="*/ 0 h 38100"/>
                <a:gd name="connsiteX1" fmla="*/ 749300 w 1181100"/>
                <a:gd name="connsiteY1" fmla="*/ 12700 h 38100"/>
                <a:gd name="connsiteX2" fmla="*/ 1181100 w 1181100"/>
                <a:gd name="connsiteY2" fmla="*/ 38100 h 38100"/>
                <a:gd name="connsiteX0" fmla="*/ 0 w 1184439"/>
                <a:gd name="connsiteY0" fmla="*/ 4118 h 26343"/>
                <a:gd name="connsiteX1" fmla="*/ 752639 w 1184439"/>
                <a:gd name="connsiteY1" fmla="*/ 943 h 26343"/>
                <a:gd name="connsiteX2" fmla="*/ 1184439 w 1184439"/>
                <a:gd name="connsiteY2" fmla="*/ 26343 h 26343"/>
                <a:gd name="connsiteX0" fmla="*/ 0 w 1184439"/>
                <a:gd name="connsiteY0" fmla="*/ 0 h 22225"/>
                <a:gd name="connsiteX1" fmla="*/ 769338 w 1184439"/>
                <a:gd name="connsiteY1" fmla="*/ 6747 h 22225"/>
                <a:gd name="connsiteX2" fmla="*/ 1184439 w 1184439"/>
                <a:gd name="connsiteY2" fmla="*/ 22225 h 2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4439" h="22225">
                  <a:moveTo>
                    <a:pt x="0" y="0"/>
                  </a:moveTo>
                  <a:lnTo>
                    <a:pt x="769338" y="6747"/>
                  </a:lnTo>
                  <a:cubicBezTo>
                    <a:pt x="966188" y="13097"/>
                    <a:pt x="1066964" y="12700"/>
                    <a:pt x="1184439" y="22225"/>
                  </a:cubicBezTo>
                </a:path>
              </a:pathLst>
            </a:custGeom>
            <a:noFill/>
            <a:ln w="25400" cap="rnd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44AFBD-93D5-48AC-A83C-AD14B63FEE68}"/>
                </a:ext>
              </a:extLst>
            </p:cNvPr>
            <p:cNvSpPr/>
            <p:nvPr/>
          </p:nvSpPr>
          <p:spPr>
            <a:xfrm>
              <a:off x="10904540" y="6253163"/>
              <a:ext cx="266910" cy="20882"/>
            </a:xfrm>
            <a:custGeom>
              <a:avLst/>
              <a:gdLst>
                <a:gd name="connsiteX0" fmla="*/ 0 w 266910"/>
                <a:gd name="connsiteY0" fmla="*/ 0 h 20882"/>
                <a:gd name="connsiteX1" fmla="*/ 223837 w 266910"/>
                <a:gd name="connsiteY1" fmla="*/ 19050 h 20882"/>
                <a:gd name="connsiteX2" fmla="*/ 266700 w 266910"/>
                <a:gd name="connsiteY2" fmla="*/ 19050 h 2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910" h="20882">
                  <a:moveTo>
                    <a:pt x="0" y="0"/>
                  </a:moveTo>
                  <a:lnTo>
                    <a:pt x="223837" y="19050"/>
                  </a:lnTo>
                  <a:cubicBezTo>
                    <a:pt x="268287" y="22225"/>
                    <a:pt x="267493" y="20637"/>
                    <a:pt x="266700" y="19050"/>
                  </a:cubicBezTo>
                </a:path>
              </a:pathLst>
            </a:custGeom>
            <a:noFill/>
            <a:ln w="25400">
              <a:solidFill>
                <a:srgbClr val="2873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86358C-2C77-4CD3-8BBC-C6C3F3F7AC62}"/>
              </a:ext>
            </a:extLst>
          </p:cNvPr>
          <p:cNvSpPr/>
          <p:nvPr/>
        </p:nvSpPr>
        <p:spPr>
          <a:xfrm>
            <a:off x="2666939" y="1953601"/>
            <a:ext cx="6778752" cy="1349280"/>
          </a:xfrm>
          <a:prstGeom prst="rect">
            <a:avLst/>
          </a:prstGeom>
        </p:spPr>
        <p:txBody>
          <a:bodyPr wrap="square" tIns="0" bIns="0" anchor="t" anchorCtr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2873AE"/>
                </a:solidFill>
              </a:rPr>
              <a:t>감사합니다</a:t>
            </a:r>
            <a:endParaRPr lang="en-US" altLang="ko-KR" sz="4800" b="1" i="1" kern="0" dirty="0">
              <a:solidFill>
                <a:srgbClr val="2873A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srgbClr val="2873AE"/>
                </a:solidFill>
              </a:rPr>
              <a:t>데이터베이스 </a:t>
            </a:r>
            <a:r>
              <a:rPr lang="ko-KR" altLang="en-US" sz="1200" kern="0" dirty="0" err="1">
                <a:solidFill>
                  <a:srgbClr val="2873AE"/>
                </a:solidFill>
              </a:rPr>
              <a:t>최창락</a:t>
            </a:r>
            <a:r>
              <a:rPr lang="ko-KR" altLang="en-US" sz="1200" kern="0" dirty="0">
                <a:solidFill>
                  <a:srgbClr val="2873AE"/>
                </a:solidFill>
              </a:rPr>
              <a:t> 교수님</a:t>
            </a:r>
            <a:endParaRPr lang="en-US" altLang="ko-KR" sz="1200" kern="0" dirty="0">
              <a:solidFill>
                <a:srgbClr val="2873AE"/>
              </a:solidFill>
            </a:endParaRPr>
          </a:p>
        </p:txBody>
      </p:sp>
      <p:sp>
        <p:nvSpPr>
          <p:cNvPr id="15" name="사각형: 둥근 모서리 18">
            <a:extLst>
              <a:ext uri="{FF2B5EF4-FFF2-40B4-BE49-F238E27FC236}">
                <a16:creationId xmlns:a16="http://schemas.microsoft.com/office/drawing/2014/main" id="{E5ADA131-AFA1-4E8F-BD68-1C9EE5D13A2B}"/>
              </a:ext>
            </a:extLst>
          </p:cNvPr>
          <p:cNvSpPr/>
          <p:nvPr/>
        </p:nvSpPr>
        <p:spPr>
          <a:xfrm>
            <a:off x="4760119" y="3689096"/>
            <a:ext cx="2671762" cy="381000"/>
          </a:xfrm>
          <a:prstGeom prst="roundRect">
            <a:avLst>
              <a:gd name="adj" fmla="val 50000"/>
            </a:avLst>
          </a:prstGeom>
          <a:solidFill>
            <a:srgbClr val="6FBEFE"/>
          </a:solidFill>
          <a:ln w="25400">
            <a:solidFill>
              <a:srgbClr val="2873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법학과 </a:t>
            </a:r>
            <a:r>
              <a:rPr lang="en-US" altLang="ko-KR" sz="1200" kern="0" dirty="0">
                <a:solidFill>
                  <a:prstClr val="white"/>
                </a:solidFill>
              </a:rPr>
              <a:t>2015110607 </a:t>
            </a:r>
            <a:r>
              <a:rPr lang="ko-KR" altLang="en-US" sz="1200" kern="0" dirty="0">
                <a:solidFill>
                  <a:prstClr val="white"/>
                </a:solidFill>
              </a:rPr>
              <a:t>이예성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6903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431</Words>
  <Application>Microsoft Office PowerPoint</Application>
  <PresentationFormat>와이드스크린</PresentationFormat>
  <Paragraphs>283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이예성</cp:lastModifiedBy>
  <cp:revision>8</cp:revision>
  <dcterms:created xsi:type="dcterms:W3CDTF">2020-11-30T02:29:36Z</dcterms:created>
  <dcterms:modified xsi:type="dcterms:W3CDTF">2020-12-14T14:44:05Z</dcterms:modified>
</cp:coreProperties>
</file>