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00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77C3"/>
    <a:srgbClr val="FEC106"/>
    <a:srgbClr val="005BBB"/>
    <a:srgbClr val="004A94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795638-5960-487B-B95D-BE9FB40DDE75}" v="1" dt="2025-04-10T22:00:03.7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995" autoAdjust="0"/>
  </p:normalViewPr>
  <p:slideViewPr>
    <p:cSldViewPr snapToGrid="0">
      <p:cViewPr varScale="1">
        <p:scale>
          <a:sx n="149" d="100"/>
          <a:sy n="149" d="100"/>
        </p:scale>
        <p:origin x="7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ufdeen Atilola" userId="b5d3c799-a95c-4d42-b37b-6180847d6c42" providerId="ADAL" clId="{5A795638-5960-487B-B95D-BE9FB40DDE75}"/>
    <pc:docChg chg="undo custSel modSld">
      <pc:chgData name="Morufdeen Atilola" userId="b5d3c799-a95c-4d42-b37b-6180847d6c42" providerId="ADAL" clId="{5A795638-5960-487B-B95D-BE9FB40DDE75}" dt="2025-04-10T22:00:56.017" v="43"/>
      <pc:docMkLst>
        <pc:docMk/>
      </pc:docMkLst>
      <pc:sldChg chg="modSp mod">
        <pc:chgData name="Morufdeen Atilola" userId="b5d3c799-a95c-4d42-b37b-6180847d6c42" providerId="ADAL" clId="{5A795638-5960-487B-B95D-BE9FB40DDE75}" dt="2025-04-10T22:00:56.017" v="43"/>
        <pc:sldMkLst>
          <pc:docMk/>
          <pc:sldMk cId="1231428711" sldId="300"/>
        </pc:sldMkLst>
        <pc:spChg chg="mod">
          <ac:chgData name="Morufdeen Atilola" userId="b5d3c799-a95c-4d42-b37b-6180847d6c42" providerId="ADAL" clId="{5A795638-5960-487B-B95D-BE9FB40DDE75}" dt="2025-04-10T22:00:56.017" v="43"/>
          <ac:spMkLst>
            <pc:docMk/>
            <pc:sldMk cId="1231428711" sldId="300"/>
            <ac:spMk id="8" creationId="{1FE5D502-B874-E763-C78D-11405399583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82A4BB-0899-82E4-8D2A-A4CEAE600E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1FDEE-F5DC-C967-2791-21A59A0829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7CA38-7FC3-41E4-8D5A-45C239A9E12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39D3B-B721-4C14-32FF-4FC2E1358E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This is a property of Energy &amp; Power System Lab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23D06-27AC-D103-DCEC-8350AEAF34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0A846-1978-4DB3-9D98-7D511916B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5326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BDC33-BC1D-46A6-80D3-C5588D903ED2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This is a property of Energy &amp; Power System Lab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EAA60-F36B-4335-8C24-AC3A289F4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8183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993C890-C8E7-C55D-527B-D9DDDBA36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66" y="485775"/>
            <a:ext cx="5551509" cy="294322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3E980A0-DF6C-65B8-0E41-9C13BB99962C}"/>
              </a:ext>
            </a:extLst>
          </p:cNvPr>
          <p:cNvSpPr/>
          <p:nvPr userDrawn="1"/>
        </p:nvSpPr>
        <p:spPr>
          <a:xfrm>
            <a:off x="0" y="5339751"/>
            <a:ext cx="9906000" cy="1518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3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3D41D1-88B9-7A8A-5A61-3BBD6CC18F3C}"/>
              </a:ext>
            </a:extLst>
          </p:cNvPr>
          <p:cNvSpPr/>
          <p:nvPr userDrawn="1"/>
        </p:nvSpPr>
        <p:spPr>
          <a:xfrm>
            <a:off x="5857875" y="3914775"/>
            <a:ext cx="6334125" cy="2943225"/>
          </a:xfrm>
          <a:prstGeom prst="rect">
            <a:avLst/>
          </a:prstGeom>
          <a:solidFill>
            <a:srgbClr val="1477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02B63D5-AFC0-DD40-5A79-C899F9809D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18" y="5821238"/>
            <a:ext cx="3686175" cy="78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4FAFD580-84AD-B6B2-635A-62E8E48FEF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827713" cy="5339751"/>
          </a:xfrm>
          <a:prstGeom prst="rect">
            <a:avLst/>
          </a:prstGeom>
          <a:blipFill>
            <a:blip r:embed="rId4">
              <a:alphaModFix amt="5000"/>
            </a:blip>
            <a:tile tx="0" ty="0" sx="100000" sy="100000" flip="none" algn="tl"/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2A90948C-F7EE-DA15-EC96-31B4DBEA73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66931" y="4204733"/>
            <a:ext cx="4887559" cy="9699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the title of the slide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E66004-F691-2512-A215-5E8FEBF32545}"/>
              </a:ext>
            </a:extLst>
          </p:cNvPr>
          <p:cNvSpPr txBox="1"/>
          <p:nvPr userDrawn="1"/>
        </p:nvSpPr>
        <p:spPr>
          <a:xfrm>
            <a:off x="5877463" y="6076452"/>
            <a:ext cx="193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</a:rPr>
              <a:t>Presented</a:t>
            </a:r>
            <a:r>
              <a:rPr lang="en-US" sz="1800" b="1" baseline="0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Palatino Linotype" panose="02040502050505030304" pitchFamily="18" charset="0"/>
                <a:ea typeface="Verdana" panose="020B0604030504040204" pitchFamily="34" charset="0"/>
              </a:rPr>
              <a:t>by:</a:t>
            </a:r>
            <a:endParaRPr lang="en-US" sz="1800" dirty="0">
              <a:solidFill>
                <a:schemeClr val="bg1"/>
              </a:solidFill>
              <a:latin typeface="Palatino Linotype" panose="02040502050505030304" pitchFamily="18" charset="0"/>
              <a:ea typeface="Verdana" panose="020B0604030504040204" pitchFamily="34" charset="0"/>
            </a:endParaRPr>
          </a:p>
        </p:txBody>
      </p: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E99302DA-C140-CE31-A91C-C5D16A06DF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92294" y="5877350"/>
            <a:ext cx="3808464" cy="6696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Enter the name of the Presenter(s)</a:t>
            </a:r>
          </a:p>
        </p:txBody>
      </p:sp>
    </p:spTree>
    <p:extLst>
      <p:ext uri="{BB962C8B-B14F-4D97-AF65-F5344CB8AC3E}">
        <p14:creationId xmlns:p14="http://schemas.microsoft.com/office/powerpoint/2010/main" val="371321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54E735-2EC1-2364-0FBA-8EADEFA0818D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1477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Questions to Help You Pick Your Next Leader - Knowledge at Wharton">
            <a:extLst>
              <a:ext uri="{FF2B5EF4-FFF2-40B4-BE49-F238E27FC236}">
                <a16:creationId xmlns:a16="http://schemas.microsoft.com/office/drawing/2014/main" id="{A6C9CB27-FD1C-D6AF-C1A0-42302B98FA7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0"/>
          <a:stretch/>
        </p:blipFill>
        <p:spPr bwMode="auto">
          <a:xfrm>
            <a:off x="6096000" y="1514122"/>
            <a:ext cx="6095999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42948BE-D1AC-0B2E-AD0E-8B0FDE607AB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6001"/>
            <a:ext cx="1480058" cy="7619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2BA969-3980-A856-8957-6E3D795BBC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867" y="0"/>
            <a:ext cx="2404533" cy="12748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DB5410-5CF4-84DD-071D-0DF3DD98B36B}"/>
              </a:ext>
            </a:extLst>
          </p:cNvPr>
          <p:cNvSpPr txBox="1"/>
          <p:nvPr userDrawn="1"/>
        </p:nvSpPr>
        <p:spPr>
          <a:xfrm>
            <a:off x="1636888" y="2901736"/>
            <a:ext cx="3431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Thank You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10316FEA-8585-6F41-0C69-51CCF45E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4307" y="3829265"/>
            <a:ext cx="4887559" cy="51695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Enter your name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2D802B86-9CDB-6D6D-1630-6094897B92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4307" y="4445675"/>
            <a:ext cx="4887559" cy="51695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Enter your email</a:t>
            </a:r>
          </a:p>
        </p:txBody>
      </p:sp>
    </p:spTree>
    <p:extLst>
      <p:ext uri="{BB962C8B-B14F-4D97-AF65-F5344CB8AC3E}">
        <p14:creationId xmlns:p14="http://schemas.microsoft.com/office/powerpoint/2010/main" val="383443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378E5F-DA37-6E41-DBE3-B80533F47C58}"/>
              </a:ext>
            </a:extLst>
          </p:cNvPr>
          <p:cNvSpPr/>
          <p:nvPr userDrawn="1"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rgbClr val="1477C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E55EB6-06CF-4027-56EF-B71EA86AE83D}"/>
              </a:ext>
            </a:extLst>
          </p:cNvPr>
          <p:cNvCxnSpPr/>
          <p:nvPr userDrawn="1"/>
        </p:nvCxnSpPr>
        <p:spPr>
          <a:xfrm>
            <a:off x="0" y="867064"/>
            <a:ext cx="12192000" cy="0"/>
          </a:xfrm>
          <a:prstGeom prst="line">
            <a:avLst/>
          </a:prstGeom>
          <a:ln w="38100">
            <a:solidFill>
              <a:srgbClr val="FEC1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9C03545-6702-18E9-F871-CED3C325F5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87"/>
            <a:ext cx="1438275" cy="762526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7938EA-31C7-AFD4-202E-AB5C8FD3803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450" y="115144"/>
            <a:ext cx="1257300" cy="64731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1F27E08-3B84-30DF-594A-848D8E88B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114425" cy="365125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rgbClr val="004A94"/>
                </a:solidFill>
                <a:latin typeface="Palatino Linotype" panose="02040502050505030304" pitchFamily="18" charset="0"/>
              </a:defRPr>
            </a:lvl1pPr>
          </a:lstStyle>
          <a:p>
            <a:fld id="{ED27D89C-8062-4774-9460-27893714D54C}" type="datetime1">
              <a:rPr lang="en-US" smtClean="0"/>
              <a:pPr/>
              <a:t>4/10/2025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C115A6-8F32-75EF-8B90-A6068CA516BA}"/>
              </a:ext>
            </a:extLst>
          </p:cNvPr>
          <p:cNvSpPr/>
          <p:nvPr userDrawn="1"/>
        </p:nvSpPr>
        <p:spPr>
          <a:xfrm>
            <a:off x="11734800" y="6419854"/>
            <a:ext cx="457200" cy="438146"/>
          </a:xfrm>
          <a:prstGeom prst="ellipse">
            <a:avLst/>
          </a:prstGeom>
          <a:solidFill>
            <a:srgbClr val="004A9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3A09907-748E-84B4-315E-224BF03D4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503401"/>
            <a:ext cx="438150" cy="272127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</a:lstStyle>
          <a:p>
            <a:fld id="{53D47608-F4EE-4A39-BEB9-36A3435D018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B77E3E-4197-E969-1656-1D150E1713A4}"/>
              </a:ext>
            </a:extLst>
          </p:cNvPr>
          <p:cNvCxnSpPr>
            <a:cxnSpLocks/>
          </p:cNvCxnSpPr>
          <p:nvPr userDrawn="1"/>
        </p:nvCxnSpPr>
        <p:spPr>
          <a:xfrm>
            <a:off x="9525" y="6315075"/>
            <a:ext cx="12172950" cy="0"/>
          </a:xfrm>
          <a:prstGeom prst="line">
            <a:avLst/>
          </a:prstGeom>
          <a:ln w="28575">
            <a:solidFill>
              <a:srgbClr val="FEC1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CEF83A84-4C78-33CC-8EA0-41033AF771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57867" y="214313"/>
            <a:ext cx="8805334" cy="484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 u="none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Click to add the Heading of the slide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5118C-4379-F38A-90EE-FA25593C55D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1963" y="1071563"/>
            <a:ext cx="11369675" cy="50657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4617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378E5F-DA37-6E41-DBE3-B80533F47C58}"/>
              </a:ext>
            </a:extLst>
          </p:cNvPr>
          <p:cNvSpPr/>
          <p:nvPr userDrawn="1"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rgbClr val="1477C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E55EB6-06CF-4027-56EF-B71EA86AE83D}"/>
              </a:ext>
            </a:extLst>
          </p:cNvPr>
          <p:cNvCxnSpPr/>
          <p:nvPr userDrawn="1"/>
        </p:nvCxnSpPr>
        <p:spPr>
          <a:xfrm>
            <a:off x="0" y="876300"/>
            <a:ext cx="12192000" cy="0"/>
          </a:xfrm>
          <a:prstGeom prst="line">
            <a:avLst/>
          </a:prstGeom>
          <a:ln w="38100">
            <a:solidFill>
              <a:srgbClr val="FEC1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9C03545-6702-18E9-F871-CED3C325F5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87"/>
            <a:ext cx="1438275" cy="762526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7938EA-31C7-AFD4-202E-AB5C8FD3803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450" y="115144"/>
            <a:ext cx="1257300" cy="64731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1F27E08-3B84-30DF-594A-848D8E88B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114425" cy="365125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rgbClr val="004A94"/>
                </a:solidFill>
                <a:latin typeface="Palatino Linotype" panose="02040502050505030304" pitchFamily="18" charset="0"/>
              </a:defRPr>
            </a:lvl1pPr>
          </a:lstStyle>
          <a:p>
            <a:fld id="{ED27D89C-8062-4774-9460-27893714D54C}" type="datetime1">
              <a:rPr lang="en-US" smtClean="0"/>
              <a:pPr/>
              <a:t>4/10/2025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C115A6-8F32-75EF-8B90-A6068CA516BA}"/>
              </a:ext>
            </a:extLst>
          </p:cNvPr>
          <p:cNvSpPr/>
          <p:nvPr userDrawn="1"/>
        </p:nvSpPr>
        <p:spPr>
          <a:xfrm>
            <a:off x="11734800" y="6419854"/>
            <a:ext cx="457200" cy="438146"/>
          </a:xfrm>
          <a:prstGeom prst="ellipse">
            <a:avLst/>
          </a:prstGeom>
          <a:solidFill>
            <a:srgbClr val="004A9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3A09907-748E-84B4-315E-224BF03D4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503401"/>
            <a:ext cx="438150" cy="272127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</a:lstStyle>
          <a:p>
            <a:fld id="{53D47608-F4EE-4A39-BEB9-36A3435D018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B77E3E-4197-E969-1656-1D150E1713A4}"/>
              </a:ext>
            </a:extLst>
          </p:cNvPr>
          <p:cNvCxnSpPr>
            <a:cxnSpLocks/>
          </p:cNvCxnSpPr>
          <p:nvPr userDrawn="1"/>
        </p:nvCxnSpPr>
        <p:spPr>
          <a:xfrm>
            <a:off x="9525" y="6315075"/>
            <a:ext cx="12172950" cy="0"/>
          </a:xfrm>
          <a:prstGeom prst="line">
            <a:avLst/>
          </a:prstGeom>
          <a:ln w="28575">
            <a:solidFill>
              <a:srgbClr val="FEC1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5805B20-509E-759A-CCF9-8A58A0957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7212" y="1090561"/>
            <a:ext cx="11025188" cy="49537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CEF83A84-4C78-33CC-8EA0-41033AF771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57867" y="214313"/>
            <a:ext cx="8805334" cy="484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 u="none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Click to add the Heading of the slide page</a:t>
            </a:r>
          </a:p>
        </p:txBody>
      </p:sp>
    </p:spTree>
    <p:extLst>
      <p:ext uri="{BB962C8B-B14F-4D97-AF65-F5344CB8AC3E}">
        <p14:creationId xmlns:p14="http://schemas.microsoft.com/office/powerpoint/2010/main" val="395268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378E5F-DA37-6E41-DBE3-B80533F47C58}"/>
              </a:ext>
            </a:extLst>
          </p:cNvPr>
          <p:cNvSpPr/>
          <p:nvPr userDrawn="1"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rgbClr val="1477C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E55EB6-06CF-4027-56EF-B71EA86AE83D}"/>
              </a:ext>
            </a:extLst>
          </p:cNvPr>
          <p:cNvCxnSpPr/>
          <p:nvPr userDrawn="1"/>
        </p:nvCxnSpPr>
        <p:spPr>
          <a:xfrm>
            <a:off x="0" y="876300"/>
            <a:ext cx="12192000" cy="0"/>
          </a:xfrm>
          <a:prstGeom prst="line">
            <a:avLst/>
          </a:prstGeom>
          <a:ln w="38100">
            <a:solidFill>
              <a:srgbClr val="FEC1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9C03545-6702-18E9-F871-CED3C325F5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87"/>
            <a:ext cx="1438275" cy="762526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7938EA-31C7-AFD4-202E-AB5C8FD3803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450" y="115144"/>
            <a:ext cx="1257300" cy="64731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1F27E08-3B84-30DF-594A-848D8E88B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114425" cy="365125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rgbClr val="004A94"/>
                </a:solidFill>
                <a:latin typeface="Palatino Linotype" panose="02040502050505030304" pitchFamily="18" charset="0"/>
              </a:defRPr>
            </a:lvl1pPr>
          </a:lstStyle>
          <a:p>
            <a:fld id="{ED27D89C-8062-4774-9460-27893714D54C}" type="datetime1">
              <a:rPr lang="en-US" smtClean="0"/>
              <a:pPr/>
              <a:t>4/10/2025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C115A6-8F32-75EF-8B90-A6068CA516BA}"/>
              </a:ext>
            </a:extLst>
          </p:cNvPr>
          <p:cNvSpPr/>
          <p:nvPr userDrawn="1"/>
        </p:nvSpPr>
        <p:spPr>
          <a:xfrm>
            <a:off x="11734800" y="6419854"/>
            <a:ext cx="457200" cy="438146"/>
          </a:xfrm>
          <a:prstGeom prst="ellipse">
            <a:avLst/>
          </a:prstGeom>
          <a:solidFill>
            <a:srgbClr val="004A9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3A09907-748E-84B4-315E-224BF03D4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503401"/>
            <a:ext cx="438150" cy="272127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</a:lstStyle>
          <a:p>
            <a:fld id="{53D47608-F4EE-4A39-BEB9-36A3435D018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B77E3E-4197-E969-1656-1D150E1713A4}"/>
              </a:ext>
            </a:extLst>
          </p:cNvPr>
          <p:cNvCxnSpPr>
            <a:cxnSpLocks/>
          </p:cNvCxnSpPr>
          <p:nvPr userDrawn="1"/>
        </p:nvCxnSpPr>
        <p:spPr>
          <a:xfrm>
            <a:off x="9525" y="6315075"/>
            <a:ext cx="12172950" cy="0"/>
          </a:xfrm>
          <a:prstGeom prst="line">
            <a:avLst/>
          </a:prstGeom>
          <a:ln w="28575">
            <a:solidFill>
              <a:srgbClr val="FEC1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5805B20-509E-759A-CCF9-8A58A0957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7212" y="1090561"/>
            <a:ext cx="5178570" cy="49537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CEF83A84-4C78-33CC-8EA0-41033AF771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57867" y="214313"/>
            <a:ext cx="8805334" cy="484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 u="none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Click to add the Heading of the slide page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271FB-A71C-F471-1B27-F18E4735DD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45382" y="1090613"/>
            <a:ext cx="5616431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561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_with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378E5F-DA37-6E41-DBE3-B80533F47C58}"/>
              </a:ext>
            </a:extLst>
          </p:cNvPr>
          <p:cNvSpPr/>
          <p:nvPr userDrawn="1"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rgbClr val="1477C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E55EB6-06CF-4027-56EF-B71EA86AE83D}"/>
              </a:ext>
            </a:extLst>
          </p:cNvPr>
          <p:cNvCxnSpPr/>
          <p:nvPr userDrawn="1"/>
        </p:nvCxnSpPr>
        <p:spPr>
          <a:xfrm>
            <a:off x="0" y="876300"/>
            <a:ext cx="12192000" cy="0"/>
          </a:xfrm>
          <a:prstGeom prst="line">
            <a:avLst/>
          </a:prstGeom>
          <a:ln w="38100">
            <a:solidFill>
              <a:srgbClr val="FEC1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9C03545-6702-18E9-F871-CED3C325F5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87"/>
            <a:ext cx="1438275" cy="762526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7938EA-31C7-AFD4-202E-AB5C8FD3803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450" y="115144"/>
            <a:ext cx="1257300" cy="64731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1F27E08-3B84-30DF-594A-848D8E88B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114425" cy="365125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rgbClr val="004A94"/>
                </a:solidFill>
                <a:latin typeface="Palatino Linotype" panose="02040502050505030304" pitchFamily="18" charset="0"/>
              </a:defRPr>
            </a:lvl1pPr>
          </a:lstStyle>
          <a:p>
            <a:fld id="{ED27D89C-8062-4774-9460-27893714D54C}" type="datetime1">
              <a:rPr lang="en-US" smtClean="0"/>
              <a:pPr/>
              <a:t>4/10/2025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C115A6-8F32-75EF-8B90-A6068CA516BA}"/>
              </a:ext>
            </a:extLst>
          </p:cNvPr>
          <p:cNvSpPr/>
          <p:nvPr userDrawn="1"/>
        </p:nvSpPr>
        <p:spPr>
          <a:xfrm>
            <a:off x="11734800" y="6419854"/>
            <a:ext cx="457200" cy="438146"/>
          </a:xfrm>
          <a:prstGeom prst="ellipse">
            <a:avLst/>
          </a:prstGeom>
          <a:solidFill>
            <a:srgbClr val="004A9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3A09907-748E-84B4-315E-224BF03D4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503401"/>
            <a:ext cx="438150" cy="272127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</a:lstStyle>
          <a:p>
            <a:fld id="{53D47608-F4EE-4A39-BEB9-36A3435D018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B77E3E-4197-E969-1656-1D150E1713A4}"/>
              </a:ext>
            </a:extLst>
          </p:cNvPr>
          <p:cNvCxnSpPr>
            <a:cxnSpLocks/>
          </p:cNvCxnSpPr>
          <p:nvPr userDrawn="1"/>
        </p:nvCxnSpPr>
        <p:spPr>
          <a:xfrm>
            <a:off x="9525" y="6315075"/>
            <a:ext cx="12172950" cy="0"/>
          </a:xfrm>
          <a:prstGeom prst="line">
            <a:avLst/>
          </a:prstGeom>
          <a:ln w="28575">
            <a:solidFill>
              <a:srgbClr val="FEC1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5805B20-509E-759A-CCF9-8A58A0957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7212" y="1192157"/>
            <a:ext cx="6859588" cy="49537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CEF83A84-4C78-33CC-8EA0-41033AF771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57867" y="214313"/>
            <a:ext cx="8805334" cy="484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 u="none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Click to add the Heading of the slide page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7D5AAEB1-FC6C-89D6-93C8-F7041A9DB59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693890" y="1163638"/>
            <a:ext cx="4118697" cy="4962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51348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_with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378E5F-DA37-6E41-DBE3-B80533F47C58}"/>
              </a:ext>
            </a:extLst>
          </p:cNvPr>
          <p:cNvSpPr/>
          <p:nvPr userDrawn="1"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rgbClr val="1477C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E55EB6-06CF-4027-56EF-B71EA86AE83D}"/>
              </a:ext>
            </a:extLst>
          </p:cNvPr>
          <p:cNvCxnSpPr/>
          <p:nvPr userDrawn="1"/>
        </p:nvCxnSpPr>
        <p:spPr>
          <a:xfrm>
            <a:off x="0" y="876300"/>
            <a:ext cx="12192000" cy="0"/>
          </a:xfrm>
          <a:prstGeom prst="line">
            <a:avLst/>
          </a:prstGeom>
          <a:ln w="38100">
            <a:solidFill>
              <a:srgbClr val="FEC1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9C03545-6702-18E9-F871-CED3C325F5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87"/>
            <a:ext cx="1438275" cy="762526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7938EA-31C7-AFD4-202E-AB5C8FD3803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450" y="115144"/>
            <a:ext cx="1257300" cy="64731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1F27E08-3B84-30DF-594A-848D8E88B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114425" cy="365125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rgbClr val="004A94"/>
                </a:solidFill>
                <a:latin typeface="Palatino Linotype" panose="02040502050505030304" pitchFamily="18" charset="0"/>
              </a:defRPr>
            </a:lvl1pPr>
          </a:lstStyle>
          <a:p>
            <a:fld id="{ED27D89C-8062-4774-9460-27893714D54C}" type="datetime1">
              <a:rPr lang="en-US" smtClean="0"/>
              <a:pPr/>
              <a:t>4/10/2025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C115A6-8F32-75EF-8B90-A6068CA516BA}"/>
              </a:ext>
            </a:extLst>
          </p:cNvPr>
          <p:cNvSpPr/>
          <p:nvPr userDrawn="1"/>
        </p:nvSpPr>
        <p:spPr>
          <a:xfrm>
            <a:off x="11734800" y="6419854"/>
            <a:ext cx="457200" cy="438146"/>
          </a:xfrm>
          <a:prstGeom prst="ellipse">
            <a:avLst/>
          </a:prstGeom>
          <a:solidFill>
            <a:srgbClr val="004A9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3A09907-748E-84B4-315E-224BF03D4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503401"/>
            <a:ext cx="438150" cy="272127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</a:lstStyle>
          <a:p>
            <a:fld id="{53D47608-F4EE-4A39-BEB9-36A3435D018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B77E3E-4197-E969-1656-1D150E1713A4}"/>
              </a:ext>
            </a:extLst>
          </p:cNvPr>
          <p:cNvCxnSpPr>
            <a:cxnSpLocks/>
          </p:cNvCxnSpPr>
          <p:nvPr userDrawn="1"/>
        </p:nvCxnSpPr>
        <p:spPr>
          <a:xfrm>
            <a:off x="9525" y="6315075"/>
            <a:ext cx="12172950" cy="0"/>
          </a:xfrm>
          <a:prstGeom prst="line">
            <a:avLst/>
          </a:prstGeom>
          <a:ln w="28575">
            <a:solidFill>
              <a:srgbClr val="FEC1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5805B20-509E-759A-CCF9-8A58A0957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7212" y="1090561"/>
            <a:ext cx="6249988" cy="49537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CEF83A84-4C78-33CC-8EA0-41033AF771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57867" y="214313"/>
            <a:ext cx="8805334" cy="484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 u="none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Click to add the Heading of the slide page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5525BE92-09F7-6EF0-7353-0992A3288D94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7056582" y="1090613"/>
            <a:ext cx="4905230" cy="495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341569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_with_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378E5F-DA37-6E41-DBE3-B80533F47C58}"/>
              </a:ext>
            </a:extLst>
          </p:cNvPr>
          <p:cNvSpPr/>
          <p:nvPr userDrawn="1"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rgbClr val="1477C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E55EB6-06CF-4027-56EF-B71EA86AE83D}"/>
              </a:ext>
            </a:extLst>
          </p:cNvPr>
          <p:cNvCxnSpPr/>
          <p:nvPr userDrawn="1"/>
        </p:nvCxnSpPr>
        <p:spPr>
          <a:xfrm>
            <a:off x="0" y="876300"/>
            <a:ext cx="12192000" cy="0"/>
          </a:xfrm>
          <a:prstGeom prst="line">
            <a:avLst/>
          </a:prstGeom>
          <a:ln w="38100">
            <a:solidFill>
              <a:srgbClr val="FEC1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9C03545-6702-18E9-F871-CED3C325F5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87"/>
            <a:ext cx="1438275" cy="762526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7938EA-31C7-AFD4-202E-AB5C8FD3803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450" y="115144"/>
            <a:ext cx="1257300" cy="64731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1F27E08-3B84-30DF-594A-848D8E88B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114425" cy="365125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rgbClr val="004A94"/>
                </a:solidFill>
                <a:latin typeface="Palatino Linotype" panose="02040502050505030304" pitchFamily="18" charset="0"/>
              </a:defRPr>
            </a:lvl1pPr>
          </a:lstStyle>
          <a:p>
            <a:fld id="{ED27D89C-8062-4774-9460-27893714D54C}" type="datetime1">
              <a:rPr lang="en-US" smtClean="0"/>
              <a:pPr/>
              <a:t>4/10/2025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C115A6-8F32-75EF-8B90-A6068CA516BA}"/>
              </a:ext>
            </a:extLst>
          </p:cNvPr>
          <p:cNvSpPr/>
          <p:nvPr userDrawn="1"/>
        </p:nvSpPr>
        <p:spPr>
          <a:xfrm>
            <a:off x="11734800" y="6419854"/>
            <a:ext cx="457200" cy="438146"/>
          </a:xfrm>
          <a:prstGeom prst="ellipse">
            <a:avLst/>
          </a:prstGeom>
          <a:solidFill>
            <a:srgbClr val="004A9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3A09907-748E-84B4-315E-224BF03D4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503401"/>
            <a:ext cx="438150" cy="272127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</a:lstStyle>
          <a:p>
            <a:fld id="{53D47608-F4EE-4A39-BEB9-36A3435D018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B77E3E-4197-E969-1656-1D150E1713A4}"/>
              </a:ext>
            </a:extLst>
          </p:cNvPr>
          <p:cNvCxnSpPr>
            <a:cxnSpLocks/>
          </p:cNvCxnSpPr>
          <p:nvPr userDrawn="1"/>
        </p:nvCxnSpPr>
        <p:spPr>
          <a:xfrm>
            <a:off x="9525" y="6315075"/>
            <a:ext cx="12172950" cy="0"/>
          </a:xfrm>
          <a:prstGeom prst="line">
            <a:avLst/>
          </a:prstGeom>
          <a:ln w="28575">
            <a:solidFill>
              <a:srgbClr val="FEC1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5805B20-509E-759A-CCF9-8A58A0957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7212" y="1090561"/>
            <a:ext cx="6674861" cy="49537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CEF83A84-4C78-33CC-8EA0-41033AF771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57867" y="214313"/>
            <a:ext cx="8805334" cy="484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 u="none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Click to add the Heading of the slide page</a:t>
            </a:r>
          </a:p>
        </p:txBody>
      </p:sp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E08BF804-7F11-039C-4D15-1C324A56702E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7361382" y="1090613"/>
            <a:ext cx="4608368" cy="495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media</a:t>
            </a:r>
          </a:p>
        </p:txBody>
      </p:sp>
    </p:spTree>
    <p:extLst>
      <p:ext uri="{BB962C8B-B14F-4D97-AF65-F5344CB8AC3E}">
        <p14:creationId xmlns:p14="http://schemas.microsoft.com/office/powerpoint/2010/main" val="272349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_with_Onlin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378E5F-DA37-6E41-DBE3-B80533F47C58}"/>
              </a:ext>
            </a:extLst>
          </p:cNvPr>
          <p:cNvSpPr/>
          <p:nvPr userDrawn="1"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rgbClr val="1477C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E55EB6-06CF-4027-56EF-B71EA86AE83D}"/>
              </a:ext>
            </a:extLst>
          </p:cNvPr>
          <p:cNvCxnSpPr/>
          <p:nvPr userDrawn="1"/>
        </p:nvCxnSpPr>
        <p:spPr>
          <a:xfrm>
            <a:off x="0" y="876300"/>
            <a:ext cx="12192000" cy="0"/>
          </a:xfrm>
          <a:prstGeom prst="line">
            <a:avLst/>
          </a:prstGeom>
          <a:ln w="38100">
            <a:solidFill>
              <a:srgbClr val="FEC1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9C03545-6702-18E9-F871-CED3C325F5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87"/>
            <a:ext cx="1438275" cy="762526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7938EA-31C7-AFD4-202E-AB5C8FD3803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450" y="115144"/>
            <a:ext cx="1257300" cy="64731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1F27E08-3B84-30DF-594A-848D8E88B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114425" cy="365125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rgbClr val="004A94"/>
                </a:solidFill>
                <a:latin typeface="Palatino Linotype" panose="02040502050505030304" pitchFamily="18" charset="0"/>
              </a:defRPr>
            </a:lvl1pPr>
          </a:lstStyle>
          <a:p>
            <a:fld id="{ED27D89C-8062-4774-9460-27893714D54C}" type="datetime1">
              <a:rPr lang="en-US" smtClean="0"/>
              <a:pPr/>
              <a:t>4/10/2025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C115A6-8F32-75EF-8B90-A6068CA516BA}"/>
              </a:ext>
            </a:extLst>
          </p:cNvPr>
          <p:cNvSpPr/>
          <p:nvPr userDrawn="1"/>
        </p:nvSpPr>
        <p:spPr>
          <a:xfrm>
            <a:off x="11734800" y="6419854"/>
            <a:ext cx="457200" cy="438146"/>
          </a:xfrm>
          <a:prstGeom prst="ellipse">
            <a:avLst/>
          </a:prstGeom>
          <a:solidFill>
            <a:srgbClr val="004A9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3A09907-748E-84B4-315E-224BF03D4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503401"/>
            <a:ext cx="438150" cy="272127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</a:lstStyle>
          <a:p>
            <a:fld id="{53D47608-F4EE-4A39-BEB9-36A3435D018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B77E3E-4197-E969-1656-1D150E1713A4}"/>
              </a:ext>
            </a:extLst>
          </p:cNvPr>
          <p:cNvCxnSpPr>
            <a:cxnSpLocks/>
          </p:cNvCxnSpPr>
          <p:nvPr userDrawn="1"/>
        </p:nvCxnSpPr>
        <p:spPr>
          <a:xfrm>
            <a:off x="9525" y="6315075"/>
            <a:ext cx="12172950" cy="0"/>
          </a:xfrm>
          <a:prstGeom prst="line">
            <a:avLst/>
          </a:prstGeom>
          <a:ln w="28575">
            <a:solidFill>
              <a:srgbClr val="FEC1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5805B20-509E-759A-CCF9-8A58A0957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7212" y="1090561"/>
            <a:ext cx="6665624" cy="49537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CEF83A84-4C78-33CC-8EA0-41033AF771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57867" y="214313"/>
            <a:ext cx="8805334" cy="484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 u="none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Click to add the Heading of the slide page</a:t>
            </a:r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9B06B9D9-16A5-FD5D-3341-32A69EECF7D6}"/>
              </a:ext>
            </a:extLst>
          </p:cNvPr>
          <p:cNvSpPr>
            <a:spLocks noGrp="1"/>
          </p:cNvSpPr>
          <p:nvPr>
            <p:ph type="clipArt" sz="quarter" idx="12"/>
          </p:nvPr>
        </p:nvSpPr>
        <p:spPr>
          <a:xfrm>
            <a:off x="7472217" y="1090613"/>
            <a:ext cx="4433455" cy="495299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online image</a:t>
            </a:r>
          </a:p>
        </p:txBody>
      </p:sp>
    </p:spTree>
    <p:extLst>
      <p:ext uri="{BB962C8B-B14F-4D97-AF65-F5344CB8AC3E}">
        <p14:creationId xmlns:p14="http://schemas.microsoft.com/office/powerpoint/2010/main" val="256215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_with_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378E5F-DA37-6E41-DBE3-B80533F47C58}"/>
              </a:ext>
            </a:extLst>
          </p:cNvPr>
          <p:cNvSpPr/>
          <p:nvPr userDrawn="1"/>
        </p:nvSpPr>
        <p:spPr>
          <a:xfrm>
            <a:off x="0" y="0"/>
            <a:ext cx="12192000" cy="876300"/>
          </a:xfrm>
          <a:prstGeom prst="rect">
            <a:avLst/>
          </a:prstGeom>
          <a:solidFill>
            <a:srgbClr val="1477C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E55EB6-06CF-4027-56EF-B71EA86AE83D}"/>
              </a:ext>
            </a:extLst>
          </p:cNvPr>
          <p:cNvCxnSpPr/>
          <p:nvPr userDrawn="1"/>
        </p:nvCxnSpPr>
        <p:spPr>
          <a:xfrm>
            <a:off x="0" y="876300"/>
            <a:ext cx="12192000" cy="0"/>
          </a:xfrm>
          <a:prstGeom prst="line">
            <a:avLst/>
          </a:prstGeom>
          <a:ln w="38100">
            <a:solidFill>
              <a:srgbClr val="FEC1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9C03545-6702-18E9-F871-CED3C325F5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87"/>
            <a:ext cx="1438275" cy="762526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7938EA-31C7-AFD4-202E-AB5C8FD3803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450" y="115144"/>
            <a:ext cx="1257300" cy="64731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1F27E08-3B84-30DF-594A-848D8E88B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114425" cy="365125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rgbClr val="004A94"/>
                </a:solidFill>
                <a:latin typeface="Palatino Linotype" panose="02040502050505030304" pitchFamily="18" charset="0"/>
              </a:defRPr>
            </a:lvl1pPr>
          </a:lstStyle>
          <a:p>
            <a:fld id="{ED27D89C-8062-4774-9460-27893714D54C}" type="datetime1">
              <a:rPr lang="en-US" smtClean="0"/>
              <a:pPr/>
              <a:t>4/10/2025</a:t>
            </a:fld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C115A6-8F32-75EF-8B90-A6068CA516BA}"/>
              </a:ext>
            </a:extLst>
          </p:cNvPr>
          <p:cNvSpPr/>
          <p:nvPr userDrawn="1"/>
        </p:nvSpPr>
        <p:spPr>
          <a:xfrm>
            <a:off x="11734800" y="6419854"/>
            <a:ext cx="457200" cy="438146"/>
          </a:xfrm>
          <a:prstGeom prst="ellipse">
            <a:avLst/>
          </a:prstGeom>
          <a:solidFill>
            <a:srgbClr val="004A9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3A09907-748E-84B4-315E-224BF03D4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4800" y="6503401"/>
            <a:ext cx="438150" cy="272127"/>
          </a:xfrm>
          <a:prstGeom prst="rect">
            <a:avLst/>
          </a:prstGeom>
        </p:spPr>
        <p:txBody>
          <a:bodyPr/>
          <a:lstStyle>
            <a:lvl1pPr algn="ctr">
              <a:defRPr sz="1400" b="1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</a:lstStyle>
          <a:p>
            <a:fld id="{53D47608-F4EE-4A39-BEB9-36A3435D018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B77E3E-4197-E969-1656-1D150E1713A4}"/>
              </a:ext>
            </a:extLst>
          </p:cNvPr>
          <p:cNvCxnSpPr>
            <a:cxnSpLocks/>
          </p:cNvCxnSpPr>
          <p:nvPr userDrawn="1"/>
        </p:nvCxnSpPr>
        <p:spPr>
          <a:xfrm>
            <a:off x="9525" y="6315075"/>
            <a:ext cx="12172950" cy="0"/>
          </a:xfrm>
          <a:prstGeom prst="line">
            <a:avLst/>
          </a:prstGeom>
          <a:ln w="28575">
            <a:solidFill>
              <a:srgbClr val="FEC1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5805B20-509E-759A-CCF9-8A58A09570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7212" y="1090561"/>
            <a:ext cx="6804170" cy="49537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CEF83A84-4C78-33CC-8EA0-41033AF771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57867" y="214313"/>
            <a:ext cx="8805334" cy="484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 u="none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8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Click to add the Heading of the slide page</a:t>
            </a:r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53ED5F51-F880-7200-7CC8-2F76E6524323}"/>
              </a:ext>
            </a:extLst>
          </p:cNvPr>
          <p:cNvSpPr>
            <a:spLocks noGrp="1"/>
          </p:cNvSpPr>
          <p:nvPr>
            <p:ph type="dgm" sz="quarter" idx="12"/>
          </p:nvPr>
        </p:nvSpPr>
        <p:spPr>
          <a:xfrm>
            <a:off x="7573817" y="1090613"/>
            <a:ext cx="4368945" cy="495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145182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1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8" r:id="rId3"/>
    <p:sldLayoutId id="2147483667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1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pri.com/events/C97292AF-0790-4514-B9DF-CCEF80D685E1" TargetMode="External"/><Relationship Id="rId13" Type="http://schemas.openxmlformats.org/officeDocument/2006/relationships/hyperlink" Target="https://www.youtube.com/playlist?list=PLhdRxvt3nJ8zlzp6b_-7s3_YwwlunTNRC" TargetMode="External"/><Relationship Id="rId3" Type="http://schemas.openxmlformats.org/officeDocument/2006/relationships/hyperlink" Target="https://www.youtube.com/playlist?list=PLcOap2oqW_gEMEVH9dg2HoXJ4NvydfsZM" TargetMode="External"/><Relationship Id="rId7" Type="http://schemas.openxmlformats.org/officeDocument/2006/relationships/hyperlink" Target="https://sourceforge.net/p/electricdss/code/HEAD/tree/trunk/Training/Virtual-2023/OpenDSSWebinar_2023.pdf" TargetMode="External"/><Relationship Id="rId12" Type="http://schemas.openxmlformats.org/officeDocument/2006/relationships/hyperlink" Target="https://www.youtube.com/@opendss-g8248" TargetMode="External"/><Relationship Id="rId17" Type="http://schemas.openxmlformats.org/officeDocument/2006/relationships/hyperlink" Target="https://opendss.epri.com/LoadModelsThatNearlyAlwaysConver.html" TargetMode="External"/><Relationship Id="rId2" Type="http://schemas.openxmlformats.org/officeDocument/2006/relationships/hyperlink" Target="https://www.youtube.com/playlist?list=PLhdRxvt3nJ8yZH-xVuE-4mifMHRlJK2n3" TargetMode="External"/><Relationship Id="rId16" Type="http://schemas.openxmlformats.org/officeDocument/2006/relationships/hyperlink" Target="https://sourceforge.net/projects/electricdss/files/OpenDSS/OpenDSSPrimer.pdf/downloa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auloRadatz/py_dss_interface" TargetMode="External"/><Relationship Id="rId11" Type="http://schemas.openxmlformats.org/officeDocument/2006/relationships/hyperlink" Target="https://www.youtube.com/watch?v=RGbfIfhGcRg&amp;list=PLcOap2oqW_gEMEVH9dg2HoXJ4NvydfsZM" TargetMode="External"/><Relationship Id="rId5" Type="http://schemas.openxmlformats.org/officeDocument/2006/relationships/hyperlink" Target="https://www.youtube.com/watch?v=QRnpLuMipFs&amp;list=PLhdRxvt3nJ8zlzp6b_-7s3_YwwlunTNRC" TargetMode="External"/><Relationship Id="rId15" Type="http://schemas.openxmlformats.org/officeDocument/2006/relationships/hyperlink" Target="https://sourceforge.net/projects/electricdss/files/OpenDSS/OpenDSSManual.pdf/download" TargetMode="External"/><Relationship Id="rId10" Type="http://schemas.openxmlformats.org/officeDocument/2006/relationships/hyperlink" Target="https://www.epri.com/events/D2A46142-33E3-4CF5-9D12-EF8D31C9F84F" TargetMode="External"/><Relationship Id="rId4" Type="http://schemas.openxmlformats.org/officeDocument/2006/relationships/hyperlink" Target="https://www.youtube.com/watch?v=sUZJfwor8xs&amp;list=PPSV" TargetMode="External"/><Relationship Id="rId9" Type="http://schemas.openxmlformats.org/officeDocument/2006/relationships/hyperlink" Target="https://www.epri.com/events/FB4CF76B-D97D-44CC-9523-4C9243381BD1" TargetMode="External"/><Relationship Id="rId14" Type="http://schemas.openxmlformats.org/officeDocument/2006/relationships/hyperlink" Target="https://epri.app.box.com/folder/221129742048?s=l1y0vyrj1dg3i0dadoseo97c9wj66py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50E92-7A14-4A79-2BB1-D68D38DCAD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27713" y="4100142"/>
            <a:ext cx="6364287" cy="1603541"/>
          </a:xfrm>
        </p:spPr>
        <p:txBody>
          <a:bodyPr/>
          <a:lstStyle/>
          <a:p>
            <a:r>
              <a:rPr lang="en-US" sz="3200" dirty="0" err="1"/>
              <a:t>OpenDSS</a:t>
            </a:r>
            <a:r>
              <a:rPr lang="en-US" sz="3200" dirty="0"/>
              <a:t> Training Resources</a:t>
            </a:r>
            <a:endParaRPr lang="en-US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3E8B2-75F5-1A7B-36FE-F47AE9CB9A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36652" y="6022198"/>
            <a:ext cx="3808464" cy="854190"/>
          </a:xfrm>
        </p:spPr>
        <p:txBody>
          <a:bodyPr/>
          <a:lstStyle/>
          <a:p>
            <a:r>
              <a:rPr lang="en-US" dirty="0"/>
              <a:t>Morufdeen Atilola</a:t>
            </a:r>
          </a:p>
          <a:p>
            <a:r>
              <a:rPr lang="en-US" sz="1800" dirty="0"/>
              <a:t>Mentored by: </a:t>
            </a:r>
            <a:r>
              <a:rPr lang="en-US" dirty="0"/>
              <a:t>Dr. </a:t>
            </a:r>
            <a:r>
              <a:rPr lang="en-US" dirty="0" err="1"/>
              <a:t>Inaolaji</a:t>
            </a: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C7D3346-821B-1722-E371-28E4DB7B8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1" b="41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8617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74744-0F0A-B190-72CE-5ACDC35222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D27D89C-8062-4774-9460-27893714D54C}" type="datetime1">
              <a:rPr lang="en-US" smtClean="0"/>
              <a:pPr/>
              <a:t>4/10/2025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6BE440-257A-0CE0-0376-28C667CA2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3D47608-F4EE-4A39-BEB9-36A3435D018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5EFFF9-C1ED-106F-2E78-6BA43A8952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28901" y="192394"/>
            <a:ext cx="9134197" cy="484187"/>
          </a:xfrm>
        </p:spPr>
        <p:txBody>
          <a:bodyPr/>
          <a:lstStyle/>
          <a:p>
            <a:r>
              <a:rPr lang="en-US" sz="2800" b="1" dirty="0" err="1"/>
              <a:t>OpenDSS</a:t>
            </a:r>
            <a:r>
              <a:rPr lang="en-US" sz="2800" b="1" dirty="0"/>
              <a:t> Training Resources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DFF632-E283-01DE-19B5-9D3D24C35FD9}"/>
              </a:ext>
            </a:extLst>
          </p:cNvPr>
          <p:cNvSpPr txBox="1"/>
          <p:nvPr/>
        </p:nvSpPr>
        <p:spPr>
          <a:xfrm>
            <a:off x="55074" y="965429"/>
            <a:ext cx="11992548" cy="1200329"/>
          </a:xfrm>
          <a:prstGeom prst="rect">
            <a:avLst/>
          </a:prstGeom>
          <a:solidFill>
            <a:schemeClr val="bg1"/>
          </a:solidFill>
          <a:ln w="19050">
            <a:solidFill>
              <a:srgbClr val="FEC106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latin typeface="Palatino Linotype" panose="02040502050505030304" pitchFamily="18" charset="0"/>
              </a:rPr>
              <a:t>OpenDSS</a:t>
            </a:r>
            <a:r>
              <a:rPr lang="en-US" b="1" dirty="0">
                <a:latin typeface="Palatino Linotype" panose="02040502050505030304" pitchFamily="18" charset="0"/>
              </a:rPr>
              <a:t> Basics by Paulo Radatz - </a:t>
            </a:r>
            <a:r>
              <a:rPr lang="en-US" sz="1200" b="1" i="1" dirty="0" err="1">
                <a:solidFill>
                  <a:srgbClr val="1477C3"/>
                </a:solidFill>
                <a:latin typeface="Palatino Linotype" panose="0204050205050503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OpenDSS</a:t>
            </a:r>
            <a:r>
              <a:rPr lang="en-US" sz="1200" b="1" i="1" dirty="0">
                <a:solidFill>
                  <a:srgbClr val="1477C3"/>
                </a:solidFill>
                <a:latin typeface="Palatino Linotype" panose="0204050205050503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Basics</a:t>
            </a:r>
            <a:endParaRPr lang="en-US" sz="1200" b="1" i="1" dirty="0">
              <a:solidFill>
                <a:srgbClr val="1477C3"/>
              </a:solidFill>
              <a:latin typeface="Palatino Linotype" panose="02040502050505030304" pitchFamily="18" charset="0"/>
            </a:endParaRPr>
          </a:p>
          <a:p>
            <a:r>
              <a:rPr lang="en-US" b="1" dirty="0" err="1">
                <a:latin typeface="Palatino Linotype" panose="02040502050505030304" pitchFamily="18" charset="0"/>
              </a:rPr>
              <a:t>OpenDSS</a:t>
            </a:r>
            <a:r>
              <a:rPr lang="en-US" b="1" dirty="0">
                <a:latin typeface="Palatino Linotype" panose="02040502050505030304" pitchFamily="18" charset="0"/>
              </a:rPr>
              <a:t> Basics by EPRI </a:t>
            </a:r>
            <a:r>
              <a:rPr lang="en-US" b="1" dirty="0" err="1">
                <a:latin typeface="Palatino Linotype" panose="02040502050505030304" pitchFamily="18" charset="0"/>
              </a:rPr>
              <a:t>OpenDSS</a:t>
            </a:r>
            <a:r>
              <a:rPr lang="en-US" b="1" dirty="0">
                <a:latin typeface="Palatino Linotype" panose="02040502050505030304" pitchFamily="18" charset="0"/>
              </a:rPr>
              <a:t> – </a:t>
            </a:r>
            <a:r>
              <a:rPr lang="en-US" b="1" i="1" dirty="0">
                <a:solidFill>
                  <a:srgbClr val="1477C3"/>
                </a:solidFill>
                <a:latin typeface="Palatino Linotype" panose="0204050205050503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EPRI</a:t>
            </a:r>
            <a:endParaRPr lang="en-US" b="1" i="1" dirty="0">
              <a:solidFill>
                <a:srgbClr val="1477C3"/>
              </a:solidFill>
              <a:latin typeface="Palatino Linotype" panose="02040502050505030304" pitchFamily="18" charset="0"/>
            </a:endParaRPr>
          </a:p>
          <a:p>
            <a:r>
              <a:rPr lang="en-US" b="1" dirty="0" err="1">
                <a:latin typeface="Palatino Linotype" panose="02040502050505030304" pitchFamily="18" charset="0"/>
              </a:rPr>
              <a:t>Py</a:t>
            </a:r>
            <a:r>
              <a:rPr lang="en-US" b="1" dirty="0">
                <a:latin typeface="Palatino Linotype" panose="02040502050505030304" pitchFamily="18" charset="0"/>
              </a:rPr>
              <a:t>-</a:t>
            </a:r>
            <a:r>
              <a:rPr lang="en-US" b="1" dirty="0" err="1">
                <a:latin typeface="Palatino Linotype" panose="02040502050505030304" pitchFamily="18" charset="0"/>
              </a:rPr>
              <a:t>dss</a:t>
            </a:r>
            <a:r>
              <a:rPr lang="en-US" b="1" dirty="0">
                <a:latin typeface="Palatino Linotype" panose="02040502050505030304" pitchFamily="18" charset="0"/>
              </a:rPr>
              <a:t>-interface | </a:t>
            </a:r>
            <a:r>
              <a:rPr lang="en-US" b="1" dirty="0" err="1">
                <a:latin typeface="Palatino Linotype" panose="02040502050505030304" pitchFamily="18" charset="0"/>
              </a:rPr>
              <a:t>OpenDSS</a:t>
            </a:r>
            <a:r>
              <a:rPr lang="en-US" b="1" dirty="0">
                <a:latin typeface="Palatino Linotype" panose="02040502050505030304" pitchFamily="18" charset="0"/>
              </a:rPr>
              <a:t> versions by Paulo Radatz - </a:t>
            </a:r>
            <a:r>
              <a:rPr lang="en-US" sz="1400" b="1" i="1" dirty="0">
                <a:solidFill>
                  <a:srgbClr val="1477C3"/>
                </a:solidFill>
                <a:latin typeface="Palatino Linotype" panose="0204050205050503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Interface version 2</a:t>
            </a:r>
            <a:r>
              <a:rPr lang="en-US" sz="1400" b="1" i="1" dirty="0">
                <a:solidFill>
                  <a:srgbClr val="1477C3"/>
                </a:solidFill>
                <a:latin typeface="Palatino Linotype" panose="02040502050505030304" pitchFamily="18" charset="0"/>
              </a:rPr>
              <a:t>, </a:t>
            </a:r>
            <a:r>
              <a:rPr lang="en-US" sz="1400" b="1" i="1" dirty="0">
                <a:solidFill>
                  <a:srgbClr val="1477C3"/>
                </a:solidFill>
                <a:latin typeface="Palatino Linotype" panose="0204050205050503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 Interface Version 1</a:t>
            </a:r>
            <a:r>
              <a:rPr lang="en-US" sz="1400" b="1" i="1" dirty="0">
                <a:solidFill>
                  <a:srgbClr val="1477C3"/>
                </a:solidFill>
                <a:latin typeface="Palatino Linotype" panose="02040502050505030304" pitchFamily="18" charset="0"/>
              </a:rPr>
              <a:t>, </a:t>
            </a:r>
            <a:r>
              <a:rPr lang="en-US" sz="1400" b="1" i="1" dirty="0" err="1">
                <a:solidFill>
                  <a:srgbClr val="1477C3"/>
                </a:solidFill>
                <a:latin typeface="Palatino Linotype" panose="0204050205050503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sz="1400" b="1" i="1" dirty="0">
                <a:solidFill>
                  <a:srgbClr val="1477C3"/>
                </a:solidFill>
                <a:latin typeface="Palatino Linotype" panose="0204050205050503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link</a:t>
            </a:r>
            <a:endParaRPr lang="en-US" sz="1400" b="1" i="1" dirty="0">
              <a:solidFill>
                <a:srgbClr val="1477C3"/>
              </a:solidFill>
              <a:latin typeface="Palatino Linotype" panose="02040502050505030304" pitchFamily="18" charset="0"/>
            </a:endParaRPr>
          </a:p>
          <a:p>
            <a:r>
              <a:rPr lang="en-US" b="1" dirty="0" err="1">
                <a:latin typeface="Palatino Linotype" panose="02040502050505030304" pitchFamily="18" charset="0"/>
              </a:rPr>
              <a:t>OpenDSS</a:t>
            </a:r>
            <a:r>
              <a:rPr lang="en-US" b="1" dirty="0">
                <a:latin typeface="Palatino Linotype" panose="02040502050505030304" pitchFamily="18" charset="0"/>
              </a:rPr>
              <a:t> Webinar_2023 pdf - </a:t>
            </a:r>
            <a:r>
              <a:rPr lang="en-US" sz="1200" b="1" i="1" dirty="0" err="1">
                <a:solidFill>
                  <a:srgbClr val="1477C3"/>
                </a:solidFill>
                <a:latin typeface="Palatino Linotype" panose="0204050205050503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OpenDSS</a:t>
            </a:r>
            <a:r>
              <a:rPr lang="en-US" sz="1200" b="1" i="1" dirty="0">
                <a:solidFill>
                  <a:srgbClr val="1477C3"/>
                </a:solidFill>
                <a:latin typeface="Palatino Linotype" panose="0204050205050503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Webinar 2023</a:t>
            </a:r>
            <a:endParaRPr lang="en-US" sz="1200" b="1" i="1" dirty="0">
              <a:solidFill>
                <a:srgbClr val="1477C3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E5D502-B874-E763-C78D-114053995839}"/>
              </a:ext>
            </a:extLst>
          </p:cNvPr>
          <p:cNvSpPr txBox="1"/>
          <p:nvPr/>
        </p:nvSpPr>
        <p:spPr>
          <a:xfrm>
            <a:off x="55074" y="2317979"/>
            <a:ext cx="11992548" cy="3416320"/>
          </a:xfrm>
          <a:prstGeom prst="rect">
            <a:avLst/>
          </a:prstGeom>
          <a:solidFill>
            <a:schemeClr val="bg1"/>
          </a:solidFill>
          <a:ln w="19050">
            <a:solidFill>
              <a:srgbClr val="FEC106"/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latin typeface="Palatino Linotype" panose="02040502050505030304" pitchFamily="18" charset="0"/>
              </a:rPr>
              <a:t>OpenDSS</a:t>
            </a:r>
            <a:r>
              <a:rPr lang="en-US" b="1" dirty="0">
                <a:latin typeface="Palatino Linotype" panose="02040502050505030304" pitchFamily="18" charset="0"/>
              </a:rPr>
              <a:t> Virtual Training 2020 – </a:t>
            </a:r>
            <a:r>
              <a:rPr lang="en-US" sz="1200" b="1" i="1" dirty="0">
                <a:solidFill>
                  <a:srgbClr val="1477C3"/>
                </a:solidFill>
                <a:latin typeface="Palatino Linotype" panose="0204050205050503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Virtual Training 2020</a:t>
            </a:r>
            <a:r>
              <a:rPr lang="en-US" sz="1200" b="1" i="1" dirty="0">
                <a:solidFill>
                  <a:srgbClr val="1477C3"/>
                </a:solidFill>
                <a:latin typeface="Palatino Linotype" panose="02040502050505030304" pitchFamily="18" charset="0"/>
              </a:rPr>
              <a:t> </a:t>
            </a:r>
            <a:endParaRPr lang="en-US" b="1" i="1" dirty="0">
              <a:solidFill>
                <a:srgbClr val="1477C3"/>
              </a:solidFill>
              <a:latin typeface="Palatino Linotype" panose="02040502050505030304" pitchFamily="18" charset="0"/>
            </a:endParaRPr>
          </a:p>
          <a:p>
            <a:r>
              <a:rPr lang="en-US" b="1" dirty="0" err="1">
                <a:latin typeface="Palatino Linotype" panose="02040502050505030304" pitchFamily="18" charset="0"/>
              </a:rPr>
              <a:t>OpenDSS</a:t>
            </a:r>
            <a:r>
              <a:rPr lang="en-US" b="1" dirty="0">
                <a:latin typeface="Palatino Linotype" panose="02040502050505030304" pitchFamily="18" charset="0"/>
              </a:rPr>
              <a:t> Virtual Training 2021 - </a:t>
            </a:r>
            <a:r>
              <a:rPr lang="en-US" sz="1200" b="1" i="1" dirty="0">
                <a:solidFill>
                  <a:srgbClr val="1477C3"/>
                </a:solidFill>
                <a:latin typeface="Palatino Linotype" panose="0204050205050503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Virtual Training 2021</a:t>
            </a:r>
            <a:r>
              <a:rPr lang="en-US" sz="1200" b="1" i="1" dirty="0">
                <a:solidFill>
                  <a:srgbClr val="1477C3"/>
                </a:solidFill>
                <a:latin typeface="Palatino Linotype" panose="02040502050505030304" pitchFamily="18" charset="0"/>
              </a:rPr>
              <a:t> </a:t>
            </a:r>
          </a:p>
          <a:p>
            <a:r>
              <a:rPr lang="en-US" b="1" dirty="0" err="1">
                <a:latin typeface="Palatino Linotype" panose="02040502050505030304" pitchFamily="18" charset="0"/>
              </a:rPr>
              <a:t>OpenDSS</a:t>
            </a:r>
            <a:r>
              <a:rPr lang="en-US" b="1" dirty="0">
                <a:latin typeface="Palatino Linotype" panose="02040502050505030304" pitchFamily="18" charset="0"/>
              </a:rPr>
              <a:t> Virtual Training 2022 - </a:t>
            </a:r>
            <a:r>
              <a:rPr lang="en-US" sz="1200" b="1" i="1" dirty="0">
                <a:solidFill>
                  <a:srgbClr val="1477C3"/>
                </a:solidFill>
                <a:latin typeface="Palatino Linotype" panose="020405020505050303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Virtual Training 2022</a:t>
            </a:r>
            <a:endParaRPr lang="en-US" sz="1200" b="1" i="1" dirty="0">
              <a:solidFill>
                <a:srgbClr val="1477C3"/>
              </a:solidFill>
              <a:latin typeface="Palatino Linotype" panose="02040502050505030304" pitchFamily="18" charset="0"/>
            </a:endParaRPr>
          </a:p>
          <a:p>
            <a:r>
              <a:rPr lang="en-US" b="1" dirty="0">
                <a:latin typeface="Palatino Linotype" panose="02040502050505030304" pitchFamily="18" charset="0"/>
              </a:rPr>
              <a:t>EPRI </a:t>
            </a:r>
            <a:r>
              <a:rPr lang="en-US" b="1" dirty="0" err="1">
                <a:latin typeface="Palatino Linotype" panose="02040502050505030304" pitchFamily="18" charset="0"/>
              </a:rPr>
              <a:t>OpenDSS</a:t>
            </a:r>
            <a:r>
              <a:rPr lang="en-US" b="1" dirty="0">
                <a:latin typeface="Palatino Linotype" panose="02040502050505030304" pitchFamily="18" charset="0"/>
              </a:rPr>
              <a:t> Materials -</a:t>
            </a:r>
            <a:r>
              <a:rPr lang="en-US" b="1" dirty="0">
                <a:solidFill>
                  <a:srgbClr val="1477C3"/>
                </a:solidFill>
                <a:latin typeface="Palatino Linotype" panose="02040502050505030304" pitchFamily="18" charset="0"/>
              </a:rPr>
              <a:t> </a:t>
            </a:r>
            <a:r>
              <a:rPr lang="en-US" sz="1200" b="1" i="1" dirty="0">
                <a:solidFill>
                  <a:srgbClr val="1477C3"/>
                </a:solidFill>
                <a:latin typeface="Palatino Linotype" panose="0204050205050503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EPRI </a:t>
            </a:r>
            <a:r>
              <a:rPr lang="en-US" sz="1200" b="1" i="1" dirty="0" err="1">
                <a:solidFill>
                  <a:srgbClr val="1477C3"/>
                </a:solidFill>
                <a:latin typeface="Palatino Linotype" panose="020405020505050303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OpenDSS</a:t>
            </a:r>
            <a:endParaRPr lang="en-US" sz="1200" b="1" i="1" dirty="0">
              <a:solidFill>
                <a:srgbClr val="1477C3"/>
              </a:solidFill>
              <a:latin typeface="Palatino Linotype" panose="02040502050505030304" pitchFamily="18" charset="0"/>
            </a:endParaRPr>
          </a:p>
          <a:p>
            <a:r>
              <a:rPr lang="en-US" b="1" dirty="0" err="1">
                <a:latin typeface="Palatino Linotype" panose="02040502050505030304" pitchFamily="18" charset="0"/>
              </a:rPr>
              <a:t>OpenDSS</a:t>
            </a:r>
            <a:r>
              <a:rPr lang="en-US" b="1" dirty="0">
                <a:latin typeface="Palatino Linotype" panose="02040502050505030304" pitchFamily="18" charset="0"/>
              </a:rPr>
              <a:t> –G - </a:t>
            </a:r>
            <a:r>
              <a:rPr lang="en-US" sz="1200" b="1" i="1" dirty="0" err="1">
                <a:solidFill>
                  <a:srgbClr val="1477C3"/>
                </a:solidFill>
                <a:latin typeface="Palatino Linotype" panose="0204050205050503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opendss</a:t>
            </a:r>
            <a:r>
              <a:rPr lang="en-US" sz="1200" b="1" i="1" dirty="0">
                <a:solidFill>
                  <a:srgbClr val="1477C3"/>
                </a:solidFill>
                <a:latin typeface="Palatino Linotype" panose="020405020505050303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-g</a:t>
            </a:r>
            <a:endParaRPr lang="en-US" sz="1200" b="1" i="1" dirty="0">
              <a:solidFill>
                <a:srgbClr val="1477C3"/>
              </a:solidFill>
              <a:latin typeface="Palatino Linotype" panose="02040502050505030304" pitchFamily="18" charset="0"/>
            </a:endParaRPr>
          </a:p>
          <a:p>
            <a:r>
              <a:rPr lang="en-US" b="1" dirty="0" err="1">
                <a:latin typeface="Palatino Linotype" panose="02040502050505030304" pitchFamily="18" charset="0"/>
              </a:rPr>
              <a:t>OpenDSS</a:t>
            </a:r>
            <a:r>
              <a:rPr lang="en-US" b="1" dirty="0">
                <a:latin typeface="Palatino Linotype" panose="02040502050505030304" pitchFamily="18" charset="0"/>
              </a:rPr>
              <a:t> Python interface by Paulo Radatz -</a:t>
            </a:r>
            <a:r>
              <a:rPr lang="en-US" b="1" dirty="0">
                <a:solidFill>
                  <a:srgbClr val="1477C3"/>
                </a:solidFill>
                <a:latin typeface="Palatino Linotype" panose="02040502050505030304" pitchFamily="18" charset="0"/>
              </a:rPr>
              <a:t> </a:t>
            </a:r>
            <a:r>
              <a:rPr lang="en-US" sz="1200" b="1" i="1" dirty="0" err="1">
                <a:solidFill>
                  <a:srgbClr val="1477C3"/>
                </a:solidFill>
                <a:latin typeface="Palatino Linotype" panose="02040502050505030304" pitchFamily="18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OpenDSS</a:t>
            </a:r>
            <a:r>
              <a:rPr lang="en-US" sz="1200" b="1" i="1" dirty="0">
                <a:solidFill>
                  <a:srgbClr val="1477C3"/>
                </a:solidFill>
                <a:latin typeface="Palatino Linotype" panose="02040502050505030304" pitchFamily="18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Python Interface</a:t>
            </a:r>
            <a:endParaRPr lang="en-US" sz="1200" b="1" i="1" dirty="0">
              <a:solidFill>
                <a:srgbClr val="1477C3"/>
              </a:solidFill>
              <a:latin typeface="Palatino Linotype" panose="02040502050505030304" pitchFamily="18" charset="0"/>
            </a:endParaRPr>
          </a:p>
          <a:p>
            <a:r>
              <a:rPr lang="en-US" b="1" dirty="0">
                <a:latin typeface="Palatino Linotype" panose="02040502050505030304" pitchFamily="18" charset="0"/>
              </a:rPr>
              <a:t>Hosting Capacity Webinar files and Python Scripts – </a:t>
            </a:r>
            <a:r>
              <a:rPr lang="en-US" sz="1200" b="1" i="1" dirty="0">
                <a:solidFill>
                  <a:srgbClr val="1477C3"/>
                </a:solidFill>
                <a:latin typeface="Palatino Linotype" panose="02040502050505030304" pitchFamily="18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Files</a:t>
            </a:r>
            <a:endParaRPr lang="en-US" b="1" i="1" dirty="0">
              <a:solidFill>
                <a:srgbClr val="1477C3"/>
              </a:solidFill>
              <a:latin typeface="Palatino Linotype" panose="02040502050505030304" pitchFamily="18" charset="0"/>
            </a:endParaRPr>
          </a:p>
          <a:p>
            <a:r>
              <a:rPr lang="en-US" b="1" dirty="0" err="1">
                <a:latin typeface="Palatino Linotype" panose="02040502050505030304" pitchFamily="18" charset="0"/>
              </a:rPr>
              <a:t>OpenDSS</a:t>
            </a:r>
            <a:r>
              <a:rPr lang="en-US" b="1" dirty="0">
                <a:latin typeface="Palatino Linotype" panose="02040502050505030304" pitchFamily="18" charset="0"/>
              </a:rPr>
              <a:t> Manual Pdf </a:t>
            </a:r>
            <a:r>
              <a:rPr lang="en-US" sz="1200" b="1" dirty="0">
                <a:latin typeface="Palatino Linotype" panose="02040502050505030304" pitchFamily="18" charset="0"/>
              </a:rPr>
              <a:t>(is useful for addressing any questions.) </a:t>
            </a:r>
            <a:r>
              <a:rPr lang="en-US" b="1" dirty="0">
                <a:latin typeface="Palatino Linotype" panose="02040502050505030304" pitchFamily="18" charset="0"/>
              </a:rPr>
              <a:t>-</a:t>
            </a:r>
            <a:r>
              <a:rPr lang="en-US" b="1" dirty="0">
                <a:solidFill>
                  <a:srgbClr val="1477C3"/>
                </a:solidFill>
                <a:latin typeface="Palatino Linotype" panose="02040502050505030304" pitchFamily="18" charset="0"/>
              </a:rPr>
              <a:t> </a:t>
            </a:r>
            <a:r>
              <a:rPr lang="en-US" sz="1200" b="1" i="1" dirty="0" err="1">
                <a:solidFill>
                  <a:srgbClr val="1477C3"/>
                </a:solidFill>
                <a:latin typeface="Palatino Linotype" panose="02040502050505030304" pitchFamily="18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OpenDSSManual</a:t>
            </a:r>
            <a:endParaRPr lang="en-US" sz="1200" b="1" i="1" dirty="0">
              <a:solidFill>
                <a:srgbClr val="1477C3"/>
              </a:solidFill>
              <a:latin typeface="Palatino Linotype" panose="02040502050505030304" pitchFamily="18" charset="0"/>
            </a:endParaRPr>
          </a:p>
          <a:p>
            <a:r>
              <a:rPr lang="en-US" b="1" dirty="0" err="1">
                <a:latin typeface="Palatino Linotype" panose="02040502050505030304" pitchFamily="18" charset="0"/>
              </a:rPr>
              <a:t>OpenDSS</a:t>
            </a:r>
            <a:r>
              <a:rPr lang="en-US" b="1" dirty="0">
                <a:latin typeface="Palatino Linotype" panose="02040502050505030304" pitchFamily="18" charset="0"/>
              </a:rPr>
              <a:t> Primer </a:t>
            </a:r>
            <a:r>
              <a:rPr lang="en-US" sz="1200" b="1" dirty="0">
                <a:latin typeface="Palatino Linotype" panose="02040502050505030304" pitchFamily="18" charset="0"/>
              </a:rPr>
              <a:t>(is a good resource for getting an overview of </a:t>
            </a:r>
            <a:r>
              <a:rPr lang="en-US" sz="1200" b="1" dirty="0" err="1">
                <a:latin typeface="Palatino Linotype" panose="02040502050505030304" pitchFamily="18" charset="0"/>
              </a:rPr>
              <a:t>OpenDSS</a:t>
            </a:r>
            <a:r>
              <a:rPr lang="en-US" sz="1200" b="1" dirty="0">
                <a:latin typeface="Palatino Linotype" panose="02040502050505030304" pitchFamily="18" charset="0"/>
              </a:rPr>
              <a:t>) </a:t>
            </a:r>
            <a:r>
              <a:rPr lang="en-US" b="1" dirty="0">
                <a:latin typeface="Palatino Linotype" panose="02040502050505030304" pitchFamily="18" charset="0"/>
              </a:rPr>
              <a:t>– </a:t>
            </a:r>
            <a:r>
              <a:rPr lang="en-US" sz="1200" b="1" i="1" dirty="0" err="1">
                <a:solidFill>
                  <a:srgbClr val="1477C3"/>
                </a:solidFill>
                <a:latin typeface="Palatino Linotype" panose="02040502050505030304" pitchFamily="18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OpenDSSprimer</a:t>
            </a:r>
            <a:endParaRPr lang="en-US" sz="1200" b="1" i="1" dirty="0">
              <a:solidFill>
                <a:srgbClr val="1477C3"/>
              </a:solidFill>
              <a:latin typeface="Palatino Linotype" panose="02040502050505030304" pitchFamily="18" charset="0"/>
            </a:endParaRPr>
          </a:p>
          <a:p>
            <a:r>
              <a:rPr lang="en-US" b="1" dirty="0" err="1">
                <a:latin typeface="Palatino Linotype" panose="02040502050505030304" pitchFamily="18" charset="0"/>
              </a:rPr>
              <a:t>OpenDSS</a:t>
            </a:r>
            <a:r>
              <a:rPr lang="en-US" b="1" dirty="0">
                <a:latin typeface="Palatino Linotype" panose="02040502050505030304" pitchFamily="18" charset="0"/>
              </a:rPr>
              <a:t> Documentation – </a:t>
            </a:r>
            <a:r>
              <a:rPr lang="en-US" sz="1200" b="1" i="1" dirty="0" err="1">
                <a:solidFill>
                  <a:srgbClr val="1477C3"/>
                </a:solidFill>
                <a:latin typeface="Palatino Linotype" panose="02040502050505030304" pitchFamily="18" charset="0"/>
                <a:hlinkClick r:id="rId17"/>
              </a:rPr>
              <a:t>OpenDSS</a:t>
            </a:r>
            <a:r>
              <a:rPr lang="en-US" sz="1200" b="1" i="1" dirty="0">
                <a:solidFill>
                  <a:srgbClr val="1477C3"/>
                </a:solidFill>
                <a:latin typeface="Palatino Linotype" panose="02040502050505030304" pitchFamily="18" charset="0"/>
                <a:hlinkClick r:id="rId17"/>
              </a:rPr>
              <a:t> Documentation</a:t>
            </a:r>
            <a:endParaRPr lang="en-US" sz="1200" b="1" i="1" dirty="0">
              <a:solidFill>
                <a:srgbClr val="1477C3"/>
              </a:solidFill>
              <a:latin typeface="Palatino Linotype" panose="02040502050505030304" pitchFamily="18" charset="0"/>
            </a:endParaRPr>
          </a:p>
          <a:p>
            <a:r>
              <a:rPr lang="en-US" b="1" dirty="0" err="1">
                <a:latin typeface="Palatino Linotype" panose="02040502050505030304" pitchFamily="18" charset="0"/>
              </a:rPr>
              <a:t>OpenDSS</a:t>
            </a:r>
            <a:r>
              <a:rPr lang="en-US" b="1" dirty="0">
                <a:latin typeface="Palatino Linotype" panose="02040502050505030304" pitchFamily="18" charset="0"/>
              </a:rPr>
              <a:t> Documentation – </a:t>
            </a:r>
            <a:r>
              <a:rPr lang="en-US" sz="1200" b="1" i="1" dirty="0" err="1">
                <a:solidFill>
                  <a:srgbClr val="1477C3"/>
                </a:solidFill>
                <a:latin typeface="Palatino Linotype" panose="02040502050505030304" pitchFamily="18" charset="0"/>
                <a:hlinkClick r:id="rId17"/>
              </a:rPr>
              <a:t>OpenDSS</a:t>
            </a:r>
            <a:r>
              <a:rPr lang="en-US" sz="1200" b="1" i="1">
                <a:solidFill>
                  <a:srgbClr val="1477C3"/>
                </a:solidFill>
                <a:latin typeface="Palatino Linotype" panose="02040502050505030304" pitchFamily="18" charset="0"/>
                <a:hlinkClick r:id="rId17"/>
              </a:rPr>
              <a:t> Documentation</a:t>
            </a:r>
            <a:endParaRPr lang="en-US" sz="1200" b="1" i="1">
              <a:solidFill>
                <a:srgbClr val="1477C3"/>
              </a:solidFill>
              <a:latin typeface="Palatino Linotype" panose="02040502050505030304" pitchFamily="18" charset="0"/>
            </a:endParaRPr>
          </a:p>
          <a:p>
            <a:endParaRPr lang="en-US" b="1" i="1" dirty="0">
              <a:solidFill>
                <a:srgbClr val="1477C3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42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F911F2-04E2-D2BC-1DC3-F14DEC875F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4306" y="3819432"/>
            <a:ext cx="4887559" cy="516958"/>
          </a:xfrm>
        </p:spPr>
        <p:txBody>
          <a:bodyPr/>
          <a:lstStyle/>
          <a:p>
            <a:r>
              <a:rPr lang="en-US" dirty="0"/>
              <a:t>Morufdeen ATILOLA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E1F18-78FE-3BC1-B831-3B534DB2C4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morufdee@buffalo.edu</a:t>
            </a:r>
          </a:p>
        </p:txBody>
      </p:sp>
    </p:spTree>
    <p:extLst>
      <p:ext uri="{BB962C8B-B14F-4D97-AF65-F5344CB8AC3E}">
        <p14:creationId xmlns:p14="http://schemas.microsoft.com/office/powerpoint/2010/main" val="127151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SPR_pptx_template" id="{AC8A05EA-E690-4EC0-8173-667EB61A7BA2}" vid="{6D00AA8C-4A9A-4B47-AE44-85539C9921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 Standing Offer for Basic Connection Service</Template>
  <TotalTime>5518</TotalTime>
  <Words>160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Palatino Linotype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Morufdeen Atilola</dc:creator>
  <cp:lastModifiedBy>Morufdeen Atilola</cp:lastModifiedBy>
  <cp:revision>7</cp:revision>
  <dcterms:created xsi:type="dcterms:W3CDTF">2024-11-06T22:39:11Z</dcterms:created>
  <dcterms:modified xsi:type="dcterms:W3CDTF">2025-04-10T22:00:56Z</dcterms:modified>
</cp:coreProperties>
</file>